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7" r:id="rId3"/>
    <p:sldId id="259" r:id="rId4"/>
    <p:sldId id="260" r:id="rId5"/>
    <p:sldId id="271" r:id="rId6"/>
    <p:sldId id="272" r:id="rId7"/>
    <p:sldId id="273" r:id="rId8"/>
    <p:sldId id="263" r:id="rId9"/>
    <p:sldId id="264" r:id="rId10"/>
    <p:sldId id="265" r:id="rId11"/>
    <p:sldId id="274" r:id="rId12"/>
    <p:sldId id="266" r:id="rId13"/>
    <p:sldId id="267" r:id="rId14"/>
    <p:sldId id="268" r:id="rId15"/>
    <p:sldId id="269" r:id="rId16"/>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14A749-D47A-79C4-B8D0-6CACBDCBA3C3}" v="5" dt="2022-02-22T11:01:45.4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40"/>
    <p:restoredTop sz="96327"/>
  </p:normalViewPr>
  <p:slideViewPr>
    <p:cSldViewPr snapToGrid="0" snapToObjects="1">
      <p:cViewPr varScale="1">
        <p:scale>
          <a:sx n="206" d="100"/>
          <a:sy n="206" d="100"/>
        </p:scale>
        <p:origin x="32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urtis, Steve" userId="S::steve.curtis@pearson.com::fc919945-cdcf-48d6-a5c9-3a2edae71f4c" providerId="AD" clId="Web-{1F14A749-D47A-79C4-B8D0-6CACBDCBA3C3}"/>
    <pc:docChg chg="modSld">
      <pc:chgData name="Curtis, Steve" userId="S::steve.curtis@pearson.com::fc919945-cdcf-48d6-a5c9-3a2edae71f4c" providerId="AD" clId="Web-{1F14A749-D47A-79C4-B8D0-6CACBDCBA3C3}" dt="2022-02-22T11:01:44.687" v="1" actId="20577"/>
      <pc:docMkLst>
        <pc:docMk/>
      </pc:docMkLst>
      <pc:sldChg chg="modSp">
        <pc:chgData name="Curtis, Steve" userId="S::steve.curtis@pearson.com::fc919945-cdcf-48d6-a5c9-3a2edae71f4c" providerId="AD" clId="Web-{1F14A749-D47A-79C4-B8D0-6CACBDCBA3C3}" dt="2022-02-22T11:01:44.687" v="1" actId="20577"/>
        <pc:sldMkLst>
          <pc:docMk/>
          <pc:sldMk cId="177990204" sldId="259"/>
        </pc:sldMkLst>
        <pc:spChg chg="mod">
          <ac:chgData name="Curtis, Steve" userId="S::steve.curtis@pearson.com::fc919945-cdcf-48d6-a5c9-3a2edae71f4c" providerId="AD" clId="Web-{1F14A749-D47A-79C4-B8D0-6CACBDCBA3C3}" dt="2022-02-22T11:01:44.687" v="1" actId="20577"/>
          <ac:spMkLst>
            <pc:docMk/>
            <pc:sldMk cId="177990204" sldId="259"/>
            <ac:spMk id="8" creationId="{BB7DD73C-8421-0047-BBD3-EAB54D139B8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0A9E45-037E-9447-B391-1F79491C95A6}" type="datetimeFigureOut">
              <a:rPr lang="en-US" smtClean="0"/>
              <a:t>2/22/2022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1E69E2-F330-E44F-94F4-2EE4B423A21C}" type="slidenum">
              <a:rPr lang="en-US" smtClean="0"/>
              <a:t>‹#›</a:t>
            </a:fld>
            <a:endParaRPr lang="en-US"/>
          </a:p>
        </p:txBody>
      </p:sp>
    </p:spTree>
    <p:extLst>
      <p:ext uri="{BB962C8B-B14F-4D97-AF65-F5344CB8AC3E}">
        <p14:creationId xmlns:p14="http://schemas.microsoft.com/office/powerpoint/2010/main" val="79601968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A6EF7-CA68-1F43-9F30-9992CC230C5E}"/>
              </a:ext>
            </a:extLst>
          </p:cNvPr>
          <p:cNvSpPr>
            <a:spLocks noGrp="1"/>
          </p:cNvSpPr>
          <p:nvPr>
            <p:ph type="ctrTitle"/>
          </p:nvPr>
        </p:nvSpPr>
        <p:spPr>
          <a:xfrm>
            <a:off x="1143000" y="841772"/>
            <a:ext cx="6858000" cy="1790700"/>
          </a:xfrm>
        </p:spPr>
        <p:txBody>
          <a:bodyPr anchor="b"/>
          <a:lstStyle>
            <a:lvl1pPr algn="ctr">
              <a:defRPr sz="4500"/>
            </a:lvl1pPr>
          </a:lstStyle>
          <a:p>
            <a:r>
              <a:rPr lang="en-GB"/>
              <a:t>Click to edit Master title style</a:t>
            </a:r>
            <a:endParaRPr lang="en-US"/>
          </a:p>
        </p:txBody>
      </p:sp>
      <p:sp>
        <p:nvSpPr>
          <p:cNvPr id="3" name="Subtitle 2">
            <a:extLst>
              <a:ext uri="{FF2B5EF4-FFF2-40B4-BE49-F238E27FC236}">
                <a16:creationId xmlns:a16="http://schemas.microsoft.com/office/drawing/2014/main" id="{338FEB46-E09B-4145-BAEC-E397BEEB65FC}"/>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Tree>
    <p:extLst>
      <p:ext uri="{BB962C8B-B14F-4D97-AF65-F5344CB8AC3E}">
        <p14:creationId xmlns:p14="http://schemas.microsoft.com/office/powerpoint/2010/main" val="3398903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E2D7A-BA2F-1544-B494-C83F9A71D06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68506BF-92F7-814C-9E83-BE3D466B228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9652F50-66CF-AB42-B3CD-4029467A1C74}"/>
              </a:ext>
            </a:extLst>
          </p:cNvPr>
          <p:cNvSpPr>
            <a:spLocks noGrp="1"/>
          </p:cNvSpPr>
          <p:nvPr>
            <p:ph type="dt" sz="half" idx="10"/>
          </p:nvPr>
        </p:nvSpPr>
        <p:spPr>
          <a:xfrm>
            <a:off x="628650" y="4767263"/>
            <a:ext cx="2057400" cy="273844"/>
          </a:xfrm>
          <a:prstGeom prst="rect">
            <a:avLst/>
          </a:prstGeom>
        </p:spPr>
        <p:txBody>
          <a:bodyPr/>
          <a:lstStyle/>
          <a:p>
            <a:fld id="{37F030CC-9B1E-864C-9620-A5AB0139EAEF}" type="datetime1">
              <a:rPr lang="en-GB" smtClean="0"/>
              <a:t>22/02/2022</a:t>
            </a:fld>
            <a:endParaRPr lang="en-US"/>
          </a:p>
        </p:txBody>
      </p:sp>
      <p:sp>
        <p:nvSpPr>
          <p:cNvPr id="5" name="Footer Placeholder 4">
            <a:extLst>
              <a:ext uri="{FF2B5EF4-FFF2-40B4-BE49-F238E27FC236}">
                <a16:creationId xmlns:a16="http://schemas.microsoft.com/office/drawing/2014/main" id="{B152FF7C-9BEB-BB45-843F-2604991F98C6}"/>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2B611CE-EF35-1048-BD9D-9F105F09D8DD}"/>
              </a:ext>
            </a:extLst>
          </p:cNvPr>
          <p:cNvSpPr>
            <a:spLocks noGrp="1"/>
          </p:cNvSpPr>
          <p:nvPr>
            <p:ph type="sldNum" sz="quarter" idx="12"/>
          </p:nvPr>
        </p:nvSpPr>
        <p:spPr>
          <a:xfrm>
            <a:off x="6457950" y="4767263"/>
            <a:ext cx="2057400" cy="273844"/>
          </a:xfrm>
          <a:prstGeom prst="rect">
            <a:avLst/>
          </a:prstGeom>
        </p:spPr>
        <p:txBody>
          <a:bodyPr/>
          <a:lstStyle/>
          <a:p>
            <a:fld id="{AED036FB-2B1B-8243-8077-AAC0AF02402A}" type="slidenum">
              <a:rPr lang="en-US" smtClean="0"/>
              <a:t>‹#›</a:t>
            </a:fld>
            <a:endParaRPr lang="en-US"/>
          </a:p>
        </p:txBody>
      </p:sp>
    </p:spTree>
    <p:extLst>
      <p:ext uri="{BB962C8B-B14F-4D97-AF65-F5344CB8AC3E}">
        <p14:creationId xmlns:p14="http://schemas.microsoft.com/office/powerpoint/2010/main" val="1432039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F0B21F-1D45-974B-960B-82C4374F3EFD}"/>
              </a:ext>
            </a:extLst>
          </p:cNvPr>
          <p:cNvSpPr>
            <a:spLocks noGrp="1"/>
          </p:cNvSpPr>
          <p:nvPr>
            <p:ph type="title" orient="vert"/>
          </p:nvPr>
        </p:nvSpPr>
        <p:spPr>
          <a:xfrm>
            <a:off x="6543675" y="273844"/>
            <a:ext cx="1971675" cy="4358879"/>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16E4E4E-795C-2542-AF65-1378E1B14C0B}"/>
              </a:ext>
            </a:extLst>
          </p:cNvPr>
          <p:cNvSpPr>
            <a:spLocks noGrp="1"/>
          </p:cNvSpPr>
          <p:nvPr>
            <p:ph type="body" orient="vert" idx="1"/>
          </p:nvPr>
        </p:nvSpPr>
        <p:spPr>
          <a:xfrm>
            <a:off x="628650" y="273844"/>
            <a:ext cx="5800725" cy="435887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A41F11D-0821-4B48-A7F6-8A820813ABA4}"/>
              </a:ext>
            </a:extLst>
          </p:cNvPr>
          <p:cNvSpPr>
            <a:spLocks noGrp="1"/>
          </p:cNvSpPr>
          <p:nvPr>
            <p:ph type="dt" sz="half" idx="10"/>
          </p:nvPr>
        </p:nvSpPr>
        <p:spPr>
          <a:xfrm>
            <a:off x="628650" y="4767263"/>
            <a:ext cx="2057400" cy="273844"/>
          </a:xfrm>
          <a:prstGeom prst="rect">
            <a:avLst/>
          </a:prstGeom>
        </p:spPr>
        <p:txBody>
          <a:bodyPr/>
          <a:lstStyle/>
          <a:p>
            <a:fld id="{B4894915-4D36-CE46-940D-635B337D0EA2}" type="datetime1">
              <a:rPr lang="en-GB" smtClean="0"/>
              <a:t>22/02/2022</a:t>
            </a:fld>
            <a:endParaRPr lang="en-US"/>
          </a:p>
        </p:txBody>
      </p:sp>
      <p:sp>
        <p:nvSpPr>
          <p:cNvPr id="5" name="Footer Placeholder 4">
            <a:extLst>
              <a:ext uri="{FF2B5EF4-FFF2-40B4-BE49-F238E27FC236}">
                <a16:creationId xmlns:a16="http://schemas.microsoft.com/office/drawing/2014/main" id="{556E294E-5089-8E40-A5A5-E2C39103ECA7}"/>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5C5E316-EAF5-EF46-8FF1-A9846033775D}"/>
              </a:ext>
            </a:extLst>
          </p:cNvPr>
          <p:cNvSpPr>
            <a:spLocks noGrp="1"/>
          </p:cNvSpPr>
          <p:nvPr>
            <p:ph type="sldNum" sz="quarter" idx="12"/>
          </p:nvPr>
        </p:nvSpPr>
        <p:spPr>
          <a:xfrm>
            <a:off x="6457950" y="4767263"/>
            <a:ext cx="2057400" cy="273844"/>
          </a:xfrm>
          <a:prstGeom prst="rect">
            <a:avLst/>
          </a:prstGeom>
        </p:spPr>
        <p:txBody>
          <a:bodyPr/>
          <a:lstStyle/>
          <a:p>
            <a:fld id="{AED036FB-2B1B-8243-8077-AAC0AF02402A}" type="slidenum">
              <a:rPr lang="en-US" smtClean="0"/>
              <a:t>‹#›</a:t>
            </a:fld>
            <a:endParaRPr lang="en-US"/>
          </a:p>
        </p:txBody>
      </p:sp>
    </p:spTree>
    <p:extLst>
      <p:ext uri="{BB962C8B-B14F-4D97-AF65-F5344CB8AC3E}">
        <p14:creationId xmlns:p14="http://schemas.microsoft.com/office/powerpoint/2010/main" val="243412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C6CC0-F40E-C043-9D0E-CF3672CAD6C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BB20E14-6FC2-B54A-AA93-751179A0323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84964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00DF0-BA84-3443-BB91-3538115520B5}"/>
              </a:ext>
            </a:extLst>
          </p:cNvPr>
          <p:cNvSpPr>
            <a:spLocks noGrp="1"/>
          </p:cNvSpPr>
          <p:nvPr>
            <p:ph type="title"/>
          </p:nvPr>
        </p:nvSpPr>
        <p:spPr>
          <a:xfrm>
            <a:off x="623888" y="1282304"/>
            <a:ext cx="7886700" cy="2139553"/>
          </a:xfrm>
        </p:spPr>
        <p:txBody>
          <a:bodyPr anchor="b"/>
          <a:lstStyle>
            <a:lvl1pPr>
              <a:defRPr sz="45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AE8C40D3-5CA3-AB49-B4A0-0AB7CC7C7AAF}"/>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1F3135C-633A-324F-B080-E8C1F2A843E2}"/>
              </a:ext>
            </a:extLst>
          </p:cNvPr>
          <p:cNvSpPr>
            <a:spLocks noGrp="1"/>
          </p:cNvSpPr>
          <p:nvPr>
            <p:ph type="dt" sz="half" idx="10"/>
          </p:nvPr>
        </p:nvSpPr>
        <p:spPr>
          <a:xfrm>
            <a:off x="628650" y="4767263"/>
            <a:ext cx="2057400" cy="273844"/>
          </a:xfrm>
          <a:prstGeom prst="rect">
            <a:avLst/>
          </a:prstGeom>
        </p:spPr>
        <p:txBody>
          <a:bodyPr/>
          <a:lstStyle/>
          <a:p>
            <a:fld id="{D2CF46AF-89FC-B544-8DDF-CFA586156BA1}" type="datetime1">
              <a:rPr lang="en-GB" smtClean="0"/>
              <a:t>22/02/2022</a:t>
            </a:fld>
            <a:endParaRPr lang="en-US"/>
          </a:p>
        </p:txBody>
      </p:sp>
      <p:sp>
        <p:nvSpPr>
          <p:cNvPr id="5" name="Footer Placeholder 4">
            <a:extLst>
              <a:ext uri="{FF2B5EF4-FFF2-40B4-BE49-F238E27FC236}">
                <a16:creationId xmlns:a16="http://schemas.microsoft.com/office/drawing/2014/main" id="{320A7AC1-13EE-204C-90FB-0BEE9FD5A963}"/>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25F2F8A-B8B1-864E-A6D1-C7E11B0BC641}"/>
              </a:ext>
            </a:extLst>
          </p:cNvPr>
          <p:cNvSpPr>
            <a:spLocks noGrp="1"/>
          </p:cNvSpPr>
          <p:nvPr>
            <p:ph type="sldNum" sz="quarter" idx="12"/>
          </p:nvPr>
        </p:nvSpPr>
        <p:spPr>
          <a:xfrm>
            <a:off x="6457950" y="4767263"/>
            <a:ext cx="2057400" cy="273844"/>
          </a:xfrm>
          <a:prstGeom prst="rect">
            <a:avLst/>
          </a:prstGeom>
        </p:spPr>
        <p:txBody>
          <a:bodyPr/>
          <a:lstStyle/>
          <a:p>
            <a:fld id="{AED036FB-2B1B-8243-8077-AAC0AF02402A}" type="slidenum">
              <a:rPr lang="en-US" smtClean="0"/>
              <a:t>‹#›</a:t>
            </a:fld>
            <a:endParaRPr lang="en-US"/>
          </a:p>
        </p:txBody>
      </p:sp>
    </p:spTree>
    <p:extLst>
      <p:ext uri="{BB962C8B-B14F-4D97-AF65-F5344CB8AC3E}">
        <p14:creationId xmlns:p14="http://schemas.microsoft.com/office/powerpoint/2010/main" val="3031761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0F51E-E093-F74A-B917-C903334E7F7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8FA74E8-68D7-3E44-B19E-937CBBB32191}"/>
              </a:ext>
            </a:extLst>
          </p:cNvPr>
          <p:cNvSpPr>
            <a:spLocks noGrp="1"/>
          </p:cNvSpPr>
          <p:nvPr>
            <p:ph sz="half" idx="1"/>
          </p:nvPr>
        </p:nvSpPr>
        <p:spPr>
          <a:xfrm>
            <a:off x="6286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A397892-CC47-0C42-9580-DEB8A1F3B01D}"/>
              </a:ext>
            </a:extLst>
          </p:cNvPr>
          <p:cNvSpPr>
            <a:spLocks noGrp="1"/>
          </p:cNvSpPr>
          <p:nvPr>
            <p:ph sz="half" idx="2"/>
          </p:nvPr>
        </p:nvSpPr>
        <p:spPr>
          <a:xfrm>
            <a:off x="46291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47854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93A9E-D9CB-5849-AEA4-D47AABDC9036}"/>
              </a:ext>
            </a:extLst>
          </p:cNvPr>
          <p:cNvSpPr>
            <a:spLocks noGrp="1"/>
          </p:cNvSpPr>
          <p:nvPr>
            <p:ph type="title"/>
          </p:nvPr>
        </p:nvSpPr>
        <p:spPr>
          <a:xfrm>
            <a:off x="629841" y="273844"/>
            <a:ext cx="7886700" cy="994172"/>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68BA32A-AAEA-6D4E-B07C-212B6E31BF44}"/>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15402439-9D4C-C44A-845C-18CB47B4F618}"/>
              </a:ext>
            </a:extLst>
          </p:cNvPr>
          <p:cNvSpPr>
            <a:spLocks noGrp="1"/>
          </p:cNvSpPr>
          <p:nvPr>
            <p:ph sz="half" idx="2"/>
          </p:nvPr>
        </p:nvSpPr>
        <p:spPr>
          <a:xfrm>
            <a:off x="629842" y="1878806"/>
            <a:ext cx="3868340"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282445A-D2C6-BC43-9311-591991681123}"/>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21AFC16C-A90D-154D-8D5E-6FE7B08DCD13}"/>
              </a:ext>
            </a:extLst>
          </p:cNvPr>
          <p:cNvSpPr>
            <a:spLocks noGrp="1"/>
          </p:cNvSpPr>
          <p:nvPr>
            <p:ph sz="quarter" idx="4"/>
          </p:nvPr>
        </p:nvSpPr>
        <p:spPr>
          <a:xfrm>
            <a:off x="4629150" y="1878806"/>
            <a:ext cx="3887391"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C06574EE-6281-FE43-BC1D-0135BC9B3A59}"/>
              </a:ext>
            </a:extLst>
          </p:cNvPr>
          <p:cNvSpPr>
            <a:spLocks noGrp="1"/>
          </p:cNvSpPr>
          <p:nvPr>
            <p:ph type="dt" sz="half" idx="10"/>
          </p:nvPr>
        </p:nvSpPr>
        <p:spPr>
          <a:xfrm>
            <a:off x="628650" y="4767263"/>
            <a:ext cx="2057400" cy="273844"/>
          </a:xfrm>
          <a:prstGeom prst="rect">
            <a:avLst/>
          </a:prstGeom>
        </p:spPr>
        <p:txBody>
          <a:bodyPr/>
          <a:lstStyle/>
          <a:p>
            <a:fld id="{345EFC78-DA2A-A947-9445-E7C859704503}" type="datetime1">
              <a:rPr lang="en-GB" smtClean="0"/>
              <a:t>22/02/2022</a:t>
            </a:fld>
            <a:endParaRPr lang="en-US"/>
          </a:p>
        </p:txBody>
      </p:sp>
      <p:sp>
        <p:nvSpPr>
          <p:cNvPr id="8" name="Footer Placeholder 7">
            <a:extLst>
              <a:ext uri="{FF2B5EF4-FFF2-40B4-BE49-F238E27FC236}">
                <a16:creationId xmlns:a16="http://schemas.microsoft.com/office/drawing/2014/main" id="{C713410E-43E7-6643-9164-2A4A103B14D4}"/>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FB9256B-6528-2E49-9DEB-1C403D2757E2}"/>
              </a:ext>
            </a:extLst>
          </p:cNvPr>
          <p:cNvSpPr>
            <a:spLocks noGrp="1"/>
          </p:cNvSpPr>
          <p:nvPr>
            <p:ph type="sldNum" sz="quarter" idx="12"/>
          </p:nvPr>
        </p:nvSpPr>
        <p:spPr>
          <a:xfrm>
            <a:off x="6457950" y="4767263"/>
            <a:ext cx="2057400" cy="273844"/>
          </a:xfrm>
          <a:prstGeom prst="rect">
            <a:avLst/>
          </a:prstGeom>
        </p:spPr>
        <p:txBody>
          <a:bodyPr/>
          <a:lstStyle/>
          <a:p>
            <a:fld id="{AED036FB-2B1B-8243-8077-AAC0AF02402A}" type="slidenum">
              <a:rPr lang="en-US" smtClean="0"/>
              <a:t>‹#›</a:t>
            </a:fld>
            <a:endParaRPr lang="en-US"/>
          </a:p>
        </p:txBody>
      </p:sp>
    </p:spTree>
    <p:extLst>
      <p:ext uri="{BB962C8B-B14F-4D97-AF65-F5344CB8AC3E}">
        <p14:creationId xmlns:p14="http://schemas.microsoft.com/office/powerpoint/2010/main" val="4086770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40D7F-40EF-464E-84E9-766AE12907D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F46E501-39C7-7F4C-9CB6-EBF06867843B}"/>
              </a:ext>
            </a:extLst>
          </p:cNvPr>
          <p:cNvSpPr>
            <a:spLocks noGrp="1"/>
          </p:cNvSpPr>
          <p:nvPr>
            <p:ph type="dt" sz="half" idx="10"/>
          </p:nvPr>
        </p:nvSpPr>
        <p:spPr>
          <a:xfrm>
            <a:off x="628650" y="4767263"/>
            <a:ext cx="2057400" cy="273844"/>
          </a:xfrm>
          <a:prstGeom prst="rect">
            <a:avLst/>
          </a:prstGeom>
        </p:spPr>
        <p:txBody>
          <a:bodyPr/>
          <a:lstStyle/>
          <a:p>
            <a:fld id="{78128F89-DC6C-174D-978F-38FD3CFB78D4}" type="datetime1">
              <a:rPr lang="en-GB" smtClean="0"/>
              <a:t>22/02/2022</a:t>
            </a:fld>
            <a:endParaRPr lang="en-US"/>
          </a:p>
        </p:txBody>
      </p:sp>
      <p:sp>
        <p:nvSpPr>
          <p:cNvPr id="4" name="Footer Placeholder 3">
            <a:extLst>
              <a:ext uri="{FF2B5EF4-FFF2-40B4-BE49-F238E27FC236}">
                <a16:creationId xmlns:a16="http://schemas.microsoft.com/office/drawing/2014/main" id="{0CEDE8D3-520B-1D44-AC3B-E9B399EDC997}"/>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D556AD1-5E46-A54D-AF03-D98CD1D9F50F}"/>
              </a:ext>
            </a:extLst>
          </p:cNvPr>
          <p:cNvSpPr>
            <a:spLocks noGrp="1"/>
          </p:cNvSpPr>
          <p:nvPr>
            <p:ph type="sldNum" sz="quarter" idx="12"/>
          </p:nvPr>
        </p:nvSpPr>
        <p:spPr>
          <a:xfrm>
            <a:off x="6457950" y="4767263"/>
            <a:ext cx="2057400" cy="273844"/>
          </a:xfrm>
          <a:prstGeom prst="rect">
            <a:avLst/>
          </a:prstGeom>
        </p:spPr>
        <p:txBody>
          <a:bodyPr/>
          <a:lstStyle/>
          <a:p>
            <a:fld id="{AED036FB-2B1B-8243-8077-AAC0AF02402A}" type="slidenum">
              <a:rPr lang="en-US" smtClean="0"/>
              <a:t>‹#›</a:t>
            </a:fld>
            <a:endParaRPr lang="en-US"/>
          </a:p>
        </p:txBody>
      </p:sp>
    </p:spTree>
    <p:extLst>
      <p:ext uri="{BB962C8B-B14F-4D97-AF65-F5344CB8AC3E}">
        <p14:creationId xmlns:p14="http://schemas.microsoft.com/office/powerpoint/2010/main" val="385979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2156090"/>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D788C-2C7D-9246-B5DB-07A296345719}"/>
              </a:ext>
            </a:extLst>
          </p:cNvPr>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2C5794A-99BB-E84C-BCB3-6752B2F9717D}"/>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EBFDF8B-ED4C-3C4A-B087-7E4578B7818B}"/>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68EC451B-A6BC-9A4A-9B90-5C483B706C66}"/>
              </a:ext>
            </a:extLst>
          </p:cNvPr>
          <p:cNvSpPr>
            <a:spLocks noGrp="1"/>
          </p:cNvSpPr>
          <p:nvPr>
            <p:ph type="dt" sz="half" idx="10"/>
          </p:nvPr>
        </p:nvSpPr>
        <p:spPr>
          <a:xfrm>
            <a:off x="628650" y="4767263"/>
            <a:ext cx="2057400" cy="273844"/>
          </a:xfrm>
          <a:prstGeom prst="rect">
            <a:avLst/>
          </a:prstGeom>
        </p:spPr>
        <p:txBody>
          <a:bodyPr/>
          <a:lstStyle/>
          <a:p>
            <a:fld id="{438B3CE1-AE44-3549-AB3C-DBE5A9FCDD2E}" type="datetime1">
              <a:rPr lang="en-GB" smtClean="0"/>
              <a:t>22/02/2022</a:t>
            </a:fld>
            <a:endParaRPr lang="en-US"/>
          </a:p>
        </p:txBody>
      </p:sp>
      <p:sp>
        <p:nvSpPr>
          <p:cNvPr id="6" name="Footer Placeholder 5">
            <a:extLst>
              <a:ext uri="{FF2B5EF4-FFF2-40B4-BE49-F238E27FC236}">
                <a16:creationId xmlns:a16="http://schemas.microsoft.com/office/drawing/2014/main" id="{9C12FEAC-B50C-E141-9852-377DDAD84548}"/>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CD7D331-93A2-704C-B2CF-E88F0C0A3569}"/>
              </a:ext>
            </a:extLst>
          </p:cNvPr>
          <p:cNvSpPr>
            <a:spLocks noGrp="1"/>
          </p:cNvSpPr>
          <p:nvPr>
            <p:ph type="sldNum" sz="quarter" idx="12"/>
          </p:nvPr>
        </p:nvSpPr>
        <p:spPr>
          <a:xfrm>
            <a:off x="6457950" y="4767263"/>
            <a:ext cx="2057400" cy="273844"/>
          </a:xfrm>
          <a:prstGeom prst="rect">
            <a:avLst/>
          </a:prstGeom>
        </p:spPr>
        <p:txBody>
          <a:bodyPr/>
          <a:lstStyle/>
          <a:p>
            <a:fld id="{AED036FB-2B1B-8243-8077-AAC0AF02402A}" type="slidenum">
              <a:rPr lang="en-US" smtClean="0"/>
              <a:t>‹#›</a:t>
            </a:fld>
            <a:endParaRPr lang="en-US"/>
          </a:p>
        </p:txBody>
      </p:sp>
    </p:spTree>
    <p:extLst>
      <p:ext uri="{BB962C8B-B14F-4D97-AF65-F5344CB8AC3E}">
        <p14:creationId xmlns:p14="http://schemas.microsoft.com/office/powerpoint/2010/main" val="2904445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0E121-5550-3B4E-AF07-87853446503C}"/>
              </a:ext>
            </a:extLst>
          </p:cNvPr>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43A94E11-B477-534F-A68C-C1F1A59273F5}"/>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B603336C-71A1-A044-9064-931B7712D167}"/>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70CD3099-3178-8B41-AE33-106EB953999A}"/>
              </a:ext>
            </a:extLst>
          </p:cNvPr>
          <p:cNvSpPr>
            <a:spLocks noGrp="1"/>
          </p:cNvSpPr>
          <p:nvPr>
            <p:ph type="dt" sz="half" idx="10"/>
          </p:nvPr>
        </p:nvSpPr>
        <p:spPr>
          <a:xfrm>
            <a:off x="628650" y="4767263"/>
            <a:ext cx="2057400" cy="273844"/>
          </a:xfrm>
          <a:prstGeom prst="rect">
            <a:avLst/>
          </a:prstGeom>
        </p:spPr>
        <p:txBody>
          <a:bodyPr/>
          <a:lstStyle/>
          <a:p>
            <a:fld id="{911361DF-F082-6D4D-A2A9-9D3F1E92B26D}" type="datetime1">
              <a:rPr lang="en-GB" smtClean="0"/>
              <a:t>22/02/2022</a:t>
            </a:fld>
            <a:endParaRPr lang="en-US"/>
          </a:p>
        </p:txBody>
      </p:sp>
      <p:sp>
        <p:nvSpPr>
          <p:cNvPr id="6" name="Footer Placeholder 5">
            <a:extLst>
              <a:ext uri="{FF2B5EF4-FFF2-40B4-BE49-F238E27FC236}">
                <a16:creationId xmlns:a16="http://schemas.microsoft.com/office/drawing/2014/main" id="{738DC756-857C-AD4C-B8B0-435E2916050A}"/>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528F76E-665F-A842-A64C-485879679D90}"/>
              </a:ext>
            </a:extLst>
          </p:cNvPr>
          <p:cNvSpPr>
            <a:spLocks noGrp="1"/>
          </p:cNvSpPr>
          <p:nvPr>
            <p:ph type="sldNum" sz="quarter" idx="12"/>
          </p:nvPr>
        </p:nvSpPr>
        <p:spPr>
          <a:xfrm>
            <a:off x="6457950" y="4767263"/>
            <a:ext cx="2057400" cy="273844"/>
          </a:xfrm>
          <a:prstGeom prst="rect">
            <a:avLst/>
          </a:prstGeom>
        </p:spPr>
        <p:txBody>
          <a:bodyPr/>
          <a:lstStyle/>
          <a:p>
            <a:fld id="{AED036FB-2B1B-8243-8077-AAC0AF02402A}" type="slidenum">
              <a:rPr lang="en-US" smtClean="0"/>
              <a:t>‹#›</a:t>
            </a:fld>
            <a:endParaRPr lang="en-US"/>
          </a:p>
        </p:txBody>
      </p:sp>
    </p:spTree>
    <p:extLst>
      <p:ext uri="{BB962C8B-B14F-4D97-AF65-F5344CB8AC3E}">
        <p14:creationId xmlns:p14="http://schemas.microsoft.com/office/powerpoint/2010/main" val="1802539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E0CA39-C503-2341-9D4B-9911255DAE09}"/>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85DF054C-343B-0140-8744-86395CDF0920}"/>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156535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sdgs.un.org/goals" TargetMode="External"/><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pearsoneducationinc-my.sharepoint.com/:i:/g/personal/steve_curtis_pearson_com/ESRaWTBuuR5DoifZi3sFUlsBh6F2grNBkRBC9Hi63zYu5g" TargetMode="External"/><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pearsoneducationinc-my.sharepoint.com/:i:/g/personal/steve_curtis_pearson_com/EQROi2ZXHBZFhsD55eGToDoBmCVFiDe7gZGHl_iBday8zQ" TargetMode="External"/><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pearsoneducationinc-my.sharepoint.com/:i:/g/personal/steve_curtis_pearson_com/EfXDDaoP9bhHnRvPbHfmaKoBGTH5Cr38jqZvMOYHRYmMuw" TargetMode="External"/><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pearsoneducationinc-my.sharepoint.com/:i:/g/personal/steve_curtis_pearson_com/EfqSU5AxmpRHia0jPArTC9cBMUTk6Yy00Q%20yrihVMLxcuWw" TargetMode="External"/><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E5E5200-52CD-2A4C-B775-3485AA7D426C}"/>
              </a:ext>
            </a:extLst>
          </p:cNvPr>
          <p:cNvPicPr>
            <a:picLocks noChangeAspect="1"/>
          </p:cNvPicPr>
          <p:nvPr/>
        </p:nvPicPr>
        <p:blipFill>
          <a:blip r:embed="rId2"/>
          <a:stretch>
            <a:fillRect/>
          </a:stretch>
        </p:blipFill>
        <p:spPr>
          <a:xfrm>
            <a:off x="0" y="0"/>
            <a:ext cx="9144000" cy="5143500"/>
          </a:xfrm>
          <a:prstGeom prst="rect">
            <a:avLst/>
          </a:prstGeom>
        </p:spPr>
      </p:pic>
      <p:sp>
        <p:nvSpPr>
          <p:cNvPr id="3" name="TextBox 2">
            <a:extLst>
              <a:ext uri="{FF2B5EF4-FFF2-40B4-BE49-F238E27FC236}">
                <a16:creationId xmlns:a16="http://schemas.microsoft.com/office/drawing/2014/main" id="{985E6C9A-4F73-194C-846C-57C89F51EBA0}"/>
              </a:ext>
            </a:extLst>
          </p:cNvPr>
          <p:cNvSpPr txBox="1"/>
          <p:nvPr/>
        </p:nvSpPr>
        <p:spPr>
          <a:xfrm>
            <a:off x="7470986" y="4890229"/>
            <a:ext cx="1667550" cy="215444"/>
          </a:xfrm>
          <a:prstGeom prst="rect">
            <a:avLst/>
          </a:prstGeom>
          <a:noFill/>
        </p:spPr>
        <p:txBody>
          <a:bodyPr wrap="square" rtlCol="0">
            <a:spAutoFit/>
          </a:bodyPr>
          <a:lstStyle/>
          <a:p>
            <a:r>
              <a:rPr lang="en-US" sz="800" dirty="0"/>
              <a:t>©Shutterstock/</a:t>
            </a:r>
            <a:r>
              <a:rPr lang="en-US" sz="800" dirty="0" err="1"/>
              <a:t>Syda</a:t>
            </a:r>
            <a:r>
              <a:rPr lang="en-US" sz="800" dirty="0"/>
              <a:t> Productions</a:t>
            </a:r>
          </a:p>
        </p:txBody>
      </p:sp>
      <p:sp>
        <p:nvSpPr>
          <p:cNvPr id="5" name="TextBox 4">
            <a:extLst>
              <a:ext uri="{FF2B5EF4-FFF2-40B4-BE49-F238E27FC236}">
                <a16:creationId xmlns:a16="http://schemas.microsoft.com/office/drawing/2014/main" id="{C47FD761-B9C5-0446-9A42-79049120207D}"/>
              </a:ext>
            </a:extLst>
          </p:cNvPr>
          <p:cNvSpPr txBox="1"/>
          <p:nvPr/>
        </p:nvSpPr>
        <p:spPr>
          <a:xfrm>
            <a:off x="32557" y="4892348"/>
            <a:ext cx="546945" cy="215444"/>
          </a:xfrm>
          <a:prstGeom prst="rect">
            <a:avLst/>
          </a:prstGeom>
          <a:noFill/>
        </p:spPr>
        <p:txBody>
          <a:bodyPr wrap="none" rtlCol="0">
            <a:spAutoFit/>
          </a:bodyPr>
          <a:lstStyle/>
          <a:p>
            <a:r>
              <a:rPr lang="en-US" sz="800" dirty="0">
                <a:solidFill>
                  <a:schemeClr val="bg1"/>
                </a:solidFill>
              </a:rPr>
              <a:t>C0046b</a:t>
            </a:r>
          </a:p>
        </p:txBody>
      </p:sp>
    </p:spTree>
    <p:extLst>
      <p:ext uri="{BB962C8B-B14F-4D97-AF65-F5344CB8AC3E}">
        <p14:creationId xmlns:p14="http://schemas.microsoft.com/office/powerpoint/2010/main" val="3625698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C1DBA8-539F-5C45-9BDD-8EAE98B8F7D6}"/>
              </a:ext>
            </a:extLst>
          </p:cNvPr>
          <p:cNvPicPr>
            <a:picLocks noChangeAspect="1"/>
          </p:cNvPicPr>
          <p:nvPr/>
        </p:nvPicPr>
        <p:blipFill>
          <a:blip r:embed="rId2"/>
          <a:stretch>
            <a:fillRect/>
          </a:stretch>
        </p:blipFill>
        <p:spPr>
          <a:xfrm>
            <a:off x="0" y="0"/>
            <a:ext cx="9144000" cy="5143500"/>
          </a:xfrm>
          <a:prstGeom prst="rect">
            <a:avLst/>
          </a:prstGeom>
        </p:spPr>
      </p:pic>
      <p:sp>
        <p:nvSpPr>
          <p:cNvPr id="4" name="Rectangle 3">
            <a:extLst>
              <a:ext uri="{FF2B5EF4-FFF2-40B4-BE49-F238E27FC236}">
                <a16:creationId xmlns:a16="http://schemas.microsoft.com/office/drawing/2014/main" id="{E87952D3-99D5-1F4D-A50E-95F92E08706D}"/>
              </a:ext>
            </a:extLst>
          </p:cNvPr>
          <p:cNvSpPr/>
          <p:nvPr/>
        </p:nvSpPr>
        <p:spPr>
          <a:xfrm>
            <a:off x="736708" y="1245465"/>
            <a:ext cx="7539957" cy="470922"/>
          </a:xfrm>
          <a:prstGeom prst="rect">
            <a:avLst/>
          </a:prstGeom>
          <a:solidFill>
            <a:schemeClr val="accent4"/>
          </a:solidFill>
        </p:spPr>
        <p:txBody>
          <a:bodyPr wrap="square" anchor="ctr" anchorCtr="0">
            <a:noAutofit/>
          </a:bodyPr>
          <a:lstStyle/>
          <a:p>
            <a:pPr algn="ctr"/>
            <a:r>
              <a:rPr lang="en-GB" sz="1600" dirty="0">
                <a:solidFill>
                  <a:schemeClr val="bg1"/>
                </a:solidFill>
              </a:rPr>
              <a:t>What is the local issue you are helping to address?</a:t>
            </a:r>
          </a:p>
        </p:txBody>
      </p:sp>
      <p:sp>
        <p:nvSpPr>
          <p:cNvPr id="5" name="Rectangle 4">
            <a:extLst>
              <a:ext uri="{FF2B5EF4-FFF2-40B4-BE49-F238E27FC236}">
                <a16:creationId xmlns:a16="http://schemas.microsoft.com/office/drawing/2014/main" id="{D7FADAA2-5C33-934E-9194-9A6523103243}"/>
              </a:ext>
            </a:extLst>
          </p:cNvPr>
          <p:cNvSpPr/>
          <p:nvPr/>
        </p:nvSpPr>
        <p:spPr>
          <a:xfrm>
            <a:off x="736708" y="2706130"/>
            <a:ext cx="7539957" cy="748146"/>
          </a:xfrm>
          <a:prstGeom prst="rect">
            <a:avLst/>
          </a:prstGeom>
          <a:solidFill>
            <a:schemeClr val="accent4"/>
          </a:solidFill>
        </p:spPr>
        <p:txBody>
          <a:bodyPr wrap="square" anchor="ctr" anchorCtr="0">
            <a:noAutofit/>
          </a:bodyPr>
          <a:lstStyle/>
          <a:p>
            <a:pPr algn="ctr"/>
            <a:r>
              <a:rPr lang="en-GB" sz="1600" dirty="0">
                <a:solidFill>
                  <a:schemeClr val="bg1"/>
                </a:solidFill>
              </a:rPr>
              <a:t>What is your idea to make a positive impact on this issue? Explore the </a:t>
            </a:r>
            <a:br>
              <a:rPr lang="en-GB" sz="1600" dirty="0">
                <a:solidFill>
                  <a:schemeClr val="bg1"/>
                </a:solidFill>
              </a:rPr>
            </a:br>
            <a:r>
              <a:rPr lang="en-GB" sz="1600" dirty="0">
                <a:solidFill>
                  <a:schemeClr val="bg1"/>
                </a:solidFill>
              </a:rPr>
              <a:t>themes below for inspiration.</a:t>
            </a:r>
          </a:p>
        </p:txBody>
      </p:sp>
      <p:sp>
        <p:nvSpPr>
          <p:cNvPr id="6" name="TextBox 5">
            <a:extLst>
              <a:ext uri="{FF2B5EF4-FFF2-40B4-BE49-F238E27FC236}">
                <a16:creationId xmlns:a16="http://schemas.microsoft.com/office/drawing/2014/main" id="{4345DD64-E668-8A48-989F-C2681C818B22}"/>
              </a:ext>
            </a:extLst>
          </p:cNvPr>
          <p:cNvSpPr txBox="1"/>
          <p:nvPr/>
        </p:nvSpPr>
        <p:spPr>
          <a:xfrm>
            <a:off x="629713" y="660032"/>
            <a:ext cx="2036618" cy="461665"/>
          </a:xfrm>
          <a:prstGeom prst="rect">
            <a:avLst/>
          </a:prstGeom>
          <a:noFill/>
        </p:spPr>
        <p:txBody>
          <a:bodyPr wrap="square" rtlCol="0">
            <a:spAutoFit/>
          </a:bodyPr>
          <a:lstStyle/>
          <a:p>
            <a:r>
              <a:rPr lang="en-US" sz="2400" dirty="0">
                <a:solidFill>
                  <a:schemeClr val="accent1"/>
                </a:solidFill>
              </a:rPr>
              <a:t>(Example)</a:t>
            </a:r>
          </a:p>
        </p:txBody>
      </p:sp>
      <p:sp>
        <p:nvSpPr>
          <p:cNvPr id="7" name="Rectangle 6">
            <a:extLst>
              <a:ext uri="{FF2B5EF4-FFF2-40B4-BE49-F238E27FC236}">
                <a16:creationId xmlns:a16="http://schemas.microsoft.com/office/drawing/2014/main" id="{407F02B0-EB22-E744-92D9-2FA2A76F3383}"/>
              </a:ext>
            </a:extLst>
          </p:cNvPr>
          <p:cNvSpPr/>
          <p:nvPr/>
        </p:nvSpPr>
        <p:spPr>
          <a:xfrm>
            <a:off x="736708" y="1809543"/>
            <a:ext cx="7539957" cy="649051"/>
          </a:xfrm>
          <a:prstGeom prst="rect">
            <a:avLst/>
          </a:prstGeom>
          <a:solidFill>
            <a:schemeClr val="bg1"/>
          </a:solidFill>
          <a:ln w="19050">
            <a:solidFill>
              <a:schemeClr val="accent1"/>
            </a:solidFill>
          </a:ln>
        </p:spPr>
        <p:txBody>
          <a:bodyPr wrap="square" anchor="ctr" anchorCtr="0">
            <a:noAutofit/>
          </a:bodyPr>
          <a:lstStyle/>
          <a:p>
            <a:pPr algn="ctr"/>
            <a:r>
              <a:rPr lang="en-GB" sz="1200" i="1" dirty="0">
                <a:solidFill>
                  <a:schemeClr val="accent4"/>
                </a:solidFill>
              </a:rPr>
              <a:t>According to the research over 25,000 Hertfordshire children live in poverty and hospital admissions for </a:t>
            </a:r>
            <a:br>
              <a:rPr lang="en-GB" sz="1200" i="1" dirty="0">
                <a:solidFill>
                  <a:schemeClr val="accent4"/>
                </a:solidFill>
              </a:rPr>
            </a:br>
            <a:r>
              <a:rPr lang="en-GB" sz="1200" i="1" dirty="0">
                <a:solidFill>
                  <a:schemeClr val="accent4"/>
                </a:solidFill>
              </a:rPr>
              <a:t>youth mental health are above the national average.</a:t>
            </a:r>
          </a:p>
        </p:txBody>
      </p:sp>
      <p:sp>
        <p:nvSpPr>
          <p:cNvPr id="8" name="Rectangle 7">
            <a:extLst>
              <a:ext uri="{FF2B5EF4-FFF2-40B4-BE49-F238E27FC236}">
                <a16:creationId xmlns:a16="http://schemas.microsoft.com/office/drawing/2014/main" id="{139F979D-56BF-4B4F-A756-48BAA74DA464}"/>
              </a:ext>
            </a:extLst>
          </p:cNvPr>
          <p:cNvSpPr/>
          <p:nvPr/>
        </p:nvSpPr>
        <p:spPr>
          <a:xfrm>
            <a:off x="736708" y="3543341"/>
            <a:ext cx="7539957" cy="1165627"/>
          </a:xfrm>
          <a:prstGeom prst="rect">
            <a:avLst/>
          </a:prstGeom>
          <a:solidFill>
            <a:schemeClr val="bg1"/>
          </a:solidFill>
          <a:ln w="19050">
            <a:solidFill>
              <a:schemeClr val="accent1"/>
            </a:solidFill>
          </a:ln>
        </p:spPr>
        <p:txBody>
          <a:bodyPr wrap="square" anchor="ctr" anchorCtr="0">
            <a:noAutofit/>
          </a:bodyPr>
          <a:lstStyle/>
          <a:p>
            <a:pPr algn="ctr"/>
            <a:r>
              <a:rPr lang="en-GB" sz="1200" i="1" dirty="0">
                <a:solidFill>
                  <a:schemeClr val="accent4"/>
                </a:solidFill>
              </a:rPr>
              <a:t>Our idea is to work with local hero, Max Whitlock (who started his gymnastics career in Hemel Hempstead) </a:t>
            </a:r>
            <a:br>
              <a:rPr lang="en-GB" sz="1200" i="1" dirty="0">
                <a:solidFill>
                  <a:schemeClr val="accent4"/>
                </a:solidFill>
              </a:rPr>
            </a:br>
            <a:r>
              <a:rPr lang="en-GB" sz="1200" i="1" dirty="0">
                <a:solidFill>
                  <a:schemeClr val="accent4"/>
                </a:solidFill>
              </a:rPr>
              <a:t>to develop an app that encourages the ethos of “healthy body/healthy mind”. The app will show simple exercises that can be easily taken up alongside tools for stress management, resilience and good mental health. We will launch the app with an event, attended by Max and other local personalities, and seek sponsors so that the app can be free to download.</a:t>
            </a:r>
          </a:p>
        </p:txBody>
      </p:sp>
      <p:sp>
        <p:nvSpPr>
          <p:cNvPr id="9" name="TextBox 8">
            <a:extLst>
              <a:ext uri="{FF2B5EF4-FFF2-40B4-BE49-F238E27FC236}">
                <a16:creationId xmlns:a16="http://schemas.microsoft.com/office/drawing/2014/main" id="{7DFFB216-4FD3-4940-B348-78DE2A432D13}"/>
              </a:ext>
            </a:extLst>
          </p:cNvPr>
          <p:cNvSpPr txBox="1"/>
          <p:nvPr/>
        </p:nvSpPr>
        <p:spPr>
          <a:xfrm>
            <a:off x="8713694" y="4781935"/>
            <a:ext cx="430306" cy="307777"/>
          </a:xfrm>
          <a:prstGeom prst="rect">
            <a:avLst/>
          </a:prstGeom>
          <a:noFill/>
        </p:spPr>
        <p:txBody>
          <a:bodyPr wrap="square" rtlCol="0">
            <a:spAutoFit/>
          </a:bodyPr>
          <a:lstStyle/>
          <a:p>
            <a:pPr algn="ctr"/>
            <a:r>
              <a:rPr lang="en-US" sz="1400" dirty="0">
                <a:solidFill>
                  <a:schemeClr val="accent4"/>
                </a:solidFill>
              </a:rPr>
              <a:t>10</a:t>
            </a:r>
          </a:p>
        </p:txBody>
      </p:sp>
    </p:spTree>
    <p:extLst>
      <p:ext uri="{BB962C8B-B14F-4D97-AF65-F5344CB8AC3E}">
        <p14:creationId xmlns:p14="http://schemas.microsoft.com/office/powerpoint/2010/main" val="2546637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20852CC-9ACC-E143-9832-764B3E228D1A}"/>
              </a:ext>
            </a:extLst>
          </p:cNvPr>
          <p:cNvPicPr>
            <a:picLocks noChangeAspect="1"/>
          </p:cNvPicPr>
          <p:nvPr/>
        </p:nvPicPr>
        <p:blipFill>
          <a:blip r:embed="rId2"/>
          <a:stretch>
            <a:fillRect/>
          </a:stretch>
        </p:blipFill>
        <p:spPr>
          <a:xfrm>
            <a:off x="0" y="0"/>
            <a:ext cx="9144000" cy="5143500"/>
          </a:xfrm>
          <a:prstGeom prst="rect">
            <a:avLst/>
          </a:prstGeom>
        </p:spPr>
      </p:pic>
      <p:sp>
        <p:nvSpPr>
          <p:cNvPr id="4" name="Rectangle 3">
            <a:extLst>
              <a:ext uri="{FF2B5EF4-FFF2-40B4-BE49-F238E27FC236}">
                <a16:creationId xmlns:a16="http://schemas.microsoft.com/office/drawing/2014/main" id="{E87952D3-99D5-1F4D-A50E-95F92E08706D}"/>
              </a:ext>
            </a:extLst>
          </p:cNvPr>
          <p:cNvSpPr/>
          <p:nvPr/>
        </p:nvSpPr>
        <p:spPr>
          <a:xfrm>
            <a:off x="736708" y="955085"/>
            <a:ext cx="7539957" cy="470922"/>
          </a:xfrm>
          <a:prstGeom prst="rect">
            <a:avLst/>
          </a:prstGeom>
          <a:solidFill>
            <a:schemeClr val="accent4"/>
          </a:solidFill>
        </p:spPr>
        <p:txBody>
          <a:bodyPr wrap="square" anchor="ctr" anchorCtr="0">
            <a:noAutofit/>
          </a:bodyPr>
          <a:lstStyle/>
          <a:p>
            <a:pPr algn="ctr"/>
            <a:r>
              <a:rPr lang="en-GB" sz="1600" dirty="0">
                <a:solidFill>
                  <a:schemeClr val="bg1"/>
                </a:solidFill>
              </a:rPr>
              <a:t>What is the local issue you are helping to address?</a:t>
            </a:r>
          </a:p>
        </p:txBody>
      </p:sp>
      <p:sp>
        <p:nvSpPr>
          <p:cNvPr id="5" name="Rectangle 4">
            <a:extLst>
              <a:ext uri="{FF2B5EF4-FFF2-40B4-BE49-F238E27FC236}">
                <a16:creationId xmlns:a16="http://schemas.microsoft.com/office/drawing/2014/main" id="{D7FADAA2-5C33-934E-9194-9A6523103243}"/>
              </a:ext>
            </a:extLst>
          </p:cNvPr>
          <p:cNvSpPr/>
          <p:nvPr/>
        </p:nvSpPr>
        <p:spPr>
          <a:xfrm>
            <a:off x="736708" y="2415750"/>
            <a:ext cx="7539957" cy="748146"/>
          </a:xfrm>
          <a:prstGeom prst="rect">
            <a:avLst/>
          </a:prstGeom>
          <a:solidFill>
            <a:schemeClr val="accent4"/>
          </a:solidFill>
        </p:spPr>
        <p:txBody>
          <a:bodyPr wrap="square" anchor="ctr" anchorCtr="0">
            <a:noAutofit/>
          </a:bodyPr>
          <a:lstStyle/>
          <a:p>
            <a:pPr algn="ctr"/>
            <a:r>
              <a:rPr lang="en-GB" sz="1600" dirty="0">
                <a:solidFill>
                  <a:schemeClr val="bg1"/>
                </a:solidFill>
              </a:rPr>
              <a:t>What is your idea to make a positive impact on this issue? Explore the </a:t>
            </a:r>
            <a:br>
              <a:rPr lang="en-GB" sz="1600" dirty="0">
                <a:solidFill>
                  <a:schemeClr val="bg1"/>
                </a:solidFill>
              </a:rPr>
            </a:br>
            <a:r>
              <a:rPr lang="en-GB" sz="1600" dirty="0">
                <a:solidFill>
                  <a:schemeClr val="bg1"/>
                </a:solidFill>
              </a:rPr>
              <a:t>themes below for inspiration.</a:t>
            </a:r>
          </a:p>
        </p:txBody>
      </p:sp>
      <p:sp>
        <p:nvSpPr>
          <p:cNvPr id="7" name="Rectangle 6">
            <a:extLst>
              <a:ext uri="{FF2B5EF4-FFF2-40B4-BE49-F238E27FC236}">
                <a16:creationId xmlns:a16="http://schemas.microsoft.com/office/drawing/2014/main" id="{407F02B0-EB22-E744-92D9-2FA2A76F3383}"/>
              </a:ext>
            </a:extLst>
          </p:cNvPr>
          <p:cNvSpPr/>
          <p:nvPr/>
        </p:nvSpPr>
        <p:spPr>
          <a:xfrm>
            <a:off x="736708" y="1519163"/>
            <a:ext cx="7539957" cy="807522"/>
          </a:xfrm>
          <a:prstGeom prst="rect">
            <a:avLst/>
          </a:prstGeom>
          <a:solidFill>
            <a:schemeClr val="bg1"/>
          </a:solidFill>
          <a:ln w="19050">
            <a:solidFill>
              <a:schemeClr val="accent1"/>
            </a:solidFill>
          </a:ln>
        </p:spPr>
        <p:txBody>
          <a:bodyPr wrap="square" anchor="ctr" anchorCtr="0">
            <a:noAutofit/>
          </a:bodyPr>
          <a:lstStyle/>
          <a:p>
            <a:pPr algn="ctr"/>
            <a:endParaRPr lang="en-GB" sz="1200" i="1" dirty="0">
              <a:solidFill>
                <a:schemeClr val="accent4"/>
              </a:solidFill>
            </a:endParaRPr>
          </a:p>
        </p:txBody>
      </p:sp>
      <p:sp>
        <p:nvSpPr>
          <p:cNvPr id="8" name="Rectangle 7">
            <a:extLst>
              <a:ext uri="{FF2B5EF4-FFF2-40B4-BE49-F238E27FC236}">
                <a16:creationId xmlns:a16="http://schemas.microsoft.com/office/drawing/2014/main" id="{139F979D-56BF-4B4F-A756-48BAA74DA464}"/>
              </a:ext>
            </a:extLst>
          </p:cNvPr>
          <p:cNvSpPr/>
          <p:nvPr/>
        </p:nvSpPr>
        <p:spPr>
          <a:xfrm>
            <a:off x="736708" y="3252961"/>
            <a:ext cx="7539957" cy="1417893"/>
          </a:xfrm>
          <a:prstGeom prst="rect">
            <a:avLst/>
          </a:prstGeom>
          <a:solidFill>
            <a:schemeClr val="bg1"/>
          </a:solidFill>
          <a:ln w="19050">
            <a:solidFill>
              <a:schemeClr val="accent1"/>
            </a:solidFill>
          </a:ln>
        </p:spPr>
        <p:txBody>
          <a:bodyPr wrap="square" anchor="ctr" anchorCtr="0">
            <a:noAutofit/>
          </a:bodyPr>
          <a:lstStyle/>
          <a:p>
            <a:pPr algn="ctr"/>
            <a:endParaRPr lang="en-GB" sz="1200" i="1" dirty="0">
              <a:solidFill>
                <a:schemeClr val="accent4"/>
              </a:solidFill>
            </a:endParaRPr>
          </a:p>
        </p:txBody>
      </p:sp>
      <p:sp>
        <p:nvSpPr>
          <p:cNvPr id="9" name="TextBox 8">
            <a:extLst>
              <a:ext uri="{FF2B5EF4-FFF2-40B4-BE49-F238E27FC236}">
                <a16:creationId xmlns:a16="http://schemas.microsoft.com/office/drawing/2014/main" id="{7DFFB216-4FD3-4940-B348-78DE2A432D13}"/>
              </a:ext>
            </a:extLst>
          </p:cNvPr>
          <p:cNvSpPr txBox="1"/>
          <p:nvPr/>
        </p:nvSpPr>
        <p:spPr>
          <a:xfrm>
            <a:off x="8713694" y="4781935"/>
            <a:ext cx="430306" cy="307777"/>
          </a:xfrm>
          <a:prstGeom prst="rect">
            <a:avLst/>
          </a:prstGeom>
          <a:noFill/>
        </p:spPr>
        <p:txBody>
          <a:bodyPr wrap="square" rtlCol="0">
            <a:spAutoFit/>
          </a:bodyPr>
          <a:lstStyle/>
          <a:p>
            <a:pPr algn="ctr"/>
            <a:r>
              <a:rPr lang="en-US" sz="1400" dirty="0">
                <a:solidFill>
                  <a:schemeClr val="accent4"/>
                </a:solidFill>
              </a:rPr>
              <a:t>11</a:t>
            </a:r>
          </a:p>
        </p:txBody>
      </p:sp>
    </p:spTree>
    <p:extLst>
      <p:ext uri="{BB962C8B-B14F-4D97-AF65-F5344CB8AC3E}">
        <p14:creationId xmlns:p14="http://schemas.microsoft.com/office/powerpoint/2010/main" val="2962130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8F1D0AC-E964-8841-9AE9-2687E2EE244F}"/>
              </a:ext>
            </a:extLst>
          </p:cNvPr>
          <p:cNvPicPr>
            <a:picLocks noChangeAspect="1"/>
          </p:cNvPicPr>
          <p:nvPr/>
        </p:nvPicPr>
        <p:blipFill>
          <a:blip r:embed="rId2"/>
          <a:stretch>
            <a:fillRect/>
          </a:stretch>
        </p:blipFill>
        <p:spPr>
          <a:xfrm>
            <a:off x="0" y="0"/>
            <a:ext cx="9144000" cy="5143500"/>
          </a:xfrm>
          <a:prstGeom prst="rect">
            <a:avLst/>
          </a:prstGeom>
        </p:spPr>
      </p:pic>
      <p:sp>
        <p:nvSpPr>
          <p:cNvPr id="4" name="TextBox 3">
            <a:extLst>
              <a:ext uri="{FF2B5EF4-FFF2-40B4-BE49-F238E27FC236}">
                <a16:creationId xmlns:a16="http://schemas.microsoft.com/office/drawing/2014/main" id="{261F89A4-8068-8949-B8AD-F0FC0F417EE9}"/>
              </a:ext>
            </a:extLst>
          </p:cNvPr>
          <p:cNvSpPr txBox="1"/>
          <p:nvPr/>
        </p:nvSpPr>
        <p:spPr>
          <a:xfrm>
            <a:off x="8713694" y="4781935"/>
            <a:ext cx="430306" cy="307777"/>
          </a:xfrm>
          <a:prstGeom prst="rect">
            <a:avLst/>
          </a:prstGeom>
          <a:noFill/>
        </p:spPr>
        <p:txBody>
          <a:bodyPr wrap="square" rtlCol="0">
            <a:spAutoFit/>
          </a:bodyPr>
          <a:lstStyle/>
          <a:p>
            <a:pPr algn="ctr"/>
            <a:r>
              <a:rPr lang="en-US" sz="1400" dirty="0">
                <a:solidFill>
                  <a:schemeClr val="accent4"/>
                </a:solidFill>
              </a:rPr>
              <a:t>12</a:t>
            </a:r>
          </a:p>
        </p:txBody>
      </p:sp>
      <p:sp>
        <p:nvSpPr>
          <p:cNvPr id="5" name="Rectangle 4">
            <a:extLst>
              <a:ext uri="{FF2B5EF4-FFF2-40B4-BE49-F238E27FC236}">
                <a16:creationId xmlns:a16="http://schemas.microsoft.com/office/drawing/2014/main" id="{2A0038C3-FBA0-C745-82D6-552486A4C327}"/>
              </a:ext>
            </a:extLst>
          </p:cNvPr>
          <p:cNvSpPr/>
          <p:nvPr/>
        </p:nvSpPr>
        <p:spPr>
          <a:xfrm>
            <a:off x="643123" y="1208900"/>
            <a:ext cx="7486649" cy="338554"/>
          </a:xfrm>
          <a:prstGeom prst="rect">
            <a:avLst/>
          </a:prstGeom>
        </p:spPr>
        <p:txBody>
          <a:bodyPr wrap="square">
            <a:spAutoFit/>
          </a:bodyPr>
          <a:lstStyle/>
          <a:p>
            <a:pPr>
              <a:spcAft>
                <a:spcPts val="600"/>
              </a:spcAft>
            </a:pPr>
            <a:r>
              <a:rPr lang="en-US" sz="1400" dirty="0"/>
              <a:t>You need to present you idea in </a:t>
            </a:r>
            <a:r>
              <a:rPr lang="en-US" sz="1600" b="1" dirty="0"/>
              <a:t>one</a:t>
            </a:r>
            <a:r>
              <a:rPr lang="en-US" sz="1400" dirty="0"/>
              <a:t> of the following ways:</a:t>
            </a:r>
          </a:p>
        </p:txBody>
      </p:sp>
      <p:sp>
        <p:nvSpPr>
          <p:cNvPr id="7" name="Rectangle 6">
            <a:extLst>
              <a:ext uri="{FF2B5EF4-FFF2-40B4-BE49-F238E27FC236}">
                <a16:creationId xmlns:a16="http://schemas.microsoft.com/office/drawing/2014/main" id="{2B84942D-46B1-1448-A4BC-6DED6FB81796}"/>
              </a:ext>
            </a:extLst>
          </p:cNvPr>
          <p:cNvSpPr/>
          <p:nvPr/>
        </p:nvSpPr>
        <p:spPr>
          <a:xfrm>
            <a:off x="741334" y="2261197"/>
            <a:ext cx="1669357" cy="1673403"/>
          </a:xfrm>
          <a:prstGeom prst="rect">
            <a:avLst/>
          </a:prstGeom>
          <a:solidFill>
            <a:schemeClr val="accent1"/>
          </a:solidFill>
        </p:spPr>
        <p:txBody>
          <a:bodyPr wrap="square" anchor="ctr" anchorCtr="0">
            <a:noAutofit/>
          </a:bodyPr>
          <a:lstStyle/>
          <a:p>
            <a:pPr algn="ctr"/>
            <a:r>
              <a:rPr lang="en-GB" sz="1400" dirty="0">
                <a:solidFill>
                  <a:schemeClr val="bg1"/>
                </a:solidFill>
              </a:rPr>
              <a:t>A </a:t>
            </a:r>
            <a:r>
              <a:rPr lang="en-GB" sz="1400" b="1" dirty="0">
                <a:solidFill>
                  <a:schemeClr val="bg1"/>
                </a:solidFill>
              </a:rPr>
              <a:t>2-minute </a:t>
            </a:r>
            <a:br>
              <a:rPr lang="en-GB" sz="1400" b="1" dirty="0">
                <a:solidFill>
                  <a:schemeClr val="bg1"/>
                </a:solidFill>
              </a:rPr>
            </a:br>
            <a:r>
              <a:rPr lang="en-GB" sz="1400" b="1" dirty="0">
                <a:solidFill>
                  <a:schemeClr val="bg1"/>
                </a:solidFill>
              </a:rPr>
              <a:t>video </a:t>
            </a:r>
            <a:r>
              <a:rPr lang="en-GB" sz="1400" dirty="0">
                <a:solidFill>
                  <a:schemeClr val="bg1"/>
                </a:solidFill>
              </a:rPr>
              <a:t>pitch </a:t>
            </a:r>
            <a:br>
              <a:rPr lang="en-GB" sz="1400" dirty="0">
                <a:solidFill>
                  <a:schemeClr val="bg1"/>
                </a:solidFill>
              </a:rPr>
            </a:br>
            <a:r>
              <a:rPr lang="en-GB" sz="1400" dirty="0">
                <a:solidFill>
                  <a:schemeClr val="bg1"/>
                </a:solidFill>
              </a:rPr>
              <a:t>(self-filmed)</a:t>
            </a:r>
          </a:p>
        </p:txBody>
      </p:sp>
      <p:sp>
        <p:nvSpPr>
          <p:cNvPr id="11" name="Rectangle 10">
            <a:extLst>
              <a:ext uri="{FF2B5EF4-FFF2-40B4-BE49-F238E27FC236}">
                <a16:creationId xmlns:a16="http://schemas.microsoft.com/office/drawing/2014/main" id="{9AF4F851-33D0-6C47-98E7-862A6BD6E6B0}"/>
              </a:ext>
            </a:extLst>
          </p:cNvPr>
          <p:cNvSpPr/>
          <p:nvPr/>
        </p:nvSpPr>
        <p:spPr>
          <a:xfrm>
            <a:off x="2728966" y="2255259"/>
            <a:ext cx="1669357" cy="1673403"/>
          </a:xfrm>
          <a:prstGeom prst="rect">
            <a:avLst/>
          </a:prstGeom>
          <a:solidFill>
            <a:schemeClr val="accent1"/>
          </a:solidFill>
        </p:spPr>
        <p:txBody>
          <a:bodyPr wrap="square" anchor="ctr" anchorCtr="0">
            <a:noAutofit/>
          </a:bodyPr>
          <a:lstStyle/>
          <a:p>
            <a:pPr algn="ctr"/>
            <a:r>
              <a:rPr lang="en-GB" sz="1400" dirty="0">
                <a:solidFill>
                  <a:schemeClr val="bg1"/>
                </a:solidFill>
              </a:rPr>
              <a:t>A </a:t>
            </a:r>
            <a:r>
              <a:rPr lang="en-GB" sz="1400" b="1" dirty="0">
                <a:solidFill>
                  <a:schemeClr val="bg1"/>
                </a:solidFill>
              </a:rPr>
              <a:t>written </a:t>
            </a:r>
            <a:br>
              <a:rPr lang="en-GB" sz="1400" b="1" dirty="0">
                <a:solidFill>
                  <a:schemeClr val="bg1"/>
                </a:solidFill>
              </a:rPr>
            </a:br>
            <a:r>
              <a:rPr lang="en-GB" sz="1400" b="1" dirty="0">
                <a:solidFill>
                  <a:schemeClr val="bg1"/>
                </a:solidFill>
              </a:rPr>
              <a:t>proposal </a:t>
            </a:r>
            <a:r>
              <a:rPr lang="en-GB" sz="1400" dirty="0">
                <a:solidFill>
                  <a:schemeClr val="bg1"/>
                </a:solidFill>
              </a:rPr>
              <a:t>using </a:t>
            </a:r>
            <a:br>
              <a:rPr lang="en-GB" sz="1400" dirty="0">
                <a:solidFill>
                  <a:schemeClr val="bg1"/>
                </a:solidFill>
              </a:rPr>
            </a:br>
            <a:r>
              <a:rPr lang="en-GB" sz="1400" dirty="0">
                <a:solidFill>
                  <a:schemeClr val="bg1"/>
                </a:solidFill>
              </a:rPr>
              <a:t>no more than </a:t>
            </a:r>
            <a:br>
              <a:rPr lang="en-GB" sz="1400" dirty="0">
                <a:solidFill>
                  <a:schemeClr val="bg1"/>
                </a:solidFill>
              </a:rPr>
            </a:br>
            <a:r>
              <a:rPr lang="en-GB" sz="1400" dirty="0">
                <a:solidFill>
                  <a:schemeClr val="bg1"/>
                </a:solidFill>
              </a:rPr>
              <a:t>1 side of A4</a:t>
            </a:r>
          </a:p>
        </p:txBody>
      </p:sp>
      <p:sp>
        <p:nvSpPr>
          <p:cNvPr id="12" name="Rectangle 11">
            <a:extLst>
              <a:ext uri="{FF2B5EF4-FFF2-40B4-BE49-F238E27FC236}">
                <a16:creationId xmlns:a16="http://schemas.microsoft.com/office/drawing/2014/main" id="{399B7D01-8183-6A4F-9692-7C38EA5AC185}"/>
              </a:ext>
            </a:extLst>
          </p:cNvPr>
          <p:cNvSpPr/>
          <p:nvPr/>
        </p:nvSpPr>
        <p:spPr>
          <a:xfrm>
            <a:off x="4732928" y="2255259"/>
            <a:ext cx="1669357" cy="1673403"/>
          </a:xfrm>
          <a:prstGeom prst="rect">
            <a:avLst/>
          </a:prstGeom>
          <a:solidFill>
            <a:schemeClr val="accent1"/>
          </a:solidFill>
        </p:spPr>
        <p:txBody>
          <a:bodyPr wrap="square" anchor="ctr" anchorCtr="0">
            <a:noAutofit/>
          </a:bodyPr>
          <a:lstStyle/>
          <a:p>
            <a:pPr algn="ctr"/>
            <a:r>
              <a:rPr lang="en-GB" sz="1400" dirty="0">
                <a:solidFill>
                  <a:schemeClr val="bg1"/>
                </a:solidFill>
              </a:rPr>
              <a:t>A </a:t>
            </a:r>
            <a:r>
              <a:rPr lang="en-GB" sz="1400" b="1" dirty="0">
                <a:solidFill>
                  <a:schemeClr val="bg1"/>
                </a:solidFill>
              </a:rPr>
              <a:t>written </a:t>
            </a:r>
            <a:br>
              <a:rPr lang="en-GB" sz="1400" b="1" dirty="0">
                <a:solidFill>
                  <a:schemeClr val="bg1"/>
                </a:solidFill>
              </a:rPr>
            </a:br>
            <a:r>
              <a:rPr lang="en-GB" sz="1400" b="1" dirty="0">
                <a:solidFill>
                  <a:schemeClr val="bg1"/>
                </a:solidFill>
              </a:rPr>
              <a:t>proposal </a:t>
            </a:r>
            <a:r>
              <a:rPr lang="en-GB" sz="1400" dirty="0">
                <a:solidFill>
                  <a:schemeClr val="bg1"/>
                </a:solidFill>
              </a:rPr>
              <a:t>of </a:t>
            </a:r>
            <a:br>
              <a:rPr lang="en-GB" sz="1400" dirty="0">
                <a:solidFill>
                  <a:schemeClr val="bg1"/>
                </a:solidFill>
              </a:rPr>
            </a:br>
            <a:r>
              <a:rPr lang="en-GB" sz="1400" dirty="0">
                <a:solidFill>
                  <a:schemeClr val="bg1"/>
                </a:solidFill>
              </a:rPr>
              <a:t>½ side of A4 </a:t>
            </a:r>
            <a:br>
              <a:rPr lang="en-GB" sz="1400" dirty="0">
                <a:solidFill>
                  <a:schemeClr val="bg1"/>
                </a:solidFill>
              </a:rPr>
            </a:br>
            <a:r>
              <a:rPr lang="en-GB" sz="1400" dirty="0">
                <a:solidFill>
                  <a:schemeClr val="bg1"/>
                </a:solidFill>
              </a:rPr>
              <a:t>plus an infographic </a:t>
            </a:r>
          </a:p>
        </p:txBody>
      </p:sp>
      <p:sp>
        <p:nvSpPr>
          <p:cNvPr id="13" name="Rectangle 12">
            <a:extLst>
              <a:ext uri="{FF2B5EF4-FFF2-40B4-BE49-F238E27FC236}">
                <a16:creationId xmlns:a16="http://schemas.microsoft.com/office/drawing/2014/main" id="{E6FEB653-E7A7-AB41-ACEE-76449404CE70}"/>
              </a:ext>
            </a:extLst>
          </p:cNvPr>
          <p:cNvSpPr/>
          <p:nvPr/>
        </p:nvSpPr>
        <p:spPr>
          <a:xfrm>
            <a:off x="6702746" y="2255259"/>
            <a:ext cx="1669357" cy="1673403"/>
          </a:xfrm>
          <a:prstGeom prst="rect">
            <a:avLst/>
          </a:prstGeom>
          <a:solidFill>
            <a:schemeClr val="accent1"/>
          </a:solidFill>
        </p:spPr>
        <p:txBody>
          <a:bodyPr wrap="square" anchor="ctr" anchorCtr="0">
            <a:noAutofit/>
          </a:bodyPr>
          <a:lstStyle/>
          <a:p>
            <a:pPr algn="ctr"/>
            <a:r>
              <a:rPr lang="en-GB" sz="1400" dirty="0">
                <a:solidFill>
                  <a:schemeClr val="bg1"/>
                </a:solidFill>
              </a:rPr>
              <a:t>A </a:t>
            </a:r>
            <a:r>
              <a:rPr lang="en-GB" sz="1400" b="1" dirty="0">
                <a:solidFill>
                  <a:schemeClr val="bg1"/>
                </a:solidFill>
              </a:rPr>
              <a:t>PowerPoint</a:t>
            </a:r>
            <a:r>
              <a:rPr lang="en-GB" sz="1400" dirty="0">
                <a:solidFill>
                  <a:schemeClr val="bg1"/>
                </a:solidFill>
              </a:rPr>
              <a:t> presentation </a:t>
            </a:r>
            <a:br>
              <a:rPr lang="en-GB" sz="1400" dirty="0">
                <a:solidFill>
                  <a:schemeClr val="bg1"/>
                </a:solidFill>
              </a:rPr>
            </a:br>
            <a:r>
              <a:rPr lang="en-GB" sz="1400" dirty="0">
                <a:solidFill>
                  <a:schemeClr val="bg1"/>
                </a:solidFill>
              </a:rPr>
              <a:t>using no more than 6 slides</a:t>
            </a:r>
          </a:p>
        </p:txBody>
      </p:sp>
      <p:sp>
        <p:nvSpPr>
          <p:cNvPr id="14" name="TextBox 13">
            <a:extLst>
              <a:ext uri="{FF2B5EF4-FFF2-40B4-BE49-F238E27FC236}">
                <a16:creationId xmlns:a16="http://schemas.microsoft.com/office/drawing/2014/main" id="{24CE89BA-8855-4241-B295-30935D84FA8C}"/>
              </a:ext>
            </a:extLst>
          </p:cNvPr>
          <p:cNvSpPr txBox="1"/>
          <p:nvPr/>
        </p:nvSpPr>
        <p:spPr>
          <a:xfrm>
            <a:off x="643123" y="2053143"/>
            <a:ext cx="430306" cy="404231"/>
          </a:xfrm>
          <a:prstGeom prst="rect">
            <a:avLst/>
          </a:prstGeom>
          <a:solidFill>
            <a:schemeClr val="tx1"/>
          </a:solidFill>
          <a:ln w="19050">
            <a:solidFill>
              <a:schemeClr val="bg1"/>
            </a:solidFill>
          </a:ln>
        </p:spPr>
        <p:txBody>
          <a:bodyPr wrap="square" rtlCol="0" anchor="ctr" anchorCtr="0">
            <a:noAutofit/>
          </a:bodyPr>
          <a:lstStyle/>
          <a:p>
            <a:pPr algn="ctr"/>
            <a:r>
              <a:rPr lang="en-US" sz="1400" dirty="0">
                <a:solidFill>
                  <a:schemeClr val="bg1"/>
                </a:solidFill>
              </a:rPr>
              <a:t>1</a:t>
            </a:r>
          </a:p>
        </p:txBody>
      </p:sp>
      <p:sp>
        <p:nvSpPr>
          <p:cNvPr id="15" name="TextBox 14">
            <a:extLst>
              <a:ext uri="{FF2B5EF4-FFF2-40B4-BE49-F238E27FC236}">
                <a16:creationId xmlns:a16="http://schemas.microsoft.com/office/drawing/2014/main" id="{F7769526-E9B9-694A-84ED-D0082B4159A0}"/>
              </a:ext>
            </a:extLst>
          </p:cNvPr>
          <p:cNvSpPr txBox="1"/>
          <p:nvPr/>
        </p:nvSpPr>
        <p:spPr>
          <a:xfrm>
            <a:off x="2596234" y="2053142"/>
            <a:ext cx="430306" cy="404231"/>
          </a:xfrm>
          <a:prstGeom prst="rect">
            <a:avLst/>
          </a:prstGeom>
          <a:solidFill>
            <a:schemeClr val="tx1"/>
          </a:solidFill>
          <a:ln w="19050">
            <a:solidFill>
              <a:schemeClr val="bg1"/>
            </a:solidFill>
          </a:ln>
        </p:spPr>
        <p:txBody>
          <a:bodyPr wrap="square" rtlCol="0" anchor="ctr" anchorCtr="0">
            <a:noAutofit/>
          </a:bodyPr>
          <a:lstStyle/>
          <a:p>
            <a:pPr algn="ctr"/>
            <a:r>
              <a:rPr lang="en-US" sz="1400" dirty="0">
                <a:solidFill>
                  <a:schemeClr val="bg1"/>
                </a:solidFill>
              </a:rPr>
              <a:t>2</a:t>
            </a:r>
          </a:p>
        </p:txBody>
      </p:sp>
      <p:sp>
        <p:nvSpPr>
          <p:cNvPr id="16" name="TextBox 15">
            <a:extLst>
              <a:ext uri="{FF2B5EF4-FFF2-40B4-BE49-F238E27FC236}">
                <a16:creationId xmlns:a16="http://schemas.microsoft.com/office/drawing/2014/main" id="{CCC71837-78B2-2441-9B2E-10500CE7B3A1}"/>
              </a:ext>
            </a:extLst>
          </p:cNvPr>
          <p:cNvSpPr txBox="1"/>
          <p:nvPr/>
        </p:nvSpPr>
        <p:spPr>
          <a:xfrm>
            <a:off x="4598741" y="2053141"/>
            <a:ext cx="430306" cy="404231"/>
          </a:xfrm>
          <a:prstGeom prst="rect">
            <a:avLst/>
          </a:prstGeom>
          <a:solidFill>
            <a:schemeClr val="tx1"/>
          </a:solidFill>
          <a:ln w="19050">
            <a:solidFill>
              <a:schemeClr val="bg1"/>
            </a:solidFill>
          </a:ln>
        </p:spPr>
        <p:txBody>
          <a:bodyPr wrap="square" rtlCol="0" anchor="ctr" anchorCtr="0">
            <a:noAutofit/>
          </a:bodyPr>
          <a:lstStyle/>
          <a:p>
            <a:pPr algn="ctr"/>
            <a:r>
              <a:rPr lang="en-US" sz="1400" dirty="0">
                <a:solidFill>
                  <a:schemeClr val="bg1"/>
                </a:solidFill>
              </a:rPr>
              <a:t>3</a:t>
            </a:r>
          </a:p>
        </p:txBody>
      </p:sp>
      <p:sp>
        <p:nvSpPr>
          <p:cNvPr id="17" name="TextBox 16">
            <a:extLst>
              <a:ext uri="{FF2B5EF4-FFF2-40B4-BE49-F238E27FC236}">
                <a16:creationId xmlns:a16="http://schemas.microsoft.com/office/drawing/2014/main" id="{66B3A8D5-CE6A-134D-8B93-1C0CCA326567}"/>
              </a:ext>
            </a:extLst>
          </p:cNvPr>
          <p:cNvSpPr txBox="1"/>
          <p:nvPr/>
        </p:nvSpPr>
        <p:spPr>
          <a:xfrm>
            <a:off x="6604599" y="2053141"/>
            <a:ext cx="430306" cy="404231"/>
          </a:xfrm>
          <a:prstGeom prst="rect">
            <a:avLst/>
          </a:prstGeom>
          <a:solidFill>
            <a:schemeClr val="tx1"/>
          </a:solidFill>
          <a:ln w="19050">
            <a:solidFill>
              <a:schemeClr val="bg1"/>
            </a:solidFill>
          </a:ln>
        </p:spPr>
        <p:txBody>
          <a:bodyPr wrap="square" rtlCol="0" anchor="ctr" anchorCtr="0">
            <a:noAutofit/>
          </a:bodyPr>
          <a:lstStyle/>
          <a:p>
            <a:pPr algn="ctr"/>
            <a:r>
              <a:rPr lang="en-US" sz="1400" dirty="0">
                <a:solidFill>
                  <a:schemeClr val="bg1"/>
                </a:solidFill>
              </a:rPr>
              <a:t>4</a:t>
            </a:r>
          </a:p>
        </p:txBody>
      </p:sp>
    </p:spTree>
    <p:extLst>
      <p:ext uri="{BB962C8B-B14F-4D97-AF65-F5344CB8AC3E}">
        <p14:creationId xmlns:p14="http://schemas.microsoft.com/office/powerpoint/2010/main" val="3908789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94BE4C-55A4-BD43-9D0A-EFFAA4391E74}"/>
              </a:ext>
            </a:extLst>
          </p:cNvPr>
          <p:cNvPicPr>
            <a:picLocks noChangeAspect="1"/>
          </p:cNvPicPr>
          <p:nvPr/>
        </p:nvPicPr>
        <p:blipFill>
          <a:blip r:embed="rId2"/>
          <a:stretch>
            <a:fillRect/>
          </a:stretch>
        </p:blipFill>
        <p:spPr>
          <a:xfrm>
            <a:off x="0" y="0"/>
            <a:ext cx="9144000" cy="5143500"/>
          </a:xfrm>
          <a:prstGeom prst="rect">
            <a:avLst/>
          </a:prstGeom>
        </p:spPr>
      </p:pic>
      <p:sp>
        <p:nvSpPr>
          <p:cNvPr id="4" name="TextBox 3">
            <a:extLst>
              <a:ext uri="{FF2B5EF4-FFF2-40B4-BE49-F238E27FC236}">
                <a16:creationId xmlns:a16="http://schemas.microsoft.com/office/drawing/2014/main" id="{427D3A9D-E182-1A49-A957-1FB242485BEB}"/>
              </a:ext>
            </a:extLst>
          </p:cNvPr>
          <p:cNvSpPr txBox="1"/>
          <p:nvPr/>
        </p:nvSpPr>
        <p:spPr>
          <a:xfrm>
            <a:off x="8713694" y="4781935"/>
            <a:ext cx="430306" cy="307777"/>
          </a:xfrm>
          <a:prstGeom prst="rect">
            <a:avLst/>
          </a:prstGeom>
          <a:noFill/>
        </p:spPr>
        <p:txBody>
          <a:bodyPr wrap="square" rtlCol="0">
            <a:spAutoFit/>
          </a:bodyPr>
          <a:lstStyle/>
          <a:p>
            <a:pPr algn="ctr"/>
            <a:r>
              <a:rPr lang="en-US" sz="1400" dirty="0">
                <a:solidFill>
                  <a:schemeClr val="accent4"/>
                </a:solidFill>
              </a:rPr>
              <a:t>13</a:t>
            </a:r>
          </a:p>
        </p:txBody>
      </p:sp>
      <p:sp>
        <p:nvSpPr>
          <p:cNvPr id="5" name="Rectangle 4">
            <a:extLst>
              <a:ext uri="{FF2B5EF4-FFF2-40B4-BE49-F238E27FC236}">
                <a16:creationId xmlns:a16="http://schemas.microsoft.com/office/drawing/2014/main" id="{E0E18CB3-A320-D249-9C07-9F775B129B8E}"/>
              </a:ext>
            </a:extLst>
          </p:cNvPr>
          <p:cNvSpPr/>
          <p:nvPr/>
        </p:nvSpPr>
        <p:spPr>
          <a:xfrm>
            <a:off x="726585" y="1295179"/>
            <a:ext cx="3845415" cy="1094060"/>
          </a:xfrm>
          <a:prstGeom prst="rect">
            <a:avLst/>
          </a:prstGeom>
          <a:solidFill>
            <a:schemeClr val="bg1"/>
          </a:solidFill>
          <a:ln w="19050">
            <a:solidFill>
              <a:schemeClr val="accent1"/>
            </a:solidFill>
          </a:ln>
        </p:spPr>
        <p:txBody>
          <a:bodyPr wrap="square" anchor="ctr" anchorCtr="0">
            <a:noAutofit/>
          </a:bodyPr>
          <a:lstStyle/>
          <a:p>
            <a:pPr algn="ctr"/>
            <a:r>
              <a:rPr lang="en-GB" sz="1400" dirty="0"/>
              <a:t>Some detail about the issue you’re </a:t>
            </a:r>
            <a:br>
              <a:rPr lang="en-GB" sz="1400" dirty="0"/>
            </a:br>
            <a:r>
              <a:rPr lang="en-GB" sz="1400" dirty="0"/>
              <a:t>addressing – maybe some facts </a:t>
            </a:r>
            <a:br>
              <a:rPr lang="en-GB" sz="1400" dirty="0"/>
            </a:br>
            <a:r>
              <a:rPr lang="en-GB" sz="1400" dirty="0"/>
              <a:t>and figures. </a:t>
            </a:r>
          </a:p>
        </p:txBody>
      </p:sp>
      <p:sp>
        <p:nvSpPr>
          <p:cNvPr id="7" name="Rectangle 6">
            <a:extLst>
              <a:ext uri="{FF2B5EF4-FFF2-40B4-BE49-F238E27FC236}">
                <a16:creationId xmlns:a16="http://schemas.microsoft.com/office/drawing/2014/main" id="{B48DBA7D-3982-7E46-AFCD-B959E37BBF7A}"/>
              </a:ext>
            </a:extLst>
          </p:cNvPr>
          <p:cNvSpPr/>
          <p:nvPr/>
        </p:nvSpPr>
        <p:spPr>
          <a:xfrm>
            <a:off x="4868279" y="1292497"/>
            <a:ext cx="3845415" cy="1576063"/>
          </a:xfrm>
          <a:prstGeom prst="rect">
            <a:avLst/>
          </a:prstGeom>
          <a:solidFill>
            <a:schemeClr val="bg1"/>
          </a:solidFill>
          <a:ln w="19050">
            <a:solidFill>
              <a:schemeClr val="accent1"/>
            </a:solidFill>
          </a:ln>
        </p:spPr>
        <p:txBody>
          <a:bodyPr wrap="square" anchor="ctr" anchorCtr="0">
            <a:noAutofit/>
          </a:bodyPr>
          <a:lstStyle/>
          <a:p>
            <a:pPr algn="ctr"/>
            <a:r>
              <a:rPr lang="en-GB" sz="1400" dirty="0"/>
              <a:t>Your idea – What is it? </a:t>
            </a:r>
            <a:br>
              <a:rPr lang="en-GB" sz="1400" dirty="0"/>
            </a:br>
            <a:r>
              <a:rPr lang="en-GB" sz="1400" dirty="0"/>
              <a:t>How will it make an impact? </a:t>
            </a:r>
            <a:br>
              <a:rPr lang="en-GB" sz="1400" dirty="0"/>
            </a:br>
            <a:r>
              <a:rPr lang="en-GB" sz="1400" dirty="0"/>
              <a:t>Who will be involved? </a:t>
            </a:r>
            <a:br>
              <a:rPr lang="en-GB" sz="1400" dirty="0"/>
            </a:br>
            <a:r>
              <a:rPr lang="en-GB" sz="1400" dirty="0"/>
              <a:t>How will people know about it? </a:t>
            </a:r>
            <a:br>
              <a:rPr lang="en-GB" sz="1400" dirty="0"/>
            </a:br>
            <a:r>
              <a:rPr lang="en-GB" sz="1400" dirty="0"/>
              <a:t>Do you have a brand name?</a:t>
            </a:r>
          </a:p>
        </p:txBody>
      </p:sp>
      <p:sp>
        <p:nvSpPr>
          <p:cNvPr id="8" name="Rectangle 7">
            <a:extLst>
              <a:ext uri="{FF2B5EF4-FFF2-40B4-BE49-F238E27FC236}">
                <a16:creationId xmlns:a16="http://schemas.microsoft.com/office/drawing/2014/main" id="{26FEB3AF-2093-7D4C-B848-4CBAD15D8BFE}"/>
              </a:ext>
            </a:extLst>
          </p:cNvPr>
          <p:cNvSpPr/>
          <p:nvPr/>
        </p:nvSpPr>
        <p:spPr>
          <a:xfrm>
            <a:off x="726584" y="2754262"/>
            <a:ext cx="3845415" cy="1576063"/>
          </a:xfrm>
          <a:prstGeom prst="rect">
            <a:avLst/>
          </a:prstGeom>
          <a:solidFill>
            <a:schemeClr val="bg1"/>
          </a:solidFill>
          <a:ln w="19050">
            <a:solidFill>
              <a:schemeClr val="accent1"/>
            </a:solidFill>
          </a:ln>
        </p:spPr>
        <p:txBody>
          <a:bodyPr wrap="square" anchor="ctr" anchorCtr="0">
            <a:noAutofit/>
          </a:bodyPr>
          <a:lstStyle/>
          <a:p>
            <a:pPr algn="ctr"/>
            <a:r>
              <a:rPr lang="en-GB" sz="1400" dirty="0"/>
              <a:t>How much will it cost and how will </a:t>
            </a:r>
            <a:br>
              <a:rPr lang="en-GB" sz="1400" dirty="0"/>
            </a:br>
            <a:r>
              <a:rPr lang="en-GB" sz="1400" dirty="0"/>
              <a:t>it be funded? </a:t>
            </a:r>
            <a:br>
              <a:rPr lang="en-GB" sz="1400" dirty="0"/>
            </a:br>
            <a:r>
              <a:rPr lang="en-GB" sz="1400" dirty="0"/>
              <a:t>We’re not expecting a detailed financial </a:t>
            </a:r>
            <a:br>
              <a:rPr lang="en-GB" sz="1400" dirty="0"/>
            </a:br>
            <a:r>
              <a:rPr lang="en-GB" sz="1400" dirty="0"/>
              <a:t>plan but it would be good to show that </a:t>
            </a:r>
            <a:br>
              <a:rPr lang="en-GB" sz="1400" dirty="0"/>
            </a:br>
            <a:r>
              <a:rPr lang="en-GB" sz="1400" dirty="0"/>
              <a:t>you’ve thought about this.</a:t>
            </a:r>
          </a:p>
        </p:txBody>
      </p:sp>
      <p:sp>
        <p:nvSpPr>
          <p:cNvPr id="9" name="Rectangle 8">
            <a:extLst>
              <a:ext uri="{FF2B5EF4-FFF2-40B4-BE49-F238E27FC236}">
                <a16:creationId xmlns:a16="http://schemas.microsoft.com/office/drawing/2014/main" id="{F237972D-2C1F-FA44-AD17-06DEDE4658FB}"/>
              </a:ext>
            </a:extLst>
          </p:cNvPr>
          <p:cNvSpPr/>
          <p:nvPr/>
        </p:nvSpPr>
        <p:spPr>
          <a:xfrm>
            <a:off x="4868279" y="3236265"/>
            <a:ext cx="3845415" cy="1094060"/>
          </a:xfrm>
          <a:prstGeom prst="rect">
            <a:avLst/>
          </a:prstGeom>
          <a:solidFill>
            <a:schemeClr val="bg1"/>
          </a:solidFill>
          <a:ln w="19050">
            <a:solidFill>
              <a:schemeClr val="accent1"/>
            </a:solidFill>
          </a:ln>
        </p:spPr>
        <p:txBody>
          <a:bodyPr wrap="square" anchor="ctr" anchorCtr="0">
            <a:noAutofit/>
          </a:bodyPr>
          <a:lstStyle/>
          <a:p>
            <a:pPr algn="ctr"/>
            <a:r>
              <a:rPr lang="en-GB" sz="1400" dirty="0"/>
              <a:t>Images and illustrations </a:t>
            </a:r>
            <a:br>
              <a:rPr lang="en-GB" sz="1400" dirty="0"/>
            </a:br>
            <a:r>
              <a:rPr lang="en-GB" sz="1400" dirty="0"/>
              <a:t>– anything you can show that can </a:t>
            </a:r>
            <a:br>
              <a:rPr lang="en-GB" sz="1400" dirty="0"/>
            </a:br>
            <a:r>
              <a:rPr lang="en-GB" sz="1400" dirty="0"/>
              <a:t>bring your idea to life </a:t>
            </a:r>
          </a:p>
        </p:txBody>
      </p:sp>
    </p:spTree>
    <p:extLst>
      <p:ext uri="{BB962C8B-B14F-4D97-AF65-F5344CB8AC3E}">
        <p14:creationId xmlns:p14="http://schemas.microsoft.com/office/powerpoint/2010/main" val="58065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00D912-70BB-1541-805E-74EA349DD2C0}"/>
              </a:ext>
            </a:extLst>
          </p:cNvPr>
          <p:cNvPicPr>
            <a:picLocks noChangeAspect="1"/>
          </p:cNvPicPr>
          <p:nvPr/>
        </p:nvPicPr>
        <p:blipFill>
          <a:blip r:embed="rId2"/>
          <a:stretch>
            <a:fillRect/>
          </a:stretch>
        </p:blipFill>
        <p:spPr>
          <a:xfrm>
            <a:off x="0" y="0"/>
            <a:ext cx="9144000" cy="5143500"/>
          </a:xfrm>
          <a:prstGeom prst="rect">
            <a:avLst/>
          </a:prstGeom>
        </p:spPr>
      </p:pic>
      <p:sp>
        <p:nvSpPr>
          <p:cNvPr id="4" name="TextBox 3">
            <a:extLst>
              <a:ext uri="{FF2B5EF4-FFF2-40B4-BE49-F238E27FC236}">
                <a16:creationId xmlns:a16="http://schemas.microsoft.com/office/drawing/2014/main" id="{BAB5FB28-E28A-2E48-93F2-B284DD2DEEF0}"/>
              </a:ext>
            </a:extLst>
          </p:cNvPr>
          <p:cNvSpPr txBox="1"/>
          <p:nvPr/>
        </p:nvSpPr>
        <p:spPr>
          <a:xfrm>
            <a:off x="8713694" y="4781935"/>
            <a:ext cx="430306" cy="307777"/>
          </a:xfrm>
          <a:prstGeom prst="rect">
            <a:avLst/>
          </a:prstGeom>
          <a:noFill/>
        </p:spPr>
        <p:txBody>
          <a:bodyPr wrap="square" rtlCol="0">
            <a:spAutoFit/>
          </a:bodyPr>
          <a:lstStyle/>
          <a:p>
            <a:pPr algn="ctr"/>
            <a:r>
              <a:rPr lang="en-US" sz="1400" dirty="0">
                <a:solidFill>
                  <a:schemeClr val="accent4"/>
                </a:solidFill>
              </a:rPr>
              <a:t>14</a:t>
            </a:r>
          </a:p>
        </p:txBody>
      </p:sp>
      <p:sp>
        <p:nvSpPr>
          <p:cNvPr id="5" name="Rectangle 4">
            <a:extLst>
              <a:ext uri="{FF2B5EF4-FFF2-40B4-BE49-F238E27FC236}">
                <a16:creationId xmlns:a16="http://schemas.microsoft.com/office/drawing/2014/main" id="{24E80415-4BA0-EE4D-9101-C12F2816DB01}"/>
              </a:ext>
            </a:extLst>
          </p:cNvPr>
          <p:cNvSpPr/>
          <p:nvPr/>
        </p:nvSpPr>
        <p:spPr>
          <a:xfrm>
            <a:off x="2105817" y="1138098"/>
            <a:ext cx="3151983" cy="461665"/>
          </a:xfrm>
          <a:prstGeom prst="rect">
            <a:avLst/>
          </a:prstGeom>
          <a:solidFill>
            <a:schemeClr val="accent5"/>
          </a:solidFill>
        </p:spPr>
        <p:txBody>
          <a:bodyPr wrap="square">
            <a:spAutoFit/>
          </a:bodyPr>
          <a:lstStyle/>
          <a:p>
            <a:r>
              <a:rPr lang="en-US" sz="2400" dirty="0"/>
              <a:t>Creativity</a:t>
            </a:r>
          </a:p>
        </p:txBody>
      </p:sp>
      <p:sp>
        <p:nvSpPr>
          <p:cNvPr id="9" name="Rectangle 8">
            <a:extLst>
              <a:ext uri="{FF2B5EF4-FFF2-40B4-BE49-F238E27FC236}">
                <a16:creationId xmlns:a16="http://schemas.microsoft.com/office/drawing/2014/main" id="{C631E020-F4C1-024E-8AFE-79257B892BA8}"/>
              </a:ext>
            </a:extLst>
          </p:cNvPr>
          <p:cNvSpPr/>
          <p:nvPr/>
        </p:nvSpPr>
        <p:spPr>
          <a:xfrm>
            <a:off x="2105817" y="1846020"/>
            <a:ext cx="3151983" cy="461665"/>
          </a:xfrm>
          <a:prstGeom prst="rect">
            <a:avLst/>
          </a:prstGeom>
          <a:solidFill>
            <a:schemeClr val="accent5"/>
          </a:solidFill>
        </p:spPr>
        <p:txBody>
          <a:bodyPr wrap="square">
            <a:spAutoFit/>
          </a:bodyPr>
          <a:lstStyle/>
          <a:p>
            <a:r>
              <a:rPr lang="en-US" sz="2400" dirty="0"/>
              <a:t>Viability</a:t>
            </a:r>
          </a:p>
        </p:txBody>
      </p:sp>
      <p:sp>
        <p:nvSpPr>
          <p:cNvPr id="12" name="Rectangle 11">
            <a:extLst>
              <a:ext uri="{FF2B5EF4-FFF2-40B4-BE49-F238E27FC236}">
                <a16:creationId xmlns:a16="http://schemas.microsoft.com/office/drawing/2014/main" id="{486CF91F-4BB6-8C4B-A71D-DA282F4FE7C1}"/>
              </a:ext>
            </a:extLst>
          </p:cNvPr>
          <p:cNvSpPr/>
          <p:nvPr/>
        </p:nvSpPr>
        <p:spPr>
          <a:xfrm>
            <a:off x="2102068" y="2531820"/>
            <a:ext cx="3151983" cy="461665"/>
          </a:xfrm>
          <a:prstGeom prst="rect">
            <a:avLst/>
          </a:prstGeom>
          <a:solidFill>
            <a:schemeClr val="accent5"/>
          </a:solidFill>
        </p:spPr>
        <p:txBody>
          <a:bodyPr wrap="square">
            <a:spAutoFit/>
          </a:bodyPr>
          <a:lstStyle/>
          <a:p>
            <a:r>
              <a:rPr lang="en-US" sz="2400" dirty="0"/>
              <a:t>Presentation</a:t>
            </a:r>
          </a:p>
        </p:txBody>
      </p:sp>
      <p:sp>
        <p:nvSpPr>
          <p:cNvPr id="15" name="Rectangle 14">
            <a:extLst>
              <a:ext uri="{FF2B5EF4-FFF2-40B4-BE49-F238E27FC236}">
                <a16:creationId xmlns:a16="http://schemas.microsoft.com/office/drawing/2014/main" id="{1AB7CE39-EC89-FD4B-930A-DCAAA4D9860F}"/>
              </a:ext>
            </a:extLst>
          </p:cNvPr>
          <p:cNvSpPr/>
          <p:nvPr/>
        </p:nvSpPr>
        <p:spPr>
          <a:xfrm>
            <a:off x="2102068" y="3224994"/>
            <a:ext cx="3151983" cy="461665"/>
          </a:xfrm>
          <a:prstGeom prst="rect">
            <a:avLst/>
          </a:prstGeom>
          <a:solidFill>
            <a:schemeClr val="accent5"/>
          </a:solidFill>
        </p:spPr>
        <p:txBody>
          <a:bodyPr wrap="square">
            <a:spAutoFit/>
          </a:bodyPr>
          <a:lstStyle/>
          <a:p>
            <a:r>
              <a:rPr lang="en-US" sz="2400" dirty="0"/>
              <a:t>Impact on a big issue</a:t>
            </a:r>
          </a:p>
        </p:txBody>
      </p:sp>
      <p:sp>
        <p:nvSpPr>
          <p:cNvPr id="19" name="Rectangle 18">
            <a:extLst>
              <a:ext uri="{FF2B5EF4-FFF2-40B4-BE49-F238E27FC236}">
                <a16:creationId xmlns:a16="http://schemas.microsoft.com/office/drawing/2014/main" id="{E103B485-DBEC-254C-A9F7-E62F45EE4AF8}"/>
              </a:ext>
            </a:extLst>
          </p:cNvPr>
          <p:cNvSpPr/>
          <p:nvPr/>
        </p:nvSpPr>
        <p:spPr>
          <a:xfrm>
            <a:off x="2102068" y="3932916"/>
            <a:ext cx="3151983" cy="461665"/>
          </a:xfrm>
          <a:prstGeom prst="rect">
            <a:avLst/>
          </a:prstGeom>
          <a:solidFill>
            <a:schemeClr val="accent5"/>
          </a:solidFill>
        </p:spPr>
        <p:txBody>
          <a:bodyPr wrap="square">
            <a:spAutoFit/>
          </a:bodyPr>
          <a:lstStyle/>
          <a:p>
            <a:r>
              <a:rPr lang="en-US" sz="2400" dirty="0" err="1"/>
              <a:t>Localisation</a:t>
            </a:r>
            <a:endParaRPr lang="en-US" sz="2400" dirty="0"/>
          </a:p>
        </p:txBody>
      </p:sp>
      <p:sp>
        <p:nvSpPr>
          <p:cNvPr id="22" name="TextBox 21">
            <a:extLst>
              <a:ext uri="{FF2B5EF4-FFF2-40B4-BE49-F238E27FC236}">
                <a16:creationId xmlns:a16="http://schemas.microsoft.com/office/drawing/2014/main" id="{CB3DB7C5-FE8A-234F-938E-8AA462C88249}"/>
              </a:ext>
            </a:extLst>
          </p:cNvPr>
          <p:cNvSpPr txBox="1"/>
          <p:nvPr/>
        </p:nvSpPr>
        <p:spPr>
          <a:xfrm>
            <a:off x="1675511" y="1138098"/>
            <a:ext cx="430306" cy="461665"/>
          </a:xfrm>
          <a:prstGeom prst="rect">
            <a:avLst/>
          </a:prstGeom>
          <a:solidFill>
            <a:schemeClr val="accent1"/>
          </a:solidFill>
          <a:ln w="19050">
            <a:noFill/>
          </a:ln>
        </p:spPr>
        <p:txBody>
          <a:bodyPr wrap="square" rtlCol="0" anchor="ctr" anchorCtr="0">
            <a:noAutofit/>
          </a:bodyPr>
          <a:lstStyle/>
          <a:p>
            <a:pPr algn="ctr"/>
            <a:r>
              <a:rPr lang="en-US" sz="1800" dirty="0">
                <a:solidFill>
                  <a:schemeClr val="bg1"/>
                </a:solidFill>
              </a:rPr>
              <a:t>1</a:t>
            </a:r>
          </a:p>
        </p:txBody>
      </p:sp>
      <p:sp>
        <p:nvSpPr>
          <p:cNvPr id="23" name="TextBox 22">
            <a:extLst>
              <a:ext uri="{FF2B5EF4-FFF2-40B4-BE49-F238E27FC236}">
                <a16:creationId xmlns:a16="http://schemas.microsoft.com/office/drawing/2014/main" id="{163E9FE9-09B8-6E48-8C8F-4DDA070A258B}"/>
              </a:ext>
            </a:extLst>
          </p:cNvPr>
          <p:cNvSpPr txBox="1"/>
          <p:nvPr/>
        </p:nvSpPr>
        <p:spPr>
          <a:xfrm>
            <a:off x="1675511" y="1846021"/>
            <a:ext cx="430306" cy="461664"/>
          </a:xfrm>
          <a:prstGeom prst="rect">
            <a:avLst/>
          </a:prstGeom>
          <a:solidFill>
            <a:schemeClr val="accent1"/>
          </a:solidFill>
          <a:ln w="19050">
            <a:noFill/>
          </a:ln>
        </p:spPr>
        <p:txBody>
          <a:bodyPr wrap="square" rtlCol="0" anchor="ctr" anchorCtr="0">
            <a:noAutofit/>
          </a:bodyPr>
          <a:lstStyle/>
          <a:p>
            <a:pPr algn="ctr"/>
            <a:r>
              <a:rPr lang="en-US" sz="1800" dirty="0">
                <a:solidFill>
                  <a:schemeClr val="bg1"/>
                </a:solidFill>
              </a:rPr>
              <a:t>2</a:t>
            </a:r>
          </a:p>
        </p:txBody>
      </p:sp>
      <p:sp>
        <p:nvSpPr>
          <p:cNvPr id="24" name="TextBox 23">
            <a:extLst>
              <a:ext uri="{FF2B5EF4-FFF2-40B4-BE49-F238E27FC236}">
                <a16:creationId xmlns:a16="http://schemas.microsoft.com/office/drawing/2014/main" id="{2064E803-D162-F441-95F4-6B4325ABF36D}"/>
              </a:ext>
            </a:extLst>
          </p:cNvPr>
          <p:cNvSpPr txBox="1"/>
          <p:nvPr/>
        </p:nvSpPr>
        <p:spPr>
          <a:xfrm>
            <a:off x="1675511" y="2531820"/>
            <a:ext cx="430306" cy="454289"/>
          </a:xfrm>
          <a:prstGeom prst="rect">
            <a:avLst/>
          </a:prstGeom>
          <a:solidFill>
            <a:schemeClr val="accent1"/>
          </a:solidFill>
          <a:ln w="19050">
            <a:noFill/>
          </a:ln>
        </p:spPr>
        <p:txBody>
          <a:bodyPr wrap="square" rtlCol="0" anchor="ctr" anchorCtr="0">
            <a:noAutofit/>
          </a:bodyPr>
          <a:lstStyle/>
          <a:p>
            <a:pPr algn="ctr"/>
            <a:r>
              <a:rPr lang="en-US" sz="1800" dirty="0">
                <a:solidFill>
                  <a:schemeClr val="bg1"/>
                </a:solidFill>
              </a:rPr>
              <a:t>3</a:t>
            </a:r>
          </a:p>
        </p:txBody>
      </p:sp>
      <p:sp>
        <p:nvSpPr>
          <p:cNvPr id="25" name="TextBox 24">
            <a:extLst>
              <a:ext uri="{FF2B5EF4-FFF2-40B4-BE49-F238E27FC236}">
                <a16:creationId xmlns:a16="http://schemas.microsoft.com/office/drawing/2014/main" id="{69D7309B-F60E-2947-AA76-A34399D09C28}"/>
              </a:ext>
            </a:extLst>
          </p:cNvPr>
          <p:cNvSpPr txBox="1"/>
          <p:nvPr/>
        </p:nvSpPr>
        <p:spPr>
          <a:xfrm>
            <a:off x="1675511" y="3224994"/>
            <a:ext cx="430306" cy="454289"/>
          </a:xfrm>
          <a:prstGeom prst="rect">
            <a:avLst/>
          </a:prstGeom>
          <a:solidFill>
            <a:schemeClr val="accent1"/>
          </a:solidFill>
          <a:ln w="19050">
            <a:noFill/>
          </a:ln>
        </p:spPr>
        <p:txBody>
          <a:bodyPr wrap="square" rtlCol="0" anchor="ctr" anchorCtr="0">
            <a:noAutofit/>
          </a:bodyPr>
          <a:lstStyle/>
          <a:p>
            <a:pPr algn="ctr"/>
            <a:r>
              <a:rPr lang="en-US" sz="1800" dirty="0">
                <a:solidFill>
                  <a:schemeClr val="bg1"/>
                </a:solidFill>
              </a:rPr>
              <a:t>4</a:t>
            </a:r>
          </a:p>
        </p:txBody>
      </p:sp>
      <p:sp>
        <p:nvSpPr>
          <p:cNvPr id="26" name="TextBox 25">
            <a:extLst>
              <a:ext uri="{FF2B5EF4-FFF2-40B4-BE49-F238E27FC236}">
                <a16:creationId xmlns:a16="http://schemas.microsoft.com/office/drawing/2014/main" id="{6FB49345-27C0-B345-9A15-9DFCBE2B47BD}"/>
              </a:ext>
            </a:extLst>
          </p:cNvPr>
          <p:cNvSpPr txBox="1"/>
          <p:nvPr/>
        </p:nvSpPr>
        <p:spPr>
          <a:xfrm>
            <a:off x="1675511" y="3932916"/>
            <a:ext cx="430306" cy="454292"/>
          </a:xfrm>
          <a:prstGeom prst="rect">
            <a:avLst/>
          </a:prstGeom>
          <a:solidFill>
            <a:schemeClr val="accent1"/>
          </a:solidFill>
          <a:ln w="19050">
            <a:noFill/>
          </a:ln>
        </p:spPr>
        <p:txBody>
          <a:bodyPr wrap="square" rtlCol="0" anchor="ctr" anchorCtr="0">
            <a:noAutofit/>
          </a:bodyPr>
          <a:lstStyle/>
          <a:p>
            <a:pPr algn="ctr"/>
            <a:r>
              <a:rPr lang="en-US" sz="1800" dirty="0">
                <a:solidFill>
                  <a:schemeClr val="bg1"/>
                </a:solidFill>
              </a:rPr>
              <a:t>5</a:t>
            </a:r>
          </a:p>
        </p:txBody>
      </p:sp>
    </p:spTree>
    <p:extLst>
      <p:ext uri="{BB962C8B-B14F-4D97-AF65-F5344CB8AC3E}">
        <p14:creationId xmlns:p14="http://schemas.microsoft.com/office/powerpoint/2010/main" val="424789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19D479-8D0F-AE48-9445-0BFAEC5DBE9C}"/>
              </a:ext>
            </a:extLst>
          </p:cNvPr>
          <p:cNvPicPr>
            <a:picLocks noChangeAspect="1"/>
          </p:cNvPicPr>
          <p:nvPr/>
        </p:nvPicPr>
        <p:blipFill>
          <a:blip r:embed="rId2"/>
          <a:stretch>
            <a:fillRect/>
          </a:stretch>
        </p:blipFill>
        <p:spPr>
          <a:xfrm>
            <a:off x="0" y="0"/>
            <a:ext cx="9144000" cy="5143500"/>
          </a:xfrm>
          <a:prstGeom prst="rect">
            <a:avLst/>
          </a:prstGeom>
        </p:spPr>
      </p:pic>
      <p:sp>
        <p:nvSpPr>
          <p:cNvPr id="4" name="TextBox 3">
            <a:extLst>
              <a:ext uri="{FF2B5EF4-FFF2-40B4-BE49-F238E27FC236}">
                <a16:creationId xmlns:a16="http://schemas.microsoft.com/office/drawing/2014/main" id="{238161A1-7F79-D448-941B-3462C83F594E}"/>
              </a:ext>
            </a:extLst>
          </p:cNvPr>
          <p:cNvSpPr txBox="1"/>
          <p:nvPr/>
        </p:nvSpPr>
        <p:spPr>
          <a:xfrm>
            <a:off x="8713694" y="4781935"/>
            <a:ext cx="430306" cy="307777"/>
          </a:xfrm>
          <a:prstGeom prst="rect">
            <a:avLst/>
          </a:prstGeom>
          <a:noFill/>
        </p:spPr>
        <p:txBody>
          <a:bodyPr wrap="square" rtlCol="0">
            <a:spAutoFit/>
          </a:bodyPr>
          <a:lstStyle/>
          <a:p>
            <a:pPr algn="ctr"/>
            <a:r>
              <a:rPr lang="en-US" sz="1400" dirty="0">
                <a:solidFill>
                  <a:schemeClr val="accent4"/>
                </a:solidFill>
              </a:rPr>
              <a:t>15</a:t>
            </a:r>
          </a:p>
        </p:txBody>
      </p:sp>
      <p:sp>
        <p:nvSpPr>
          <p:cNvPr id="5" name="Rectangle 4">
            <a:extLst>
              <a:ext uri="{FF2B5EF4-FFF2-40B4-BE49-F238E27FC236}">
                <a16:creationId xmlns:a16="http://schemas.microsoft.com/office/drawing/2014/main" id="{0820266F-5FB3-5E41-ABC6-311AE3AE0E5B}"/>
              </a:ext>
            </a:extLst>
          </p:cNvPr>
          <p:cNvSpPr/>
          <p:nvPr/>
        </p:nvSpPr>
        <p:spPr>
          <a:xfrm>
            <a:off x="802021" y="1253613"/>
            <a:ext cx="7539957" cy="3111911"/>
          </a:xfrm>
          <a:prstGeom prst="rect">
            <a:avLst/>
          </a:prstGeom>
          <a:solidFill>
            <a:schemeClr val="bg1"/>
          </a:solidFill>
          <a:ln w="19050">
            <a:noFill/>
          </a:ln>
        </p:spPr>
        <p:txBody>
          <a:bodyPr wrap="square" lIns="180000" tIns="180000" rIns="180000" bIns="180000" anchor="t" anchorCtr="0">
            <a:noAutofit/>
          </a:bodyPr>
          <a:lstStyle/>
          <a:p>
            <a:r>
              <a:rPr lang="en-GB" sz="1400" dirty="0"/>
              <a:t>Text box here for details:</a:t>
            </a:r>
          </a:p>
        </p:txBody>
      </p:sp>
    </p:spTree>
    <p:extLst>
      <p:ext uri="{BB962C8B-B14F-4D97-AF65-F5344CB8AC3E}">
        <p14:creationId xmlns:p14="http://schemas.microsoft.com/office/powerpoint/2010/main" val="1582722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F1CAF7-64FF-8D4B-9125-2C0D40A2C3CB}"/>
              </a:ext>
            </a:extLst>
          </p:cNvPr>
          <p:cNvPicPr>
            <a:picLocks noChangeAspect="1"/>
          </p:cNvPicPr>
          <p:nvPr/>
        </p:nvPicPr>
        <p:blipFill>
          <a:blip r:embed="rId2"/>
          <a:stretch>
            <a:fillRect/>
          </a:stretch>
        </p:blipFill>
        <p:spPr>
          <a:xfrm>
            <a:off x="0" y="0"/>
            <a:ext cx="9144000" cy="5143500"/>
          </a:xfrm>
          <a:prstGeom prst="rect">
            <a:avLst/>
          </a:prstGeom>
        </p:spPr>
      </p:pic>
      <p:sp>
        <p:nvSpPr>
          <p:cNvPr id="19" name="TextBox 18">
            <a:extLst>
              <a:ext uri="{FF2B5EF4-FFF2-40B4-BE49-F238E27FC236}">
                <a16:creationId xmlns:a16="http://schemas.microsoft.com/office/drawing/2014/main" id="{526A5A1C-05F7-2B4E-9C5C-A75EB86BAE40}"/>
              </a:ext>
            </a:extLst>
          </p:cNvPr>
          <p:cNvSpPr txBox="1"/>
          <p:nvPr/>
        </p:nvSpPr>
        <p:spPr>
          <a:xfrm>
            <a:off x="8713694" y="4781935"/>
            <a:ext cx="430306" cy="307777"/>
          </a:xfrm>
          <a:prstGeom prst="rect">
            <a:avLst/>
          </a:prstGeom>
          <a:noFill/>
        </p:spPr>
        <p:txBody>
          <a:bodyPr wrap="square" rtlCol="0">
            <a:spAutoFit/>
          </a:bodyPr>
          <a:lstStyle/>
          <a:p>
            <a:pPr algn="ctr"/>
            <a:r>
              <a:rPr lang="en-US" sz="1400" dirty="0">
                <a:solidFill>
                  <a:schemeClr val="accent4"/>
                </a:solidFill>
              </a:rPr>
              <a:t>2</a:t>
            </a:r>
          </a:p>
        </p:txBody>
      </p:sp>
      <p:sp>
        <p:nvSpPr>
          <p:cNvPr id="17" name="TextBox 16">
            <a:extLst>
              <a:ext uri="{FF2B5EF4-FFF2-40B4-BE49-F238E27FC236}">
                <a16:creationId xmlns:a16="http://schemas.microsoft.com/office/drawing/2014/main" id="{589BDBF2-CA56-594D-931F-D545EE49967E}"/>
              </a:ext>
            </a:extLst>
          </p:cNvPr>
          <p:cNvSpPr txBox="1"/>
          <p:nvPr/>
        </p:nvSpPr>
        <p:spPr>
          <a:xfrm>
            <a:off x="4751236" y="4820407"/>
            <a:ext cx="3373331" cy="230832"/>
          </a:xfrm>
          <a:prstGeom prst="rect">
            <a:avLst/>
          </a:prstGeom>
          <a:noFill/>
        </p:spPr>
        <p:txBody>
          <a:bodyPr wrap="square" rtlCol="0">
            <a:spAutoFit/>
          </a:bodyPr>
          <a:lstStyle/>
          <a:p>
            <a:r>
              <a:rPr lang="en-US" sz="900" i="1" dirty="0"/>
              <a:t>Source: </a:t>
            </a:r>
            <a:r>
              <a:rPr lang="en-US" sz="900" dirty="0"/>
              <a:t>The Deloitte Global 2021 </a:t>
            </a:r>
            <a:r>
              <a:rPr lang="en-US" sz="900" dirty="0" err="1"/>
              <a:t>Millenial</a:t>
            </a:r>
            <a:r>
              <a:rPr lang="en-US" sz="900" dirty="0"/>
              <a:t> and Gen Z Survey</a:t>
            </a:r>
          </a:p>
        </p:txBody>
      </p:sp>
    </p:spTree>
    <p:extLst>
      <p:ext uri="{BB962C8B-B14F-4D97-AF65-F5344CB8AC3E}">
        <p14:creationId xmlns:p14="http://schemas.microsoft.com/office/powerpoint/2010/main" val="117946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B7936C0-8E7E-3B43-9D03-73041F4B92E8}"/>
              </a:ext>
            </a:extLst>
          </p:cNvPr>
          <p:cNvPicPr>
            <a:picLocks noChangeAspect="1"/>
          </p:cNvPicPr>
          <p:nvPr/>
        </p:nvPicPr>
        <p:blipFill>
          <a:blip r:embed="rId2"/>
          <a:stretch>
            <a:fillRect/>
          </a:stretch>
        </p:blipFill>
        <p:spPr>
          <a:xfrm>
            <a:off x="0" y="0"/>
            <a:ext cx="9144000" cy="5143500"/>
          </a:xfrm>
          <a:prstGeom prst="rect">
            <a:avLst/>
          </a:prstGeom>
        </p:spPr>
      </p:pic>
      <p:sp>
        <p:nvSpPr>
          <p:cNvPr id="4" name="TextBox 3">
            <a:extLst>
              <a:ext uri="{FF2B5EF4-FFF2-40B4-BE49-F238E27FC236}">
                <a16:creationId xmlns:a16="http://schemas.microsoft.com/office/drawing/2014/main" id="{F4C6622B-43D5-3C48-83B2-1FA538E9AB16}"/>
              </a:ext>
            </a:extLst>
          </p:cNvPr>
          <p:cNvSpPr txBox="1"/>
          <p:nvPr/>
        </p:nvSpPr>
        <p:spPr>
          <a:xfrm>
            <a:off x="8713694" y="4781935"/>
            <a:ext cx="430306" cy="307777"/>
          </a:xfrm>
          <a:prstGeom prst="rect">
            <a:avLst/>
          </a:prstGeom>
          <a:noFill/>
        </p:spPr>
        <p:txBody>
          <a:bodyPr wrap="square" rtlCol="0">
            <a:spAutoFit/>
          </a:bodyPr>
          <a:lstStyle/>
          <a:p>
            <a:pPr algn="ctr"/>
            <a:r>
              <a:rPr lang="en-US" sz="1400" dirty="0">
                <a:solidFill>
                  <a:schemeClr val="accent4"/>
                </a:solidFill>
              </a:rPr>
              <a:t>3</a:t>
            </a:r>
          </a:p>
        </p:txBody>
      </p:sp>
      <p:sp>
        <p:nvSpPr>
          <p:cNvPr id="5" name="Rectangle 4">
            <a:extLst>
              <a:ext uri="{FF2B5EF4-FFF2-40B4-BE49-F238E27FC236}">
                <a16:creationId xmlns:a16="http://schemas.microsoft.com/office/drawing/2014/main" id="{FDBFF59D-A1D5-B343-AB64-35A98E9A917E}"/>
              </a:ext>
            </a:extLst>
          </p:cNvPr>
          <p:cNvSpPr/>
          <p:nvPr/>
        </p:nvSpPr>
        <p:spPr>
          <a:xfrm>
            <a:off x="635374" y="903642"/>
            <a:ext cx="7486649" cy="523220"/>
          </a:xfrm>
          <a:prstGeom prst="rect">
            <a:avLst/>
          </a:prstGeom>
        </p:spPr>
        <p:txBody>
          <a:bodyPr wrap="square">
            <a:spAutoFit/>
          </a:bodyPr>
          <a:lstStyle/>
          <a:p>
            <a:pPr>
              <a:spcAft>
                <a:spcPts val="600"/>
              </a:spcAft>
            </a:pPr>
            <a:r>
              <a:rPr lang="en-US" sz="1400" dirty="0"/>
              <a:t>Match the issues on the left that were highlighted as  concerns for young people by a survey carried out by Deloitte with the relevant Sustainable Development Goals (SDGs).</a:t>
            </a:r>
          </a:p>
        </p:txBody>
      </p:sp>
      <p:sp>
        <p:nvSpPr>
          <p:cNvPr id="8" name="TextBox 7">
            <a:extLst>
              <a:ext uri="{FF2B5EF4-FFF2-40B4-BE49-F238E27FC236}">
                <a16:creationId xmlns:a16="http://schemas.microsoft.com/office/drawing/2014/main" id="{BB7DD73C-8421-0047-BBD3-EAB54D139B8E}"/>
              </a:ext>
            </a:extLst>
          </p:cNvPr>
          <p:cNvSpPr txBox="1"/>
          <p:nvPr/>
        </p:nvSpPr>
        <p:spPr>
          <a:xfrm>
            <a:off x="6477184" y="4551103"/>
            <a:ext cx="2236510" cy="230832"/>
          </a:xfrm>
          <a:prstGeom prst="rect">
            <a:avLst/>
          </a:prstGeom>
          <a:noFill/>
        </p:spPr>
        <p:txBody>
          <a:bodyPr wrap="none" lIns="91440" tIns="45720" rIns="91440" bIns="45720" rtlCol="0" anchor="t">
            <a:spAutoFit/>
          </a:bodyPr>
          <a:lstStyle/>
          <a:p>
            <a:r>
              <a:rPr lang="en-US" sz="900" i="1" dirty="0"/>
              <a:t>Image source: </a:t>
            </a:r>
            <a:r>
              <a:rPr lang="en-US" sz="900" dirty="0">
                <a:hlinkClick r:id="rId3"/>
              </a:rPr>
              <a:t>https://sdgs.un.org/goals</a:t>
            </a:r>
            <a:r>
              <a:rPr lang="en-US" sz="900" dirty="0"/>
              <a:t> </a:t>
            </a:r>
          </a:p>
        </p:txBody>
      </p:sp>
      <p:sp>
        <p:nvSpPr>
          <p:cNvPr id="9" name="Rectangle 8">
            <a:extLst>
              <a:ext uri="{FF2B5EF4-FFF2-40B4-BE49-F238E27FC236}">
                <a16:creationId xmlns:a16="http://schemas.microsoft.com/office/drawing/2014/main" id="{E0B26ADC-80DA-9E4B-B29C-30F3C7448B1D}"/>
              </a:ext>
            </a:extLst>
          </p:cNvPr>
          <p:cNvSpPr/>
          <p:nvPr/>
        </p:nvSpPr>
        <p:spPr>
          <a:xfrm>
            <a:off x="635374" y="1836576"/>
            <a:ext cx="2836875" cy="2108269"/>
          </a:xfrm>
          <a:prstGeom prst="rect">
            <a:avLst/>
          </a:prstGeom>
        </p:spPr>
        <p:txBody>
          <a:bodyPr wrap="square">
            <a:spAutoFit/>
          </a:bodyPr>
          <a:lstStyle/>
          <a:p>
            <a:pPr>
              <a:spcAft>
                <a:spcPts val="600"/>
              </a:spcAft>
            </a:pPr>
            <a:r>
              <a:rPr lang="en-US" sz="1200" b="1" dirty="0"/>
              <a:t>Climate Change</a:t>
            </a:r>
          </a:p>
          <a:p>
            <a:pPr>
              <a:spcAft>
                <a:spcPts val="600"/>
              </a:spcAft>
            </a:pPr>
            <a:r>
              <a:rPr lang="en-US" sz="1200" b="1" dirty="0"/>
              <a:t>Unemployment</a:t>
            </a:r>
          </a:p>
          <a:p>
            <a:pPr>
              <a:spcAft>
                <a:spcPts val="600"/>
              </a:spcAft>
            </a:pPr>
            <a:r>
              <a:rPr lang="en-US" sz="1200" b="1" dirty="0"/>
              <a:t>Health Care and Disease Prevention</a:t>
            </a:r>
          </a:p>
          <a:p>
            <a:pPr>
              <a:spcAft>
                <a:spcPts val="600"/>
              </a:spcAft>
            </a:pPr>
            <a:r>
              <a:rPr lang="en-US" sz="1200" b="1" dirty="0"/>
              <a:t>Education, Skills and Training</a:t>
            </a:r>
          </a:p>
          <a:p>
            <a:pPr>
              <a:spcAft>
                <a:spcPts val="600"/>
              </a:spcAft>
            </a:pPr>
            <a:r>
              <a:rPr lang="en-US" sz="1200" b="1" dirty="0"/>
              <a:t>Sexual Harassment</a:t>
            </a:r>
          </a:p>
          <a:p>
            <a:pPr>
              <a:spcAft>
                <a:spcPts val="600"/>
              </a:spcAft>
            </a:pPr>
            <a:r>
              <a:rPr lang="en-US" sz="1200" b="1" dirty="0"/>
              <a:t>Crime and Personal Safety</a:t>
            </a:r>
          </a:p>
          <a:p>
            <a:pPr>
              <a:spcAft>
                <a:spcPts val="600"/>
              </a:spcAft>
            </a:pPr>
            <a:r>
              <a:rPr lang="en-US" sz="1200" b="1" dirty="0"/>
              <a:t>Corruption in business and politics</a:t>
            </a:r>
          </a:p>
          <a:p>
            <a:pPr>
              <a:spcAft>
                <a:spcPts val="600"/>
              </a:spcAft>
            </a:pPr>
            <a:r>
              <a:rPr lang="en-US" sz="1200" b="1" dirty="0"/>
              <a:t>Diversity and Discrimination</a:t>
            </a:r>
          </a:p>
        </p:txBody>
      </p:sp>
    </p:spTree>
    <p:extLst>
      <p:ext uri="{BB962C8B-B14F-4D97-AF65-F5344CB8AC3E}">
        <p14:creationId xmlns:p14="http://schemas.microsoft.com/office/powerpoint/2010/main" val="177990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6A31671-6E10-584E-A96D-7821F3AE3CB9}"/>
              </a:ext>
            </a:extLst>
          </p:cNvPr>
          <p:cNvPicPr>
            <a:picLocks noChangeAspect="1"/>
          </p:cNvPicPr>
          <p:nvPr/>
        </p:nvPicPr>
        <p:blipFill>
          <a:blip r:embed="rId2"/>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7455AFAD-783C-494A-B51C-1E6AD5B26C7A}"/>
              </a:ext>
            </a:extLst>
          </p:cNvPr>
          <p:cNvSpPr txBox="1"/>
          <p:nvPr/>
        </p:nvSpPr>
        <p:spPr>
          <a:xfrm>
            <a:off x="8713694" y="4781935"/>
            <a:ext cx="430306" cy="307777"/>
          </a:xfrm>
          <a:prstGeom prst="rect">
            <a:avLst/>
          </a:prstGeom>
          <a:noFill/>
        </p:spPr>
        <p:txBody>
          <a:bodyPr wrap="square" rtlCol="0">
            <a:spAutoFit/>
          </a:bodyPr>
          <a:lstStyle/>
          <a:p>
            <a:pPr algn="ctr"/>
            <a:r>
              <a:rPr lang="en-US" sz="1400" dirty="0">
                <a:solidFill>
                  <a:schemeClr val="accent4"/>
                </a:solidFill>
              </a:rPr>
              <a:t>4</a:t>
            </a:r>
          </a:p>
        </p:txBody>
      </p:sp>
      <p:sp>
        <p:nvSpPr>
          <p:cNvPr id="13" name="Rectangle 12">
            <a:extLst>
              <a:ext uri="{FF2B5EF4-FFF2-40B4-BE49-F238E27FC236}">
                <a16:creationId xmlns:a16="http://schemas.microsoft.com/office/drawing/2014/main" id="{D9CE306F-5592-E049-8A8F-D7DE2D28C23B}"/>
              </a:ext>
            </a:extLst>
          </p:cNvPr>
          <p:cNvSpPr/>
          <p:nvPr/>
        </p:nvSpPr>
        <p:spPr>
          <a:xfrm>
            <a:off x="661659" y="874008"/>
            <a:ext cx="5127482" cy="2092881"/>
          </a:xfrm>
          <a:prstGeom prst="rect">
            <a:avLst/>
          </a:prstGeom>
        </p:spPr>
        <p:txBody>
          <a:bodyPr wrap="square">
            <a:spAutoFit/>
          </a:bodyPr>
          <a:lstStyle/>
          <a:p>
            <a:pPr>
              <a:spcAft>
                <a:spcPts val="600"/>
              </a:spcAft>
            </a:pPr>
            <a:r>
              <a:rPr lang="en-US" sz="1200" dirty="0"/>
              <a:t>Stand4Socks believes that business can be the greatest force for good and, as Social Enterprise is becoming more and more mainstream, consumers are increasingly interested in using their purchasing power to do ‘good’. </a:t>
            </a:r>
          </a:p>
          <a:p>
            <a:pPr>
              <a:spcAft>
                <a:spcPts val="600"/>
              </a:spcAft>
            </a:pPr>
            <a:r>
              <a:rPr lang="en-US" sz="1200" dirty="0"/>
              <a:t>Stand4Socks is committed to a creating a business that supports good causes through every purchase. </a:t>
            </a:r>
          </a:p>
          <a:p>
            <a:pPr>
              <a:spcAft>
                <a:spcPts val="600"/>
              </a:spcAft>
            </a:pPr>
            <a:r>
              <a:rPr lang="en-US" sz="1200" dirty="0"/>
              <a:t>The Founder, Josh Tuner, is a lifelong entrepreneur who started buying and selling off eBay aged 12 and then went on to run club nights as a student, complete an entrepreneur accelerator scheme and build a tech start-up. In 2019, Josh appeared on Dragons' Den.</a:t>
            </a:r>
          </a:p>
        </p:txBody>
      </p:sp>
      <p:sp>
        <p:nvSpPr>
          <p:cNvPr id="6" name="Rectangle 5">
            <a:hlinkClick r:id="rId3"/>
            <a:extLst>
              <a:ext uri="{FF2B5EF4-FFF2-40B4-BE49-F238E27FC236}">
                <a16:creationId xmlns:a16="http://schemas.microsoft.com/office/drawing/2014/main" id="{EF74A0CB-B0F2-334A-8FE2-15384A2EF65F}"/>
              </a:ext>
            </a:extLst>
          </p:cNvPr>
          <p:cNvSpPr/>
          <p:nvPr/>
        </p:nvSpPr>
        <p:spPr>
          <a:xfrm>
            <a:off x="8093676" y="4120978"/>
            <a:ext cx="620018" cy="5684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3028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7FBDB3-DB21-EC4C-8346-9299D2556A91}"/>
              </a:ext>
            </a:extLst>
          </p:cNvPr>
          <p:cNvPicPr>
            <a:picLocks noChangeAspect="1"/>
          </p:cNvPicPr>
          <p:nvPr/>
        </p:nvPicPr>
        <p:blipFill>
          <a:blip r:embed="rId2"/>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7455AFAD-783C-494A-B51C-1E6AD5B26C7A}"/>
              </a:ext>
            </a:extLst>
          </p:cNvPr>
          <p:cNvSpPr txBox="1"/>
          <p:nvPr/>
        </p:nvSpPr>
        <p:spPr>
          <a:xfrm>
            <a:off x="8713694" y="4781935"/>
            <a:ext cx="430306" cy="307777"/>
          </a:xfrm>
          <a:prstGeom prst="rect">
            <a:avLst/>
          </a:prstGeom>
          <a:noFill/>
        </p:spPr>
        <p:txBody>
          <a:bodyPr wrap="square" rtlCol="0">
            <a:spAutoFit/>
          </a:bodyPr>
          <a:lstStyle/>
          <a:p>
            <a:pPr algn="ctr"/>
            <a:r>
              <a:rPr lang="en-US" sz="1400" dirty="0">
                <a:solidFill>
                  <a:schemeClr val="accent4"/>
                </a:solidFill>
              </a:rPr>
              <a:t>5</a:t>
            </a:r>
          </a:p>
        </p:txBody>
      </p:sp>
      <p:sp>
        <p:nvSpPr>
          <p:cNvPr id="13" name="Rectangle 12">
            <a:extLst>
              <a:ext uri="{FF2B5EF4-FFF2-40B4-BE49-F238E27FC236}">
                <a16:creationId xmlns:a16="http://schemas.microsoft.com/office/drawing/2014/main" id="{D9CE306F-5592-E049-8A8F-D7DE2D28C23B}"/>
              </a:ext>
            </a:extLst>
          </p:cNvPr>
          <p:cNvSpPr/>
          <p:nvPr/>
        </p:nvSpPr>
        <p:spPr>
          <a:xfrm>
            <a:off x="661659" y="874008"/>
            <a:ext cx="5127482" cy="3385542"/>
          </a:xfrm>
          <a:prstGeom prst="rect">
            <a:avLst/>
          </a:prstGeom>
        </p:spPr>
        <p:txBody>
          <a:bodyPr wrap="square">
            <a:spAutoFit/>
          </a:bodyPr>
          <a:lstStyle/>
          <a:p>
            <a:pPr>
              <a:spcAft>
                <a:spcPts val="600"/>
              </a:spcAft>
            </a:pPr>
            <a:r>
              <a:rPr lang="en-US" sz="1200" dirty="0"/>
              <a:t>Carry Somers is the founder and Global Operations Director of Fashion Revolution. Inspired to act after the Rana Plaza factory collapse in Bangladesh, five years on Fashion Revolution has become the world’s largest fashion activism campaign. Millions of people have joined Fashion Revolution to demand a fairer, more transparent industry, asking the question #</a:t>
            </a:r>
            <a:r>
              <a:rPr lang="en-US" sz="1200" dirty="0" err="1"/>
              <a:t>whomademyclothes</a:t>
            </a:r>
            <a:r>
              <a:rPr lang="en-US" sz="1200" dirty="0"/>
              <a:t>?</a:t>
            </a:r>
          </a:p>
          <a:p>
            <a:pPr>
              <a:spcAft>
                <a:spcPts val="600"/>
              </a:spcAft>
            </a:pPr>
            <a:r>
              <a:rPr lang="en-US" sz="1200" dirty="0"/>
              <a:t>Previously, Carry set up her multi-award winning fashion brand </a:t>
            </a:r>
            <a:r>
              <a:rPr lang="en-US" sz="1200" dirty="0" err="1"/>
              <a:t>Pachacuti</a:t>
            </a:r>
            <a:r>
              <a:rPr lang="en-US" sz="1200" dirty="0"/>
              <a:t> in 1992 after a Masters in Native American Studies, supporting sustainable, rural livelihoods for women in the Andean region. </a:t>
            </a:r>
            <a:r>
              <a:rPr lang="en-US" sz="1200" dirty="0" err="1"/>
              <a:t>Pachacuti</a:t>
            </a:r>
            <a:r>
              <a:rPr lang="en-US" sz="1200" dirty="0"/>
              <a:t> pioneered radical supply chain transparency and was the world’s first Fair Trade Certified company. Her collections were shown at London, Paris and Milan Fashion Week and sold in the world’s foremost luxury stores.</a:t>
            </a:r>
          </a:p>
          <a:p>
            <a:pPr>
              <a:spcAft>
                <a:spcPts val="600"/>
              </a:spcAft>
            </a:pPr>
            <a:r>
              <a:rPr lang="en-US" sz="1200" dirty="0"/>
              <a:t>Carry has won numerous awards for her work and met the Queen in recognition of her significant contribution to British business. In 2019 </a:t>
            </a:r>
            <a:r>
              <a:rPr lang="en-US" sz="1200" dirty="0" err="1"/>
              <a:t>Lyst</a:t>
            </a:r>
            <a:r>
              <a:rPr lang="en-US" sz="1200" dirty="0"/>
              <a:t> named her one of 8 sustainable icons pushing for change in the fashion industry alongside Emma Watson, Meghan Markle, Pharrell Williams and Stella McCartney.</a:t>
            </a:r>
          </a:p>
        </p:txBody>
      </p:sp>
      <p:sp>
        <p:nvSpPr>
          <p:cNvPr id="6" name="Rectangle 5">
            <a:hlinkClick r:id="rId3"/>
            <a:extLst>
              <a:ext uri="{FF2B5EF4-FFF2-40B4-BE49-F238E27FC236}">
                <a16:creationId xmlns:a16="http://schemas.microsoft.com/office/drawing/2014/main" id="{EF74A0CB-B0F2-334A-8FE2-15384A2EF65F}"/>
              </a:ext>
            </a:extLst>
          </p:cNvPr>
          <p:cNvSpPr/>
          <p:nvPr/>
        </p:nvSpPr>
        <p:spPr>
          <a:xfrm>
            <a:off x="8093676" y="4120978"/>
            <a:ext cx="620018" cy="5684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9408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F9C88B-0DDA-1943-873D-794BF4DCF40B}"/>
              </a:ext>
            </a:extLst>
          </p:cNvPr>
          <p:cNvPicPr>
            <a:picLocks noChangeAspect="1"/>
          </p:cNvPicPr>
          <p:nvPr/>
        </p:nvPicPr>
        <p:blipFill>
          <a:blip r:embed="rId2"/>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7455AFAD-783C-494A-B51C-1E6AD5B26C7A}"/>
              </a:ext>
            </a:extLst>
          </p:cNvPr>
          <p:cNvSpPr txBox="1"/>
          <p:nvPr/>
        </p:nvSpPr>
        <p:spPr>
          <a:xfrm>
            <a:off x="8713694" y="4781935"/>
            <a:ext cx="430306" cy="307777"/>
          </a:xfrm>
          <a:prstGeom prst="rect">
            <a:avLst/>
          </a:prstGeom>
          <a:noFill/>
        </p:spPr>
        <p:txBody>
          <a:bodyPr wrap="square" rtlCol="0">
            <a:spAutoFit/>
          </a:bodyPr>
          <a:lstStyle/>
          <a:p>
            <a:pPr algn="ctr"/>
            <a:r>
              <a:rPr lang="en-US" sz="1400" dirty="0">
                <a:solidFill>
                  <a:schemeClr val="accent4"/>
                </a:solidFill>
              </a:rPr>
              <a:t>6</a:t>
            </a:r>
          </a:p>
        </p:txBody>
      </p:sp>
      <p:sp>
        <p:nvSpPr>
          <p:cNvPr id="13" name="Rectangle 12">
            <a:extLst>
              <a:ext uri="{FF2B5EF4-FFF2-40B4-BE49-F238E27FC236}">
                <a16:creationId xmlns:a16="http://schemas.microsoft.com/office/drawing/2014/main" id="{D9CE306F-5592-E049-8A8F-D7DE2D28C23B}"/>
              </a:ext>
            </a:extLst>
          </p:cNvPr>
          <p:cNvSpPr/>
          <p:nvPr/>
        </p:nvSpPr>
        <p:spPr>
          <a:xfrm>
            <a:off x="661659" y="874008"/>
            <a:ext cx="5127482" cy="1754326"/>
          </a:xfrm>
          <a:prstGeom prst="rect">
            <a:avLst/>
          </a:prstGeom>
        </p:spPr>
        <p:txBody>
          <a:bodyPr wrap="square">
            <a:spAutoFit/>
          </a:bodyPr>
          <a:lstStyle/>
          <a:p>
            <a:pPr>
              <a:spcAft>
                <a:spcPts val="600"/>
              </a:spcAft>
            </a:pPr>
            <a:r>
              <a:rPr lang="en-US" sz="1200" dirty="0" err="1"/>
              <a:t>Bejay</a:t>
            </a:r>
            <a:r>
              <a:rPr lang="en-US" sz="1200" dirty="0"/>
              <a:t> Mulenga, a multi-award-winning serial social entrepreneur, with over 10 years of business-building experience, having trained over 10,000 entrepreneurs as part of his work.</a:t>
            </a:r>
            <a:br>
              <a:rPr lang="en-US" sz="1200" dirty="0"/>
            </a:br>
            <a:br>
              <a:rPr lang="en-US" sz="1200" dirty="0"/>
            </a:br>
            <a:r>
              <a:rPr lang="en-US" sz="1200" dirty="0"/>
              <a:t>He is the youngest award winner of the Queen’s Award for Enterprise Promotion in the UK. Passionate about teaching entrepreneurs the skills they need to take their business to the next level, </a:t>
            </a:r>
            <a:r>
              <a:rPr lang="en-US" sz="1200" dirty="0" err="1"/>
              <a:t>Bejay</a:t>
            </a:r>
            <a:r>
              <a:rPr lang="en-US" sz="1200" dirty="0"/>
              <a:t> is the founder of Supa Network, the Business Building Club, and more ventures dedicated to this ultimate goal.</a:t>
            </a:r>
          </a:p>
        </p:txBody>
      </p:sp>
      <p:sp>
        <p:nvSpPr>
          <p:cNvPr id="6" name="Rectangle 5">
            <a:hlinkClick r:id="rId3"/>
            <a:extLst>
              <a:ext uri="{FF2B5EF4-FFF2-40B4-BE49-F238E27FC236}">
                <a16:creationId xmlns:a16="http://schemas.microsoft.com/office/drawing/2014/main" id="{EF74A0CB-B0F2-334A-8FE2-15384A2EF65F}"/>
              </a:ext>
            </a:extLst>
          </p:cNvPr>
          <p:cNvSpPr/>
          <p:nvPr/>
        </p:nvSpPr>
        <p:spPr>
          <a:xfrm>
            <a:off x="8093676" y="4120978"/>
            <a:ext cx="620018" cy="5684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1578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C4E10D-CE2F-9F47-9AF5-08A5111C18EC}"/>
              </a:ext>
            </a:extLst>
          </p:cNvPr>
          <p:cNvPicPr>
            <a:picLocks noChangeAspect="1"/>
          </p:cNvPicPr>
          <p:nvPr/>
        </p:nvPicPr>
        <p:blipFill>
          <a:blip r:embed="rId2"/>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7455AFAD-783C-494A-B51C-1E6AD5B26C7A}"/>
              </a:ext>
            </a:extLst>
          </p:cNvPr>
          <p:cNvSpPr txBox="1"/>
          <p:nvPr/>
        </p:nvSpPr>
        <p:spPr>
          <a:xfrm>
            <a:off x="8713694" y="4781935"/>
            <a:ext cx="430306" cy="307777"/>
          </a:xfrm>
          <a:prstGeom prst="rect">
            <a:avLst/>
          </a:prstGeom>
          <a:noFill/>
        </p:spPr>
        <p:txBody>
          <a:bodyPr wrap="square" rtlCol="0">
            <a:spAutoFit/>
          </a:bodyPr>
          <a:lstStyle/>
          <a:p>
            <a:pPr algn="ctr"/>
            <a:r>
              <a:rPr lang="en-US" sz="1400" dirty="0">
                <a:solidFill>
                  <a:schemeClr val="accent4"/>
                </a:solidFill>
              </a:rPr>
              <a:t>7</a:t>
            </a:r>
          </a:p>
        </p:txBody>
      </p:sp>
      <p:sp>
        <p:nvSpPr>
          <p:cNvPr id="13" name="Rectangle 12">
            <a:extLst>
              <a:ext uri="{FF2B5EF4-FFF2-40B4-BE49-F238E27FC236}">
                <a16:creationId xmlns:a16="http://schemas.microsoft.com/office/drawing/2014/main" id="{D9CE306F-5592-E049-8A8F-D7DE2D28C23B}"/>
              </a:ext>
            </a:extLst>
          </p:cNvPr>
          <p:cNvSpPr/>
          <p:nvPr/>
        </p:nvSpPr>
        <p:spPr>
          <a:xfrm>
            <a:off x="661659" y="874008"/>
            <a:ext cx="5127482" cy="2277547"/>
          </a:xfrm>
          <a:prstGeom prst="rect">
            <a:avLst/>
          </a:prstGeom>
        </p:spPr>
        <p:txBody>
          <a:bodyPr wrap="square">
            <a:spAutoFit/>
          </a:bodyPr>
          <a:lstStyle/>
          <a:p>
            <a:pPr>
              <a:spcAft>
                <a:spcPts val="600"/>
              </a:spcAft>
            </a:pPr>
            <a:r>
              <a:rPr lang="en-US" sz="1200" dirty="0"/>
              <a:t>Prior to setting up </a:t>
            </a:r>
            <a:r>
              <a:rPr lang="en-US" sz="1200" dirty="0" err="1"/>
              <a:t>Migrateful</a:t>
            </a:r>
            <a:r>
              <a:rPr lang="en-US" sz="1200" dirty="0"/>
              <a:t>, Jess </a:t>
            </a:r>
            <a:r>
              <a:rPr lang="en-US" sz="1200" dirty="0" err="1"/>
              <a:t>Thomspon</a:t>
            </a:r>
            <a:r>
              <a:rPr lang="en-US" sz="1200" dirty="0"/>
              <a:t> studied abroad in Mexico, where she learnt about the causes of the global migrant crisis being rooted in the legacy of colonialism and the inequalities of the capitalist global economy. </a:t>
            </a:r>
          </a:p>
          <a:p>
            <a:pPr>
              <a:spcAft>
                <a:spcPts val="600"/>
              </a:spcAft>
            </a:pPr>
            <a:r>
              <a:rPr lang="en-US" sz="1200" dirty="0"/>
              <a:t>She then spent two and a half years working on the front line to support migrants and refugees in Ceuta, Morocco, Dunkirk refugee camp in France, and London. </a:t>
            </a:r>
          </a:p>
          <a:p>
            <a:pPr>
              <a:spcAft>
                <a:spcPts val="600"/>
              </a:spcAft>
            </a:pPr>
            <a:r>
              <a:rPr lang="en-US" sz="1200" dirty="0"/>
              <a:t>In 2017 she completed the Year Here Fellowship which gave her the training and network to set up </a:t>
            </a:r>
            <a:r>
              <a:rPr lang="en-US" sz="1200" dirty="0" err="1"/>
              <a:t>Migrateful</a:t>
            </a:r>
            <a:r>
              <a:rPr lang="en-US" sz="1200" dirty="0"/>
              <a:t>. She was featured on the 2020 Forbes 30 Under 30 List and also the 2020 Women of the Year List in recognition of her achievement.</a:t>
            </a:r>
          </a:p>
        </p:txBody>
      </p:sp>
      <p:sp>
        <p:nvSpPr>
          <p:cNvPr id="6" name="Rectangle 5">
            <a:hlinkClick r:id="rId3"/>
            <a:extLst>
              <a:ext uri="{FF2B5EF4-FFF2-40B4-BE49-F238E27FC236}">
                <a16:creationId xmlns:a16="http://schemas.microsoft.com/office/drawing/2014/main" id="{EF74A0CB-B0F2-334A-8FE2-15384A2EF65F}"/>
              </a:ext>
            </a:extLst>
          </p:cNvPr>
          <p:cNvSpPr/>
          <p:nvPr/>
        </p:nvSpPr>
        <p:spPr>
          <a:xfrm>
            <a:off x="8093676" y="4120978"/>
            <a:ext cx="620018" cy="5684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8418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42227E-DA2D-5246-843A-70F8D1DF1561}"/>
              </a:ext>
            </a:extLst>
          </p:cNvPr>
          <p:cNvPicPr>
            <a:picLocks noChangeAspect="1"/>
          </p:cNvPicPr>
          <p:nvPr/>
        </p:nvPicPr>
        <p:blipFill>
          <a:blip r:embed="rId2"/>
          <a:stretch>
            <a:fillRect/>
          </a:stretch>
        </p:blipFill>
        <p:spPr>
          <a:xfrm>
            <a:off x="0" y="0"/>
            <a:ext cx="9144000" cy="5143500"/>
          </a:xfrm>
          <a:prstGeom prst="rect">
            <a:avLst/>
          </a:prstGeom>
        </p:spPr>
      </p:pic>
      <p:sp>
        <p:nvSpPr>
          <p:cNvPr id="4" name="TextBox 3">
            <a:extLst>
              <a:ext uri="{FF2B5EF4-FFF2-40B4-BE49-F238E27FC236}">
                <a16:creationId xmlns:a16="http://schemas.microsoft.com/office/drawing/2014/main" id="{21F0DC64-4F7F-5B4B-9D10-3BD2AD177F8B}"/>
              </a:ext>
            </a:extLst>
          </p:cNvPr>
          <p:cNvSpPr txBox="1"/>
          <p:nvPr/>
        </p:nvSpPr>
        <p:spPr>
          <a:xfrm>
            <a:off x="8713694" y="4781935"/>
            <a:ext cx="430306" cy="307777"/>
          </a:xfrm>
          <a:prstGeom prst="rect">
            <a:avLst/>
          </a:prstGeom>
          <a:noFill/>
        </p:spPr>
        <p:txBody>
          <a:bodyPr wrap="square" rtlCol="0">
            <a:spAutoFit/>
          </a:bodyPr>
          <a:lstStyle/>
          <a:p>
            <a:pPr algn="ctr"/>
            <a:r>
              <a:rPr lang="en-US" sz="1400" dirty="0">
                <a:solidFill>
                  <a:schemeClr val="accent4"/>
                </a:solidFill>
              </a:rPr>
              <a:t>8</a:t>
            </a:r>
          </a:p>
        </p:txBody>
      </p:sp>
      <p:sp>
        <p:nvSpPr>
          <p:cNvPr id="5" name="Rectangle 4">
            <a:extLst>
              <a:ext uri="{FF2B5EF4-FFF2-40B4-BE49-F238E27FC236}">
                <a16:creationId xmlns:a16="http://schemas.microsoft.com/office/drawing/2014/main" id="{7D53C288-B832-2F44-890F-2FC803035947}"/>
              </a:ext>
            </a:extLst>
          </p:cNvPr>
          <p:cNvSpPr/>
          <p:nvPr/>
        </p:nvSpPr>
        <p:spPr>
          <a:xfrm>
            <a:off x="1179142" y="1029904"/>
            <a:ext cx="2115438" cy="3293209"/>
          </a:xfrm>
          <a:prstGeom prst="rect">
            <a:avLst/>
          </a:prstGeom>
        </p:spPr>
        <p:txBody>
          <a:bodyPr wrap="square">
            <a:spAutoFit/>
          </a:bodyPr>
          <a:lstStyle/>
          <a:p>
            <a:r>
              <a:rPr lang="en-US" sz="1600" dirty="0"/>
              <a:t>Discuss in teams which of these big issues matters the most to you and to your community. Your community might be your school, your town/city or the county in which you live. Think about how these global problems impact </a:t>
            </a:r>
            <a:br>
              <a:rPr lang="en-US" sz="1600" dirty="0"/>
            </a:br>
            <a:r>
              <a:rPr lang="en-US" sz="1600" dirty="0"/>
              <a:t>you locally.</a:t>
            </a:r>
          </a:p>
        </p:txBody>
      </p:sp>
      <p:cxnSp>
        <p:nvCxnSpPr>
          <p:cNvPr id="8" name="Straight Connector 7">
            <a:extLst>
              <a:ext uri="{FF2B5EF4-FFF2-40B4-BE49-F238E27FC236}">
                <a16:creationId xmlns:a16="http://schemas.microsoft.com/office/drawing/2014/main" id="{88D92747-D13C-B842-BE9F-13CCAD998EBB}"/>
              </a:ext>
            </a:extLst>
          </p:cNvPr>
          <p:cNvCxnSpPr>
            <a:cxnSpLocks/>
          </p:cNvCxnSpPr>
          <p:nvPr/>
        </p:nvCxnSpPr>
        <p:spPr>
          <a:xfrm>
            <a:off x="1035424" y="1035422"/>
            <a:ext cx="0" cy="3198131"/>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74F2ADD-E3FE-0441-BFA7-1E7403C52928}"/>
              </a:ext>
            </a:extLst>
          </p:cNvPr>
          <p:cNvCxnSpPr>
            <a:cxnSpLocks/>
          </p:cNvCxnSpPr>
          <p:nvPr/>
        </p:nvCxnSpPr>
        <p:spPr>
          <a:xfrm>
            <a:off x="3933268" y="1035422"/>
            <a:ext cx="0" cy="2717181"/>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241280A-0EC3-E54E-BE5C-F39D2D2F3B05}"/>
              </a:ext>
            </a:extLst>
          </p:cNvPr>
          <p:cNvCxnSpPr>
            <a:cxnSpLocks/>
          </p:cNvCxnSpPr>
          <p:nvPr/>
        </p:nvCxnSpPr>
        <p:spPr>
          <a:xfrm>
            <a:off x="6528550" y="1035422"/>
            <a:ext cx="0" cy="1536328"/>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A96DB0A-111D-544E-BC46-A99073013ADF}"/>
              </a:ext>
            </a:extLst>
          </p:cNvPr>
          <p:cNvSpPr txBox="1"/>
          <p:nvPr/>
        </p:nvSpPr>
        <p:spPr>
          <a:xfrm>
            <a:off x="654358" y="941293"/>
            <a:ext cx="349623" cy="461665"/>
          </a:xfrm>
          <a:prstGeom prst="rect">
            <a:avLst/>
          </a:prstGeom>
          <a:noFill/>
        </p:spPr>
        <p:txBody>
          <a:bodyPr wrap="square" rtlCol="0">
            <a:spAutoFit/>
          </a:bodyPr>
          <a:lstStyle/>
          <a:p>
            <a:r>
              <a:rPr lang="en-US" sz="2400" dirty="0">
                <a:solidFill>
                  <a:schemeClr val="tx2"/>
                </a:solidFill>
              </a:rPr>
              <a:t>1</a:t>
            </a:r>
          </a:p>
        </p:txBody>
      </p:sp>
      <p:sp>
        <p:nvSpPr>
          <p:cNvPr id="12" name="TextBox 11">
            <a:extLst>
              <a:ext uri="{FF2B5EF4-FFF2-40B4-BE49-F238E27FC236}">
                <a16:creationId xmlns:a16="http://schemas.microsoft.com/office/drawing/2014/main" id="{88C3ECA9-E482-184A-8987-6DF553801ABD}"/>
              </a:ext>
            </a:extLst>
          </p:cNvPr>
          <p:cNvSpPr txBox="1"/>
          <p:nvPr/>
        </p:nvSpPr>
        <p:spPr>
          <a:xfrm>
            <a:off x="3529326" y="954739"/>
            <a:ext cx="349623" cy="461665"/>
          </a:xfrm>
          <a:prstGeom prst="rect">
            <a:avLst/>
          </a:prstGeom>
          <a:noFill/>
        </p:spPr>
        <p:txBody>
          <a:bodyPr wrap="square" rtlCol="0">
            <a:spAutoFit/>
          </a:bodyPr>
          <a:lstStyle/>
          <a:p>
            <a:r>
              <a:rPr lang="en-US" sz="2400" dirty="0">
                <a:solidFill>
                  <a:schemeClr val="tx2"/>
                </a:solidFill>
              </a:rPr>
              <a:t>2</a:t>
            </a:r>
          </a:p>
        </p:txBody>
      </p:sp>
      <p:sp>
        <p:nvSpPr>
          <p:cNvPr id="13" name="TextBox 12">
            <a:extLst>
              <a:ext uri="{FF2B5EF4-FFF2-40B4-BE49-F238E27FC236}">
                <a16:creationId xmlns:a16="http://schemas.microsoft.com/office/drawing/2014/main" id="{0995DFC8-7297-0347-9007-6373AF993A93}"/>
              </a:ext>
            </a:extLst>
          </p:cNvPr>
          <p:cNvSpPr txBox="1"/>
          <p:nvPr/>
        </p:nvSpPr>
        <p:spPr>
          <a:xfrm>
            <a:off x="6149980" y="954739"/>
            <a:ext cx="349623" cy="461665"/>
          </a:xfrm>
          <a:prstGeom prst="rect">
            <a:avLst/>
          </a:prstGeom>
          <a:noFill/>
        </p:spPr>
        <p:txBody>
          <a:bodyPr wrap="square" rtlCol="0">
            <a:spAutoFit/>
          </a:bodyPr>
          <a:lstStyle/>
          <a:p>
            <a:r>
              <a:rPr lang="en-US" sz="2400" dirty="0">
                <a:solidFill>
                  <a:schemeClr val="tx2"/>
                </a:solidFill>
              </a:rPr>
              <a:t>3</a:t>
            </a:r>
          </a:p>
        </p:txBody>
      </p:sp>
      <p:sp>
        <p:nvSpPr>
          <p:cNvPr id="14" name="Rectangle 13">
            <a:extLst>
              <a:ext uri="{FF2B5EF4-FFF2-40B4-BE49-F238E27FC236}">
                <a16:creationId xmlns:a16="http://schemas.microsoft.com/office/drawing/2014/main" id="{45942012-9CEA-F54F-9397-772D20D36F2F}"/>
              </a:ext>
            </a:extLst>
          </p:cNvPr>
          <p:cNvSpPr/>
          <p:nvPr/>
        </p:nvSpPr>
        <p:spPr>
          <a:xfrm>
            <a:off x="4082366" y="1029904"/>
            <a:ext cx="1947980" cy="2800767"/>
          </a:xfrm>
          <a:prstGeom prst="rect">
            <a:avLst/>
          </a:prstGeom>
        </p:spPr>
        <p:txBody>
          <a:bodyPr wrap="square">
            <a:spAutoFit/>
          </a:bodyPr>
          <a:lstStyle/>
          <a:p>
            <a:r>
              <a:rPr lang="en-US" sz="1600" dirty="0"/>
              <a:t>Choose one issue and work as a team to come up with an idea or social enterprise that could help improve things! Use the “Idea Generation Sheet” and example to help you.</a:t>
            </a:r>
          </a:p>
        </p:txBody>
      </p:sp>
      <p:sp>
        <p:nvSpPr>
          <p:cNvPr id="15" name="Rectangle 14">
            <a:extLst>
              <a:ext uri="{FF2B5EF4-FFF2-40B4-BE49-F238E27FC236}">
                <a16:creationId xmlns:a16="http://schemas.microsoft.com/office/drawing/2014/main" id="{A2BA8EA2-C7A0-A847-AE30-257E6A92603B}"/>
              </a:ext>
            </a:extLst>
          </p:cNvPr>
          <p:cNvSpPr/>
          <p:nvPr/>
        </p:nvSpPr>
        <p:spPr>
          <a:xfrm>
            <a:off x="6690247" y="1038530"/>
            <a:ext cx="1653942" cy="1569660"/>
          </a:xfrm>
          <a:prstGeom prst="rect">
            <a:avLst/>
          </a:prstGeom>
        </p:spPr>
        <p:txBody>
          <a:bodyPr wrap="square">
            <a:spAutoFit/>
          </a:bodyPr>
          <a:lstStyle/>
          <a:p>
            <a:r>
              <a:rPr lang="en-US" sz="1600" dirty="0"/>
              <a:t>Present you idea in one of the ways outlined on the “Presentation Sheet”.</a:t>
            </a:r>
          </a:p>
        </p:txBody>
      </p:sp>
    </p:spTree>
    <p:extLst>
      <p:ext uri="{BB962C8B-B14F-4D97-AF65-F5344CB8AC3E}">
        <p14:creationId xmlns:p14="http://schemas.microsoft.com/office/powerpoint/2010/main" val="2093173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66C0AC-D918-2842-86B5-6204F00AE9BA}"/>
              </a:ext>
            </a:extLst>
          </p:cNvPr>
          <p:cNvPicPr>
            <a:picLocks noChangeAspect="1"/>
          </p:cNvPicPr>
          <p:nvPr/>
        </p:nvPicPr>
        <p:blipFill>
          <a:blip r:embed="rId2"/>
          <a:stretch>
            <a:fillRect/>
          </a:stretch>
        </p:blipFill>
        <p:spPr>
          <a:xfrm>
            <a:off x="0" y="0"/>
            <a:ext cx="9144000" cy="5143500"/>
          </a:xfrm>
          <a:prstGeom prst="rect">
            <a:avLst/>
          </a:prstGeom>
        </p:spPr>
      </p:pic>
      <p:sp>
        <p:nvSpPr>
          <p:cNvPr id="4" name="TextBox 3">
            <a:extLst>
              <a:ext uri="{FF2B5EF4-FFF2-40B4-BE49-F238E27FC236}">
                <a16:creationId xmlns:a16="http://schemas.microsoft.com/office/drawing/2014/main" id="{AFA5E749-1173-0640-A671-953872E25B2B}"/>
              </a:ext>
            </a:extLst>
          </p:cNvPr>
          <p:cNvSpPr txBox="1"/>
          <p:nvPr/>
        </p:nvSpPr>
        <p:spPr>
          <a:xfrm>
            <a:off x="8713694" y="4781935"/>
            <a:ext cx="430306" cy="307777"/>
          </a:xfrm>
          <a:prstGeom prst="rect">
            <a:avLst/>
          </a:prstGeom>
          <a:noFill/>
        </p:spPr>
        <p:txBody>
          <a:bodyPr wrap="square" rtlCol="0">
            <a:spAutoFit/>
          </a:bodyPr>
          <a:lstStyle/>
          <a:p>
            <a:pPr algn="ctr"/>
            <a:r>
              <a:rPr lang="en-US" sz="1400" dirty="0">
                <a:solidFill>
                  <a:schemeClr val="accent4"/>
                </a:solidFill>
              </a:rPr>
              <a:t>9</a:t>
            </a:r>
          </a:p>
        </p:txBody>
      </p:sp>
      <p:sp>
        <p:nvSpPr>
          <p:cNvPr id="5" name="Rectangle 4">
            <a:extLst>
              <a:ext uri="{FF2B5EF4-FFF2-40B4-BE49-F238E27FC236}">
                <a16:creationId xmlns:a16="http://schemas.microsoft.com/office/drawing/2014/main" id="{99DEBF2C-F436-A846-B206-91C85C17A290}"/>
              </a:ext>
            </a:extLst>
          </p:cNvPr>
          <p:cNvSpPr/>
          <p:nvPr/>
        </p:nvSpPr>
        <p:spPr>
          <a:xfrm>
            <a:off x="800101" y="2664163"/>
            <a:ext cx="1788459" cy="830997"/>
          </a:xfrm>
          <a:prstGeom prst="rect">
            <a:avLst/>
          </a:prstGeom>
          <a:solidFill>
            <a:schemeClr val="accent2"/>
          </a:solidFill>
        </p:spPr>
        <p:txBody>
          <a:bodyPr wrap="square" anchor="ctr" anchorCtr="0">
            <a:noAutofit/>
          </a:bodyPr>
          <a:lstStyle/>
          <a:p>
            <a:pPr algn="ctr"/>
            <a:r>
              <a:rPr lang="en-GB" sz="1400" dirty="0"/>
              <a:t>An Event</a:t>
            </a:r>
          </a:p>
        </p:txBody>
      </p:sp>
      <p:sp>
        <p:nvSpPr>
          <p:cNvPr id="6" name="Rectangle 5">
            <a:extLst>
              <a:ext uri="{FF2B5EF4-FFF2-40B4-BE49-F238E27FC236}">
                <a16:creationId xmlns:a16="http://schemas.microsoft.com/office/drawing/2014/main" id="{0C3934A1-8161-AF4D-AFC5-50E58F45BD62}"/>
              </a:ext>
            </a:extLst>
          </p:cNvPr>
          <p:cNvSpPr/>
          <p:nvPr/>
        </p:nvSpPr>
        <p:spPr>
          <a:xfrm>
            <a:off x="2696136" y="2664163"/>
            <a:ext cx="1788459" cy="830997"/>
          </a:xfrm>
          <a:prstGeom prst="rect">
            <a:avLst/>
          </a:prstGeom>
          <a:solidFill>
            <a:schemeClr val="accent3"/>
          </a:solidFill>
        </p:spPr>
        <p:txBody>
          <a:bodyPr wrap="square" anchor="ctr" anchorCtr="0">
            <a:noAutofit/>
          </a:bodyPr>
          <a:lstStyle/>
          <a:p>
            <a:pPr algn="ctr"/>
            <a:r>
              <a:rPr lang="en-GB" sz="1400" dirty="0"/>
              <a:t>An App</a:t>
            </a:r>
          </a:p>
        </p:txBody>
      </p:sp>
      <p:sp>
        <p:nvSpPr>
          <p:cNvPr id="7" name="Rectangle 6">
            <a:extLst>
              <a:ext uri="{FF2B5EF4-FFF2-40B4-BE49-F238E27FC236}">
                <a16:creationId xmlns:a16="http://schemas.microsoft.com/office/drawing/2014/main" id="{01352C32-2D8A-9441-A1DB-4A607A293CED}"/>
              </a:ext>
            </a:extLst>
          </p:cNvPr>
          <p:cNvSpPr/>
          <p:nvPr/>
        </p:nvSpPr>
        <p:spPr>
          <a:xfrm>
            <a:off x="4592171" y="2664163"/>
            <a:ext cx="1788459" cy="830997"/>
          </a:xfrm>
          <a:prstGeom prst="rect">
            <a:avLst/>
          </a:prstGeom>
          <a:solidFill>
            <a:schemeClr val="accent2"/>
          </a:solidFill>
        </p:spPr>
        <p:txBody>
          <a:bodyPr wrap="square" anchor="ctr" anchorCtr="0">
            <a:noAutofit/>
          </a:bodyPr>
          <a:lstStyle/>
          <a:p>
            <a:pPr algn="ctr"/>
            <a:r>
              <a:rPr lang="en-GB" sz="1400" dirty="0"/>
              <a:t>A Course </a:t>
            </a:r>
            <a:br>
              <a:rPr lang="en-GB" sz="1400" dirty="0"/>
            </a:br>
            <a:r>
              <a:rPr lang="en-GB" sz="1400" dirty="0"/>
              <a:t>or Training </a:t>
            </a:r>
          </a:p>
        </p:txBody>
      </p:sp>
      <p:sp>
        <p:nvSpPr>
          <p:cNvPr id="8" name="Rectangle 7">
            <a:extLst>
              <a:ext uri="{FF2B5EF4-FFF2-40B4-BE49-F238E27FC236}">
                <a16:creationId xmlns:a16="http://schemas.microsoft.com/office/drawing/2014/main" id="{F6C23C90-8B3D-3B4F-9C4A-7043AFAF0276}"/>
              </a:ext>
            </a:extLst>
          </p:cNvPr>
          <p:cNvSpPr/>
          <p:nvPr/>
        </p:nvSpPr>
        <p:spPr>
          <a:xfrm>
            <a:off x="6488206" y="2664163"/>
            <a:ext cx="1788459" cy="830997"/>
          </a:xfrm>
          <a:prstGeom prst="rect">
            <a:avLst/>
          </a:prstGeom>
          <a:solidFill>
            <a:schemeClr val="accent3"/>
          </a:solidFill>
        </p:spPr>
        <p:txBody>
          <a:bodyPr wrap="square" anchor="ctr" anchorCtr="0">
            <a:noAutofit/>
          </a:bodyPr>
          <a:lstStyle/>
          <a:p>
            <a:pPr algn="ctr"/>
            <a:r>
              <a:rPr lang="en-GB" sz="1400" dirty="0"/>
              <a:t>A Social </a:t>
            </a:r>
            <a:br>
              <a:rPr lang="en-GB" sz="1400" dirty="0"/>
            </a:br>
            <a:r>
              <a:rPr lang="en-GB" sz="1400" dirty="0"/>
              <a:t>Enterprise</a:t>
            </a:r>
          </a:p>
        </p:txBody>
      </p:sp>
      <p:sp>
        <p:nvSpPr>
          <p:cNvPr id="9" name="Rectangle 8">
            <a:extLst>
              <a:ext uri="{FF2B5EF4-FFF2-40B4-BE49-F238E27FC236}">
                <a16:creationId xmlns:a16="http://schemas.microsoft.com/office/drawing/2014/main" id="{45832455-85A3-234C-B034-EDDE0DC68402}"/>
              </a:ext>
            </a:extLst>
          </p:cNvPr>
          <p:cNvSpPr/>
          <p:nvPr/>
        </p:nvSpPr>
        <p:spPr>
          <a:xfrm>
            <a:off x="806824" y="3665969"/>
            <a:ext cx="1788459" cy="830997"/>
          </a:xfrm>
          <a:prstGeom prst="rect">
            <a:avLst/>
          </a:prstGeom>
          <a:solidFill>
            <a:schemeClr val="accent3"/>
          </a:solidFill>
        </p:spPr>
        <p:txBody>
          <a:bodyPr wrap="square" anchor="ctr" anchorCtr="0">
            <a:noAutofit/>
          </a:bodyPr>
          <a:lstStyle/>
          <a:p>
            <a:pPr algn="ctr"/>
            <a:r>
              <a:rPr lang="en-GB" sz="1400" dirty="0"/>
              <a:t>A Technological Innovation</a:t>
            </a:r>
          </a:p>
        </p:txBody>
      </p:sp>
      <p:sp>
        <p:nvSpPr>
          <p:cNvPr id="10" name="Rectangle 9">
            <a:extLst>
              <a:ext uri="{FF2B5EF4-FFF2-40B4-BE49-F238E27FC236}">
                <a16:creationId xmlns:a16="http://schemas.microsoft.com/office/drawing/2014/main" id="{84ABB1B0-6A2A-DC48-A4D1-710A6F532EDB}"/>
              </a:ext>
            </a:extLst>
          </p:cNvPr>
          <p:cNvSpPr/>
          <p:nvPr/>
        </p:nvSpPr>
        <p:spPr>
          <a:xfrm>
            <a:off x="2702859" y="3665969"/>
            <a:ext cx="1788459" cy="830997"/>
          </a:xfrm>
          <a:prstGeom prst="rect">
            <a:avLst/>
          </a:prstGeom>
          <a:solidFill>
            <a:schemeClr val="accent2"/>
          </a:solidFill>
        </p:spPr>
        <p:txBody>
          <a:bodyPr wrap="square" anchor="ctr" anchorCtr="0">
            <a:noAutofit/>
          </a:bodyPr>
          <a:lstStyle/>
          <a:p>
            <a:pPr algn="ctr"/>
            <a:r>
              <a:rPr lang="en-GB" sz="1400" dirty="0"/>
              <a:t>A Campaign </a:t>
            </a:r>
          </a:p>
        </p:txBody>
      </p:sp>
      <p:sp>
        <p:nvSpPr>
          <p:cNvPr id="11" name="Rectangle 10">
            <a:extLst>
              <a:ext uri="{FF2B5EF4-FFF2-40B4-BE49-F238E27FC236}">
                <a16:creationId xmlns:a16="http://schemas.microsoft.com/office/drawing/2014/main" id="{2E715E30-1826-0C4F-87A3-9E74FEB322DB}"/>
              </a:ext>
            </a:extLst>
          </p:cNvPr>
          <p:cNvSpPr/>
          <p:nvPr/>
        </p:nvSpPr>
        <p:spPr>
          <a:xfrm>
            <a:off x="4598894" y="3665969"/>
            <a:ext cx="1788459" cy="830997"/>
          </a:xfrm>
          <a:prstGeom prst="rect">
            <a:avLst/>
          </a:prstGeom>
          <a:solidFill>
            <a:schemeClr val="accent3"/>
          </a:solidFill>
        </p:spPr>
        <p:txBody>
          <a:bodyPr wrap="square" anchor="ctr" anchorCtr="0">
            <a:noAutofit/>
          </a:bodyPr>
          <a:lstStyle/>
          <a:p>
            <a:pPr algn="ctr">
              <a:spcAft>
                <a:spcPts val="300"/>
              </a:spcAft>
            </a:pPr>
            <a:r>
              <a:rPr lang="en-GB" sz="1400" dirty="0"/>
              <a:t>A Partnership </a:t>
            </a:r>
          </a:p>
          <a:p>
            <a:pPr algn="ctr"/>
            <a:r>
              <a:rPr lang="en-GB" sz="1000" dirty="0"/>
              <a:t>(with another organisation)</a:t>
            </a:r>
          </a:p>
        </p:txBody>
      </p:sp>
      <p:sp>
        <p:nvSpPr>
          <p:cNvPr id="12" name="Rectangle 11">
            <a:extLst>
              <a:ext uri="{FF2B5EF4-FFF2-40B4-BE49-F238E27FC236}">
                <a16:creationId xmlns:a16="http://schemas.microsoft.com/office/drawing/2014/main" id="{763C81B0-C7C0-1A4A-9696-52D66D0C01A2}"/>
              </a:ext>
            </a:extLst>
          </p:cNvPr>
          <p:cNvSpPr/>
          <p:nvPr/>
        </p:nvSpPr>
        <p:spPr>
          <a:xfrm>
            <a:off x="6494929" y="3665969"/>
            <a:ext cx="1788459" cy="830997"/>
          </a:xfrm>
          <a:prstGeom prst="rect">
            <a:avLst/>
          </a:prstGeom>
          <a:solidFill>
            <a:schemeClr val="accent2"/>
          </a:solidFill>
        </p:spPr>
        <p:txBody>
          <a:bodyPr wrap="square" anchor="ctr" anchorCtr="0">
            <a:noAutofit/>
          </a:bodyPr>
          <a:lstStyle/>
          <a:p>
            <a:pPr algn="ctr"/>
            <a:r>
              <a:rPr lang="en-GB" sz="1400" dirty="0"/>
              <a:t>A Combination </a:t>
            </a:r>
            <a:br>
              <a:rPr lang="en-GB" sz="1400" dirty="0"/>
            </a:br>
            <a:r>
              <a:rPr lang="en-GB" sz="1400" dirty="0"/>
              <a:t>of some of </a:t>
            </a:r>
            <a:br>
              <a:rPr lang="en-GB" sz="1400" dirty="0"/>
            </a:br>
            <a:r>
              <a:rPr lang="en-GB" sz="1400" dirty="0"/>
              <a:t>these things</a:t>
            </a:r>
          </a:p>
        </p:txBody>
      </p:sp>
      <p:sp>
        <p:nvSpPr>
          <p:cNvPr id="13" name="Rectangle 12">
            <a:extLst>
              <a:ext uri="{FF2B5EF4-FFF2-40B4-BE49-F238E27FC236}">
                <a16:creationId xmlns:a16="http://schemas.microsoft.com/office/drawing/2014/main" id="{0A161684-5901-7B4C-89AB-CBB48C0074DB}"/>
              </a:ext>
            </a:extLst>
          </p:cNvPr>
          <p:cNvSpPr/>
          <p:nvPr/>
        </p:nvSpPr>
        <p:spPr>
          <a:xfrm>
            <a:off x="736708" y="930367"/>
            <a:ext cx="7539957" cy="470922"/>
          </a:xfrm>
          <a:prstGeom prst="rect">
            <a:avLst/>
          </a:prstGeom>
          <a:solidFill>
            <a:schemeClr val="accent4"/>
          </a:solidFill>
        </p:spPr>
        <p:txBody>
          <a:bodyPr wrap="square" anchor="ctr" anchorCtr="0">
            <a:noAutofit/>
          </a:bodyPr>
          <a:lstStyle/>
          <a:p>
            <a:pPr algn="ctr"/>
            <a:r>
              <a:rPr lang="en-GB" sz="1600" b="1" dirty="0">
                <a:solidFill>
                  <a:schemeClr val="bg1"/>
                </a:solidFill>
              </a:rPr>
              <a:t>What is the local issue you are helping to address?</a:t>
            </a:r>
          </a:p>
        </p:txBody>
      </p:sp>
      <p:sp>
        <p:nvSpPr>
          <p:cNvPr id="14" name="Rectangle 13">
            <a:extLst>
              <a:ext uri="{FF2B5EF4-FFF2-40B4-BE49-F238E27FC236}">
                <a16:creationId xmlns:a16="http://schemas.microsoft.com/office/drawing/2014/main" id="{81D7E010-791C-A046-9B52-27DB9C3F5709}"/>
              </a:ext>
            </a:extLst>
          </p:cNvPr>
          <p:cNvSpPr/>
          <p:nvPr/>
        </p:nvSpPr>
        <p:spPr>
          <a:xfrm>
            <a:off x="742645" y="1583510"/>
            <a:ext cx="7539957" cy="748146"/>
          </a:xfrm>
          <a:prstGeom prst="rect">
            <a:avLst/>
          </a:prstGeom>
          <a:solidFill>
            <a:schemeClr val="accent4"/>
          </a:solidFill>
        </p:spPr>
        <p:txBody>
          <a:bodyPr wrap="square" anchor="ctr" anchorCtr="0">
            <a:noAutofit/>
          </a:bodyPr>
          <a:lstStyle/>
          <a:p>
            <a:pPr algn="ctr"/>
            <a:r>
              <a:rPr lang="en-GB" sz="1600" b="1" dirty="0">
                <a:solidFill>
                  <a:schemeClr val="bg1"/>
                </a:solidFill>
              </a:rPr>
              <a:t>What is your idea to make a positive impact on this issue? Explore the themes below for inspiration.</a:t>
            </a:r>
          </a:p>
        </p:txBody>
      </p:sp>
    </p:spTree>
    <p:extLst>
      <p:ext uri="{BB962C8B-B14F-4D97-AF65-F5344CB8AC3E}">
        <p14:creationId xmlns:p14="http://schemas.microsoft.com/office/powerpoint/2010/main" val="2451410698"/>
      </p:ext>
    </p:extLst>
  </p:cSld>
  <p:clrMapOvr>
    <a:masterClrMapping/>
  </p:clrMapOvr>
</p:sld>
</file>

<file path=ppt/theme/theme1.xml><?xml version="1.0" encoding="utf-8"?>
<a:theme xmlns:a="http://schemas.openxmlformats.org/drawingml/2006/main" name="Office Theme">
  <a:themeElements>
    <a:clrScheme name="PearsonBTF2022">
      <a:dk1>
        <a:srgbClr val="000000"/>
      </a:dk1>
      <a:lt1>
        <a:srgbClr val="FFFFFF"/>
      </a:lt1>
      <a:dk2>
        <a:srgbClr val="002F56"/>
      </a:dk2>
      <a:lt2>
        <a:srgbClr val="DEE1E1"/>
      </a:lt2>
      <a:accent1>
        <a:srgbClr val="008638"/>
      </a:accent1>
      <a:accent2>
        <a:srgbClr val="83BD00"/>
      </a:accent2>
      <a:accent3>
        <a:srgbClr val="D2DB0E"/>
      </a:accent3>
      <a:accent4>
        <a:srgbClr val="505759"/>
      </a:accent4>
      <a:accent5>
        <a:srgbClr val="DFE1E1"/>
      </a:accent5>
      <a:accent6>
        <a:srgbClr val="12B2A5"/>
      </a:accent6>
      <a:hlink>
        <a:srgbClr val="007FA3"/>
      </a:hlink>
      <a:folHlink>
        <a:srgbClr val="9D007E"/>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315</TotalTime>
  <Words>1133</Words>
  <Application>Microsoft Office PowerPoint</Application>
  <PresentationFormat>On-screen Show (16:9)</PresentationFormat>
  <Paragraphs>85</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Deborah Matthews</dc:creator>
  <cp:lastModifiedBy>Deborah Matthews</cp:lastModifiedBy>
  <cp:revision>30</cp:revision>
  <dcterms:created xsi:type="dcterms:W3CDTF">2022-02-16T14:48:26Z</dcterms:created>
  <dcterms:modified xsi:type="dcterms:W3CDTF">2022-02-22T11:01:53Z</dcterms:modified>
</cp:coreProperties>
</file>