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47AD3E-1BE1-4B2D-BD5B-AA373C350794}" v="1" dt="2022-02-21T15:45:08.1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279"/>
    <p:restoredTop sz="96327"/>
  </p:normalViewPr>
  <p:slideViewPr>
    <p:cSldViewPr snapToGrid="0" snapToObjects="1">
      <p:cViewPr varScale="1">
        <p:scale>
          <a:sx n="90" d="100"/>
          <a:sy n="90" d="100"/>
        </p:scale>
        <p:origin x="84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urtis, Steve" userId="fc919945-cdcf-48d6-a5c9-3a2edae71f4c" providerId="ADAL" clId="{AC47AD3E-1BE1-4B2D-BD5B-AA373C350794}"/>
    <pc:docChg chg="modSld">
      <pc:chgData name="Curtis, Steve" userId="fc919945-cdcf-48d6-a5c9-3a2edae71f4c" providerId="ADAL" clId="{AC47AD3E-1BE1-4B2D-BD5B-AA373C350794}" dt="2022-02-21T15:45:14.135" v="9" actId="6549"/>
      <pc:docMkLst>
        <pc:docMk/>
      </pc:docMkLst>
      <pc:sldChg chg="modSp mod">
        <pc:chgData name="Curtis, Steve" userId="fc919945-cdcf-48d6-a5c9-3a2edae71f4c" providerId="ADAL" clId="{AC47AD3E-1BE1-4B2D-BD5B-AA373C350794}" dt="2022-02-21T15:44:25.675" v="2" actId="1076"/>
        <pc:sldMkLst>
          <pc:docMk/>
          <pc:sldMk cId="3625698643" sldId="256"/>
        </pc:sldMkLst>
        <pc:spChg chg="mod">
          <ac:chgData name="Curtis, Steve" userId="fc919945-cdcf-48d6-a5c9-3a2edae71f4c" providerId="ADAL" clId="{AC47AD3E-1BE1-4B2D-BD5B-AA373C350794}" dt="2022-02-21T15:44:25.675" v="2" actId="1076"/>
          <ac:spMkLst>
            <pc:docMk/>
            <pc:sldMk cId="3625698643" sldId="256"/>
            <ac:spMk id="3" creationId="{985E6C9A-4F73-194C-846C-57C89F51EBA0}"/>
          </ac:spMkLst>
        </pc:spChg>
      </pc:sldChg>
      <pc:sldChg chg="modSp mod">
        <pc:chgData name="Curtis, Steve" userId="fc919945-cdcf-48d6-a5c9-3a2edae71f4c" providerId="ADAL" clId="{AC47AD3E-1BE1-4B2D-BD5B-AA373C350794}" dt="2022-02-21T15:45:14.135" v="9" actId="6549"/>
        <pc:sldMkLst>
          <pc:docMk/>
          <pc:sldMk cId="177990204" sldId="259"/>
        </pc:sldMkLst>
        <pc:spChg chg="mod">
          <ac:chgData name="Curtis, Steve" userId="fc919945-cdcf-48d6-a5c9-3a2edae71f4c" providerId="ADAL" clId="{AC47AD3E-1BE1-4B2D-BD5B-AA373C350794}" dt="2022-02-21T15:45:14.135" v="9" actId="6549"/>
          <ac:spMkLst>
            <pc:docMk/>
            <pc:sldMk cId="177990204" sldId="259"/>
            <ac:spMk id="8" creationId="{BB7DD73C-8421-0047-BBD3-EAB54D139B8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0A9E45-037E-9447-B391-1F79491C95A6}" type="datetimeFigureOut">
              <a:rPr lang="en-US" smtClean="0"/>
              <a:t>2/21/2022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1E69E2-F330-E44F-94F4-2EE4B423A21C}" type="slidenum">
              <a:rPr lang="en-US" smtClean="0"/>
              <a:t>‹#›</a:t>
            </a:fld>
            <a:endParaRPr lang="en-US"/>
          </a:p>
        </p:txBody>
      </p:sp>
    </p:spTree>
    <p:extLst>
      <p:ext uri="{BB962C8B-B14F-4D97-AF65-F5344CB8AC3E}">
        <p14:creationId xmlns:p14="http://schemas.microsoft.com/office/powerpoint/2010/main" val="796019689"/>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A6EF7-CA68-1F43-9F30-9992CC230C5E}"/>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338FEB46-E09B-4145-BAEC-E397BEEB65F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Tree>
    <p:extLst>
      <p:ext uri="{BB962C8B-B14F-4D97-AF65-F5344CB8AC3E}">
        <p14:creationId xmlns:p14="http://schemas.microsoft.com/office/powerpoint/2010/main" val="3398903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E2D7A-BA2F-1544-B494-C83F9A71D06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68506BF-92F7-814C-9E83-BE3D466B228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9652F50-66CF-AB42-B3CD-4029467A1C74}"/>
              </a:ext>
            </a:extLst>
          </p:cNvPr>
          <p:cNvSpPr>
            <a:spLocks noGrp="1"/>
          </p:cNvSpPr>
          <p:nvPr>
            <p:ph type="dt" sz="half" idx="10"/>
          </p:nvPr>
        </p:nvSpPr>
        <p:spPr>
          <a:xfrm>
            <a:off x="628650" y="4767263"/>
            <a:ext cx="2057400" cy="273844"/>
          </a:xfrm>
          <a:prstGeom prst="rect">
            <a:avLst/>
          </a:prstGeom>
        </p:spPr>
        <p:txBody>
          <a:bodyPr/>
          <a:lstStyle/>
          <a:p>
            <a:fld id="{37F030CC-9B1E-864C-9620-A5AB0139EAEF}" type="datetime1">
              <a:rPr lang="en-GB" smtClean="0"/>
              <a:t>21/02/2022</a:t>
            </a:fld>
            <a:endParaRPr lang="en-US"/>
          </a:p>
        </p:txBody>
      </p:sp>
      <p:sp>
        <p:nvSpPr>
          <p:cNvPr id="5" name="Footer Placeholder 4">
            <a:extLst>
              <a:ext uri="{FF2B5EF4-FFF2-40B4-BE49-F238E27FC236}">
                <a16:creationId xmlns:a16="http://schemas.microsoft.com/office/drawing/2014/main" id="{B152FF7C-9BEB-BB45-843F-2604991F98C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2B611CE-EF35-1048-BD9D-9F105F09D8DD}"/>
              </a:ext>
            </a:extLst>
          </p:cNvPr>
          <p:cNvSpPr>
            <a:spLocks noGrp="1"/>
          </p:cNvSpPr>
          <p:nvPr>
            <p:ph type="sldNum" sz="quarter" idx="12"/>
          </p:nvPr>
        </p:nvSpPr>
        <p:spPr>
          <a:xfrm>
            <a:off x="6457950" y="4767263"/>
            <a:ext cx="2057400" cy="273844"/>
          </a:xfrm>
          <a:prstGeom prst="rect">
            <a:avLst/>
          </a:prstGeom>
        </p:spPr>
        <p:txBody>
          <a:bodyPr/>
          <a:lstStyle/>
          <a:p>
            <a:fld id="{AED036FB-2B1B-8243-8077-AAC0AF02402A}" type="slidenum">
              <a:rPr lang="en-US" smtClean="0"/>
              <a:t>‹#›</a:t>
            </a:fld>
            <a:endParaRPr lang="en-US"/>
          </a:p>
        </p:txBody>
      </p:sp>
    </p:spTree>
    <p:extLst>
      <p:ext uri="{BB962C8B-B14F-4D97-AF65-F5344CB8AC3E}">
        <p14:creationId xmlns:p14="http://schemas.microsoft.com/office/powerpoint/2010/main" val="1432039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F0B21F-1D45-974B-960B-82C4374F3EFD}"/>
              </a:ext>
            </a:extLst>
          </p:cNvPr>
          <p:cNvSpPr>
            <a:spLocks noGrp="1"/>
          </p:cNvSpPr>
          <p:nvPr>
            <p:ph type="title" orient="vert"/>
          </p:nvPr>
        </p:nvSpPr>
        <p:spPr>
          <a:xfrm>
            <a:off x="6543675" y="273844"/>
            <a:ext cx="1971675" cy="4358879"/>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16E4E4E-795C-2542-AF65-1378E1B14C0B}"/>
              </a:ext>
            </a:extLst>
          </p:cNvPr>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A41F11D-0821-4B48-A7F6-8A820813ABA4}"/>
              </a:ext>
            </a:extLst>
          </p:cNvPr>
          <p:cNvSpPr>
            <a:spLocks noGrp="1"/>
          </p:cNvSpPr>
          <p:nvPr>
            <p:ph type="dt" sz="half" idx="10"/>
          </p:nvPr>
        </p:nvSpPr>
        <p:spPr>
          <a:xfrm>
            <a:off x="628650" y="4767263"/>
            <a:ext cx="2057400" cy="273844"/>
          </a:xfrm>
          <a:prstGeom prst="rect">
            <a:avLst/>
          </a:prstGeom>
        </p:spPr>
        <p:txBody>
          <a:bodyPr/>
          <a:lstStyle/>
          <a:p>
            <a:fld id="{B4894915-4D36-CE46-940D-635B337D0EA2}" type="datetime1">
              <a:rPr lang="en-GB" smtClean="0"/>
              <a:t>21/02/2022</a:t>
            </a:fld>
            <a:endParaRPr lang="en-US"/>
          </a:p>
        </p:txBody>
      </p:sp>
      <p:sp>
        <p:nvSpPr>
          <p:cNvPr id="5" name="Footer Placeholder 4">
            <a:extLst>
              <a:ext uri="{FF2B5EF4-FFF2-40B4-BE49-F238E27FC236}">
                <a16:creationId xmlns:a16="http://schemas.microsoft.com/office/drawing/2014/main" id="{556E294E-5089-8E40-A5A5-E2C39103ECA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5C5E316-EAF5-EF46-8FF1-A9846033775D}"/>
              </a:ext>
            </a:extLst>
          </p:cNvPr>
          <p:cNvSpPr>
            <a:spLocks noGrp="1"/>
          </p:cNvSpPr>
          <p:nvPr>
            <p:ph type="sldNum" sz="quarter" idx="12"/>
          </p:nvPr>
        </p:nvSpPr>
        <p:spPr>
          <a:xfrm>
            <a:off x="6457950" y="4767263"/>
            <a:ext cx="2057400" cy="273844"/>
          </a:xfrm>
          <a:prstGeom prst="rect">
            <a:avLst/>
          </a:prstGeom>
        </p:spPr>
        <p:txBody>
          <a:bodyPr/>
          <a:lstStyle/>
          <a:p>
            <a:fld id="{AED036FB-2B1B-8243-8077-AAC0AF02402A}" type="slidenum">
              <a:rPr lang="en-US" smtClean="0"/>
              <a:t>‹#›</a:t>
            </a:fld>
            <a:endParaRPr lang="en-US"/>
          </a:p>
        </p:txBody>
      </p:sp>
    </p:spTree>
    <p:extLst>
      <p:ext uri="{BB962C8B-B14F-4D97-AF65-F5344CB8AC3E}">
        <p14:creationId xmlns:p14="http://schemas.microsoft.com/office/powerpoint/2010/main" val="243412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C6CC0-F40E-C043-9D0E-CF3672CAD6C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BB20E14-6FC2-B54A-AA93-751179A0323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4964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00DF0-BA84-3443-BB91-3538115520B5}"/>
              </a:ext>
            </a:extLst>
          </p:cNvPr>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E8C40D3-5CA3-AB49-B4A0-0AB7CC7C7AA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1F3135C-633A-324F-B080-E8C1F2A843E2}"/>
              </a:ext>
            </a:extLst>
          </p:cNvPr>
          <p:cNvSpPr>
            <a:spLocks noGrp="1"/>
          </p:cNvSpPr>
          <p:nvPr>
            <p:ph type="dt" sz="half" idx="10"/>
          </p:nvPr>
        </p:nvSpPr>
        <p:spPr>
          <a:xfrm>
            <a:off x="628650" y="4767263"/>
            <a:ext cx="2057400" cy="273844"/>
          </a:xfrm>
          <a:prstGeom prst="rect">
            <a:avLst/>
          </a:prstGeom>
        </p:spPr>
        <p:txBody>
          <a:bodyPr/>
          <a:lstStyle/>
          <a:p>
            <a:fld id="{D2CF46AF-89FC-B544-8DDF-CFA586156BA1}" type="datetime1">
              <a:rPr lang="en-GB" smtClean="0"/>
              <a:t>21/02/2022</a:t>
            </a:fld>
            <a:endParaRPr lang="en-US"/>
          </a:p>
        </p:txBody>
      </p:sp>
      <p:sp>
        <p:nvSpPr>
          <p:cNvPr id="5" name="Footer Placeholder 4">
            <a:extLst>
              <a:ext uri="{FF2B5EF4-FFF2-40B4-BE49-F238E27FC236}">
                <a16:creationId xmlns:a16="http://schemas.microsoft.com/office/drawing/2014/main" id="{320A7AC1-13EE-204C-90FB-0BEE9FD5A96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25F2F8A-B8B1-864E-A6D1-C7E11B0BC641}"/>
              </a:ext>
            </a:extLst>
          </p:cNvPr>
          <p:cNvSpPr>
            <a:spLocks noGrp="1"/>
          </p:cNvSpPr>
          <p:nvPr>
            <p:ph type="sldNum" sz="quarter" idx="12"/>
          </p:nvPr>
        </p:nvSpPr>
        <p:spPr>
          <a:xfrm>
            <a:off x="6457950" y="4767263"/>
            <a:ext cx="2057400" cy="273844"/>
          </a:xfrm>
          <a:prstGeom prst="rect">
            <a:avLst/>
          </a:prstGeom>
        </p:spPr>
        <p:txBody>
          <a:bodyPr/>
          <a:lstStyle/>
          <a:p>
            <a:fld id="{AED036FB-2B1B-8243-8077-AAC0AF02402A}" type="slidenum">
              <a:rPr lang="en-US" smtClean="0"/>
              <a:t>‹#›</a:t>
            </a:fld>
            <a:endParaRPr lang="en-US"/>
          </a:p>
        </p:txBody>
      </p:sp>
    </p:spTree>
    <p:extLst>
      <p:ext uri="{BB962C8B-B14F-4D97-AF65-F5344CB8AC3E}">
        <p14:creationId xmlns:p14="http://schemas.microsoft.com/office/powerpoint/2010/main" val="3031761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0F51E-E093-F74A-B917-C903334E7F7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8FA74E8-68D7-3E44-B19E-937CBBB32191}"/>
              </a:ext>
            </a:extLst>
          </p:cNvPr>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A397892-CC47-0C42-9580-DEB8A1F3B01D}"/>
              </a:ext>
            </a:extLst>
          </p:cNvPr>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47854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93A9E-D9CB-5849-AEA4-D47AABDC9036}"/>
              </a:ext>
            </a:extLst>
          </p:cNvPr>
          <p:cNvSpPr>
            <a:spLocks noGrp="1"/>
          </p:cNvSpPr>
          <p:nvPr>
            <p:ph type="title"/>
          </p:nvPr>
        </p:nvSpPr>
        <p:spPr>
          <a:xfrm>
            <a:off x="629841" y="273844"/>
            <a:ext cx="7886700" cy="994172"/>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68BA32A-AAEA-6D4E-B07C-212B6E31BF4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15402439-9D4C-C44A-845C-18CB47B4F618}"/>
              </a:ext>
            </a:extLst>
          </p:cNvPr>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282445A-D2C6-BC43-9311-59199168112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21AFC16C-A90D-154D-8D5E-6FE7B08DCD13}"/>
              </a:ext>
            </a:extLst>
          </p:cNvPr>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06574EE-6281-FE43-BC1D-0135BC9B3A59}"/>
              </a:ext>
            </a:extLst>
          </p:cNvPr>
          <p:cNvSpPr>
            <a:spLocks noGrp="1"/>
          </p:cNvSpPr>
          <p:nvPr>
            <p:ph type="dt" sz="half" idx="10"/>
          </p:nvPr>
        </p:nvSpPr>
        <p:spPr>
          <a:xfrm>
            <a:off x="628650" y="4767263"/>
            <a:ext cx="2057400" cy="273844"/>
          </a:xfrm>
          <a:prstGeom prst="rect">
            <a:avLst/>
          </a:prstGeom>
        </p:spPr>
        <p:txBody>
          <a:bodyPr/>
          <a:lstStyle/>
          <a:p>
            <a:fld id="{345EFC78-DA2A-A947-9445-E7C859704503}" type="datetime1">
              <a:rPr lang="en-GB" smtClean="0"/>
              <a:t>21/02/2022</a:t>
            </a:fld>
            <a:endParaRPr lang="en-US"/>
          </a:p>
        </p:txBody>
      </p:sp>
      <p:sp>
        <p:nvSpPr>
          <p:cNvPr id="8" name="Footer Placeholder 7">
            <a:extLst>
              <a:ext uri="{FF2B5EF4-FFF2-40B4-BE49-F238E27FC236}">
                <a16:creationId xmlns:a16="http://schemas.microsoft.com/office/drawing/2014/main" id="{C713410E-43E7-6643-9164-2A4A103B14D4}"/>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FB9256B-6528-2E49-9DEB-1C403D2757E2}"/>
              </a:ext>
            </a:extLst>
          </p:cNvPr>
          <p:cNvSpPr>
            <a:spLocks noGrp="1"/>
          </p:cNvSpPr>
          <p:nvPr>
            <p:ph type="sldNum" sz="quarter" idx="12"/>
          </p:nvPr>
        </p:nvSpPr>
        <p:spPr>
          <a:xfrm>
            <a:off x="6457950" y="4767263"/>
            <a:ext cx="2057400" cy="273844"/>
          </a:xfrm>
          <a:prstGeom prst="rect">
            <a:avLst/>
          </a:prstGeom>
        </p:spPr>
        <p:txBody>
          <a:bodyPr/>
          <a:lstStyle/>
          <a:p>
            <a:fld id="{AED036FB-2B1B-8243-8077-AAC0AF02402A}" type="slidenum">
              <a:rPr lang="en-US" smtClean="0"/>
              <a:t>‹#›</a:t>
            </a:fld>
            <a:endParaRPr lang="en-US"/>
          </a:p>
        </p:txBody>
      </p:sp>
    </p:spTree>
    <p:extLst>
      <p:ext uri="{BB962C8B-B14F-4D97-AF65-F5344CB8AC3E}">
        <p14:creationId xmlns:p14="http://schemas.microsoft.com/office/powerpoint/2010/main" val="4086770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40D7F-40EF-464E-84E9-766AE12907D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F46E501-39C7-7F4C-9CB6-EBF06867843B}"/>
              </a:ext>
            </a:extLst>
          </p:cNvPr>
          <p:cNvSpPr>
            <a:spLocks noGrp="1"/>
          </p:cNvSpPr>
          <p:nvPr>
            <p:ph type="dt" sz="half" idx="10"/>
          </p:nvPr>
        </p:nvSpPr>
        <p:spPr>
          <a:xfrm>
            <a:off x="628650" y="4767263"/>
            <a:ext cx="2057400" cy="273844"/>
          </a:xfrm>
          <a:prstGeom prst="rect">
            <a:avLst/>
          </a:prstGeom>
        </p:spPr>
        <p:txBody>
          <a:bodyPr/>
          <a:lstStyle/>
          <a:p>
            <a:fld id="{78128F89-DC6C-174D-978F-38FD3CFB78D4}" type="datetime1">
              <a:rPr lang="en-GB" smtClean="0"/>
              <a:t>21/02/2022</a:t>
            </a:fld>
            <a:endParaRPr lang="en-US"/>
          </a:p>
        </p:txBody>
      </p:sp>
      <p:sp>
        <p:nvSpPr>
          <p:cNvPr id="4" name="Footer Placeholder 3">
            <a:extLst>
              <a:ext uri="{FF2B5EF4-FFF2-40B4-BE49-F238E27FC236}">
                <a16:creationId xmlns:a16="http://schemas.microsoft.com/office/drawing/2014/main" id="{0CEDE8D3-520B-1D44-AC3B-E9B399EDC99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D556AD1-5E46-A54D-AF03-D98CD1D9F50F}"/>
              </a:ext>
            </a:extLst>
          </p:cNvPr>
          <p:cNvSpPr>
            <a:spLocks noGrp="1"/>
          </p:cNvSpPr>
          <p:nvPr>
            <p:ph type="sldNum" sz="quarter" idx="12"/>
          </p:nvPr>
        </p:nvSpPr>
        <p:spPr>
          <a:xfrm>
            <a:off x="6457950" y="4767263"/>
            <a:ext cx="2057400" cy="273844"/>
          </a:xfrm>
          <a:prstGeom prst="rect">
            <a:avLst/>
          </a:prstGeom>
        </p:spPr>
        <p:txBody>
          <a:bodyPr/>
          <a:lstStyle/>
          <a:p>
            <a:fld id="{AED036FB-2B1B-8243-8077-AAC0AF02402A}" type="slidenum">
              <a:rPr lang="en-US" smtClean="0"/>
              <a:t>‹#›</a:t>
            </a:fld>
            <a:endParaRPr lang="en-US"/>
          </a:p>
        </p:txBody>
      </p:sp>
    </p:spTree>
    <p:extLst>
      <p:ext uri="{BB962C8B-B14F-4D97-AF65-F5344CB8AC3E}">
        <p14:creationId xmlns:p14="http://schemas.microsoft.com/office/powerpoint/2010/main" val="385979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156090"/>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D788C-2C7D-9246-B5DB-07A296345719}"/>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2C5794A-99BB-E84C-BCB3-6752B2F9717D}"/>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EBFDF8B-ED4C-3C4A-B087-7E4578B7818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68EC451B-A6BC-9A4A-9B90-5C483B706C66}"/>
              </a:ext>
            </a:extLst>
          </p:cNvPr>
          <p:cNvSpPr>
            <a:spLocks noGrp="1"/>
          </p:cNvSpPr>
          <p:nvPr>
            <p:ph type="dt" sz="half" idx="10"/>
          </p:nvPr>
        </p:nvSpPr>
        <p:spPr>
          <a:xfrm>
            <a:off x="628650" y="4767263"/>
            <a:ext cx="2057400" cy="273844"/>
          </a:xfrm>
          <a:prstGeom prst="rect">
            <a:avLst/>
          </a:prstGeom>
        </p:spPr>
        <p:txBody>
          <a:bodyPr/>
          <a:lstStyle/>
          <a:p>
            <a:fld id="{438B3CE1-AE44-3549-AB3C-DBE5A9FCDD2E}" type="datetime1">
              <a:rPr lang="en-GB" smtClean="0"/>
              <a:t>21/02/2022</a:t>
            </a:fld>
            <a:endParaRPr lang="en-US"/>
          </a:p>
        </p:txBody>
      </p:sp>
      <p:sp>
        <p:nvSpPr>
          <p:cNvPr id="6" name="Footer Placeholder 5">
            <a:extLst>
              <a:ext uri="{FF2B5EF4-FFF2-40B4-BE49-F238E27FC236}">
                <a16:creationId xmlns:a16="http://schemas.microsoft.com/office/drawing/2014/main" id="{9C12FEAC-B50C-E141-9852-377DDAD8454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CD7D331-93A2-704C-B2CF-E88F0C0A3569}"/>
              </a:ext>
            </a:extLst>
          </p:cNvPr>
          <p:cNvSpPr>
            <a:spLocks noGrp="1"/>
          </p:cNvSpPr>
          <p:nvPr>
            <p:ph type="sldNum" sz="quarter" idx="12"/>
          </p:nvPr>
        </p:nvSpPr>
        <p:spPr>
          <a:xfrm>
            <a:off x="6457950" y="4767263"/>
            <a:ext cx="2057400" cy="273844"/>
          </a:xfrm>
          <a:prstGeom prst="rect">
            <a:avLst/>
          </a:prstGeom>
        </p:spPr>
        <p:txBody>
          <a:bodyPr/>
          <a:lstStyle/>
          <a:p>
            <a:fld id="{AED036FB-2B1B-8243-8077-AAC0AF02402A}" type="slidenum">
              <a:rPr lang="en-US" smtClean="0"/>
              <a:t>‹#›</a:t>
            </a:fld>
            <a:endParaRPr lang="en-US"/>
          </a:p>
        </p:txBody>
      </p:sp>
    </p:spTree>
    <p:extLst>
      <p:ext uri="{BB962C8B-B14F-4D97-AF65-F5344CB8AC3E}">
        <p14:creationId xmlns:p14="http://schemas.microsoft.com/office/powerpoint/2010/main" val="2904445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0E121-5550-3B4E-AF07-87853446503C}"/>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3A94E11-B477-534F-A68C-C1F1A59273F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603336C-71A1-A044-9064-931B7712D16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70CD3099-3178-8B41-AE33-106EB953999A}"/>
              </a:ext>
            </a:extLst>
          </p:cNvPr>
          <p:cNvSpPr>
            <a:spLocks noGrp="1"/>
          </p:cNvSpPr>
          <p:nvPr>
            <p:ph type="dt" sz="half" idx="10"/>
          </p:nvPr>
        </p:nvSpPr>
        <p:spPr>
          <a:xfrm>
            <a:off x="628650" y="4767263"/>
            <a:ext cx="2057400" cy="273844"/>
          </a:xfrm>
          <a:prstGeom prst="rect">
            <a:avLst/>
          </a:prstGeom>
        </p:spPr>
        <p:txBody>
          <a:bodyPr/>
          <a:lstStyle/>
          <a:p>
            <a:fld id="{911361DF-F082-6D4D-A2A9-9D3F1E92B26D}" type="datetime1">
              <a:rPr lang="en-GB" smtClean="0"/>
              <a:t>21/02/2022</a:t>
            </a:fld>
            <a:endParaRPr lang="en-US"/>
          </a:p>
        </p:txBody>
      </p:sp>
      <p:sp>
        <p:nvSpPr>
          <p:cNvPr id="6" name="Footer Placeholder 5">
            <a:extLst>
              <a:ext uri="{FF2B5EF4-FFF2-40B4-BE49-F238E27FC236}">
                <a16:creationId xmlns:a16="http://schemas.microsoft.com/office/drawing/2014/main" id="{738DC756-857C-AD4C-B8B0-435E2916050A}"/>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528F76E-665F-A842-A64C-485879679D90}"/>
              </a:ext>
            </a:extLst>
          </p:cNvPr>
          <p:cNvSpPr>
            <a:spLocks noGrp="1"/>
          </p:cNvSpPr>
          <p:nvPr>
            <p:ph type="sldNum" sz="quarter" idx="12"/>
          </p:nvPr>
        </p:nvSpPr>
        <p:spPr>
          <a:xfrm>
            <a:off x="6457950" y="4767263"/>
            <a:ext cx="2057400" cy="273844"/>
          </a:xfrm>
          <a:prstGeom prst="rect">
            <a:avLst/>
          </a:prstGeom>
        </p:spPr>
        <p:txBody>
          <a:bodyPr/>
          <a:lstStyle/>
          <a:p>
            <a:fld id="{AED036FB-2B1B-8243-8077-AAC0AF02402A}" type="slidenum">
              <a:rPr lang="en-US" smtClean="0"/>
              <a:t>‹#›</a:t>
            </a:fld>
            <a:endParaRPr lang="en-US"/>
          </a:p>
        </p:txBody>
      </p:sp>
    </p:spTree>
    <p:extLst>
      <p:ext uri="{BB962C8B-B14F-4D97-AF65-F5344CB8AC3E}">
        <p14:creationId xmlns:p14="http://schemas.microsoft.com/office/powerpoint/2010/main" val="1802539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E0CA39-C503-2341-9D4B-9911255DAE0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85DF054C-343B-0140-8744-86395CDF092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1565354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sdgs.un.org/goals" TargetMode="External"/><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2.deloitte.com/global/en/pages/about-deloitte/articles/millennialsurvey.html" TargetMode="External"/><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pearsoneducationinc-my.sharepoint.com/:i:/g/personal/steve_curtis_pearson_com/ESRaWTBuuR5DoifZi3sFUlsBh6F2grNBkRBC9Hi63zYu5g?e=efwV3Z" TargetMode="External"/><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hyperlink" Target="https://pearsoneducationinc-my.sharepoint.com/:i:/g/personal/steve_curtis_pearson_com/EfqSU5AxmpRHia0jPArTC9cBMUTk6Yy00QyrihVMLxcuWw?e=QnmYrD" TargetMode="External"/><Relationship Id="rId5" Type="http://schemas.openxmlformats.org/officeDocument/2006/relationships/hyperlink" Target="https://pearsoneducationinc-my.sharepoint.com/:i:/g/personal/steve_curtis_pearson_com/EfXDDaoP9bhHnRvPbHfmaKoBGTH5Cr38jqZvMOYHRYmMuw?e=PfKN1o" TargetMode="External"/><Relationship Id="rId4" Type="http://schemas.openxmlformats.org/officeDocument/2006/relationships/hyperlink" Target="https://pearsoneducationinc-my.sharepoint.com/:i:/g/personal/steve_curtis_pearson_com/EQROi2ZXHBZFhsD55eGToDoBmCVFiDe7gZGHl_iBday8zQ?e=8u0qLz"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A81204-DC42-3144-9B08-9217B04902D5}"/>
              </a:ext>
            </a:extLst>
          </p:cNvPr>
          <p:cNvPicPr>
            <a:picLocks noChangeAspect="1"/>
          </p:cNvPicPr>
          <p:nvPr/>
        </p:nvPicPr>
        <p:blipFill>
          <a:blip r:embed="rId2"/>
          <a:stretch>
            <a:fillRect/>
          </a:stretch>
        </p:blipFill>
        <p:spPr>
          <a:xfrm>
            <a:off x="0" y="0"/>
            <a:ext cx="9144000" cy="5143500"/>
          </a:xfrm>
          <a:prstGeom prst="rect">
            <a:avLst/>
          </a:prstGeom>
        </p:spPr>
      </p:pic>
      <p:sp>
        <p:nvSpPr>
          <p:cNvPr id="3" name="TextBox 2">
            <a:extLst>
              <a:ext uri="{FF2B5EF4-FFF2-40B4-BE49-F238E27FC236}">
                <a16:creationId xmlns:a16="http://schemas.microsoft.com/office/drawing/2014/main" id="{985E6C9A-4F73-194C-846C-57C89F51EBA0}"/>
              </a:ext>
            </a:extLst>
          </p:cNvPr>
          <p:cNvSpPr txBox="1"/>
          <p:nvPr/>
        </p:nvSpPr>
        <p:spPr>
          <a:xfrm>
            <a:off x="7322288" y="4904406"/>
            <a:ext cx="1789155" cy="215444"/>
          </a:xfrm>
          <a:prstGeom prst="rect">
            <a:avLst/>
          </a:prstGeom>
          <a:noFill/>
        </p:spPr>
        <p:txBody>
          <a:bodyPr wrap="square" rtlCol="0">
            <a:spAutoFit/>
          </a:bodyPr>
          <a:lstStyle/>
          <a:p>
            <a:r>
              <a:rPr lang="en-US" sz="800" dirty="0"/>
              <a:t> ©Shutterstock/</a:t>
            </a:r>
            <a:r>
              <a:rPr lang="en-US" sz="800" dirty="0" err="1"/>
              <a:t>Syda</a:t>
            </a:r>
            <a:r>
              <a:rPr lang="en-US" sz="800" dirty="0"/>
              <a:t> Productions </a:t>
            </a:r>
          </a:p>
        </p:txBody>
      </p:sp>
      <p:sp>
        <p:nvSpPr>
          <p:cNvPr id="5" name="TextBox 4">
            <a:extLst>
              <a:ext uri="{FF2B5EF4-FFF2-40B4-BE49-F238E27FC236}">
                <a16:creationId xmlns:a16="http://schemas.microsoft.com/office/drawing/2014/main" id="{C47FD761-B9C5-0446-9A42-79049120207D}"/>
              </a:ext>
            </a:extLst>
          </p:cNvPr>
          <p:cNvSpPr txBox="1"/>
          <p:nvPr/>
        </p:nvSpPr>
        <p:spPr>
          <a:xfrm>
            <a:off x="32557" y="4892348"/>
            <a:ext cx="546945" cy="215444"/>
          </a:xfrm>
          <a:prstGeom prst="rect">
            <a:avLst/>
          </a:prstGeom>
          <a:noFill/>
        </p:spPr>
        <p:txBody>
          <a:bodyPr wrap="none" rtlCol="0">
            <a:spAutoFit/>
          </a:bodyPr>
          <a:lstStyle/>
          <a:p>
            <a:r>
              <a:rPr lang="en-US" sz="800" dirty="0">
                <a:solidFill>
                  <a:schemeClr val="bg1"/>
                </a:solidFill>
              </a:rPr>
              <a:t>C0046a</a:t>
            </a:r>
          </a:p>
        </p:txBody>
      </p:sp>
    </p:spTree>
    <p:extLst>
      <p:ext uri="{BB962C8B-B14F-4D97-AF65-F5344CB8AC3E}">
        <p14:creationId xmlns:p14="http://schemas.microsoft.com/office/powerpoint/2010/main" val="3625698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57F3E09-C94E-9245-9FA0-0CCCB46EC0CF}"/>
              </a:ext>
            </a:extLst>
          </p:cNvPr>
          <p:cNvPicPr>
            <a:picLocks noChangeAspect="1"/>
          </p:cNvPicPr>
          <p:nvPr/>
        </p:nvPicPr>
        <p:blipFill>
          <a:blip r:embed="rId2"/>
          <a:stretch>
            <a:fillRect/>
          </a:stretch>
        </p:blipFill>
        <p:spPr>
          <a:xfrm>
            <a:off x="0" y="0"/>
            <a:ext cx="9144000" cy="5143500"/>
          </a:xfrm>
          <a:prstGeom prst="rect">
            <a:avLst/>
          </a:prstGeom>
        </p:spPr>
      </p:pic>
      <p:sp>
        <p:nvSpPr>
          <p:cNvPr id="4" name="Rectangle 3">
            <a:extLst>
              <a:ext uri="{FF2B5EF4-FFF2-40B4-BE49-F238E27FC236}">
                <a16:creationId xmlns:a16="http://schemas.microsoft.com/office/drawing/2014/main" id="{E87952D3-99D5-1F4D-A50E-95F92E08706D}"/>
              </a:ext>
            </a:extLst>
          </p:cNvPr>
          <p:cNvSpPr/>
          <p:nvPr/>
        </p:nvSpPr>
        <p:spPr>
          <a:xfrm>
            <a:off x="736708" y="930367"/>
            <a:ext cx="7539957" cy="470922"/>
          </a:xfrm>
          <a:prstGeom prst="rect">
            <a:avLst/>
          </a:prstGeom>
          <a:solidFill>
            <a:schemeClr val="accent4"/>
          </a:solidFill>
        </p:spPr>
        <p:txBody>
          <a:bodyPr wrap="square" anchor="ctr" anchorCtr="0">
            <a:noAutofit/>
          </a:bodyPr>
          <a:lstStyle/>
          <a:p>
            <a:pPr algn="ctr"/>
            <a:r>
              <a:rPr lang="en-GB" sz="1600" dirty="0">
                <a:solidFill>
                  <a:schemeClr val="bg1"/>
                </a:solidFill>
              </a:rPr>
              <a:t>What is the local issue you are helping to address?</a:t>
            </a:r>
          </a:p>
        </p:txBody>
      </p:sp>
      <p:sp>
        <p:nvSpPr>
          <p:cNvPr id="5" name="Rectangle 4">
            <a:extLst>
              <a:ext uri="{FF2B5EF4-FFF2-40B4-BE49-F238E27FC236}">
                <a16:creationId xmlns:a16="http://schemas.microsoft.com/office/drawing/2014/main" id="{D7FADAA2-5C33-934E-9194-9A6523103243}"/>
              </a:ext>
            </a:extLst>
          </p:cNvPr>
          <p:cNvSpPr/>
          <p:nvPr/>
        </p:nvSpPr>
        <p:spPr>
          <a:xfrm>
            <a:off x="736708" y="2391032"/>
            <a:ext cx="7539957" cy="748146"/>
          </a:xfrm>
          <a:prstGeom prst="rect">
            <a:avLst/>
          </a:prstGeom>
          <a:solidFill>
            <a:schemeClr val="accent4"/>
          </a:solidFill>
        </p:spPr>
        <p:txBody>
          <a:bodyPr wrap="square" anchor="ctr" anchorCtr="0">
            <a:noAutofit/>
          </a:bodyPr>
          <a:lstStyle/>
          <a:p>
            <a:pPr algn="ctr"/>
            <a:r>
              <a:rPr lang="en-GB" sz="1600" dirty="0">
                <a:solidFill>
                  <a:schemeClr val="bg1"/>
                </a:solidFill>
              </a:rPr>
              <a:t>What is your idea to make a positive impact on this issue? Explore the </a:t>
            </a:r>
            <a:br>
              <a:rPr lang="en-GB" sz="1600" dirty="0">
                <a:solidFill>
                  <a:schemeClr val="bg1"/>
                </a:solidFill>
              </a:rPr>
            </a:br>
            <a:r>
              <a:rPr lang="en-GB" sz="1600" dirty="0">
                <a:solidFill>
                  <a:schemeClr val="bg1"/>
                </a:solidFill>
              </a:rPr>
              <a:t>themes below for inspiration.</a:t>
            </a:r>
          </a:p>
        </p:txBody>
      </p:sp>
      <p:sp>
        <p:nvSpPr>
          <p:cNvPr id="6" name="TextBox 5">
            <a:extLst>
              <a:ext uri="{FF2B5EF4-FFF2-40B4-BE49-F238E27FC236}">
                <a16:creationId xmlns:a16="http://schemas.microsoft.com/office/drawing/2014/main" id="{4345DD64-E668-8A48-989F-C2681C818B22}"/>
              </a:ext>
            </a:extLst>
          </p:cNvPr>
          <p:cNvSpPr txBox="1"/>
          <p:nvPr/>
        </p:nvSpPr>
        <p:spPr>
          <a:xfrm>
            <a:off x="5041075" y="204663"/>
            <a:ext cx="2036618" cy="461665"/>
          </a:xfrm>
          <a:prstGeom prst="rect">
            <a:avLst/>
          </a:prstGeom>
          <a:noFill/>
        </p:spPr>
        <p:txBody>
          <a:bodyPr wrap="square" rtlCol="0">
            <a:spAutoFit/>
          </a:bodyPr>
          <a:lstStyle/>
          <a:p>
            <a:r>
              <a:rPr lang="en-US" sz="2400" dirty="0">
                <a:solidFill>
                  <a:schemeClr val="accent1"/>
                </a:solidFill>
              </a:rPr>
              <a:t>(Example)</a:t>
            </a:r>
          </a:p>
        </p:txBody>
      </p:sp>
      <p:sp>
        <p:nvSpPr>
          <p:cNvPr id="7" name="Rectangle 6">
            <a:extLst>
              <a:ext uri="{FF2B5EF4-FFF2-40B4-BE49-F238E27FC236}">
                <a16:creationId xmlns:a16="http://schemas.microsoft.com/office/drawing/2014/main" id="{407F02B0-EB22-E744-92D9-2FA2A76F3383}"/>
              </a:ext>
            </a:extLst>
          </p:cNvPr>
          <p:cNvSpPr/>
          <p:nvPr/>
        </p:nvSpPr>
        <p:spPr>
          <a:xfrm>
            <a:off x="736708" y="1494445"/>
            <a:ext cx="7539957" cy="649051"/>
          </a:xfrm>
          <a:prstGeom prst="rect">
            <a:avLst/>
          </a:prstGeom>
          <a:solidFill>
            <a:schemeClr val="bg1"/>
          </a:solidFill>
          <a:ln w="19050">
            <a:solidFill>
              <a:schemeClr val="accent1"/>
            </a:solidFill>
          </a:ln>
        </p:spPr>
        <p:txBody>
          <a:bodyPr wrap="square" anchor="ctr" anchorCtr="0">
            <a:noAutofit/>
          </a:bodyPr>
          <a:lstStyle/>
          <a:p>
            <a:pPr algn="ctr"/>
            <a:r>
              <a:rPr lang="en-GB" sz="1200" i="1" dirty="0">
                <a:solidFill>
                  <a:schemeClr val="accent4"/>
                </a:solidFill>
              </a:rPr>
              <a:t>According to the research over 25,000 Hertfordshire children live in poverty and hospital admissions for </a:t>
            </a:r>
            <a:br>
              <a:rPr lang="en-GB" sz="1200" i="1" dirty="0">
                <a:solidFill>
                  <a:schemeClr val="accent4"/>
                </a:solidFill>
              </a:rPr>
            </a:br>
            <a:r>
              <a:rPr lang="en-GB" sz="1200" i="1" dirty="0">
                <a:solidFill>
                  <a:schemeClr val="accent4"/>
                </a:solidFill>
              </a:rPr>
              <a:t>youth mental health are above the national average.</a:t>
            </a:r>
          </a:p>
        </p:txBody>
      </p:sp>
      <p:sp>
        <p:nvSpPr>
          <p:cNvPr id="8" name="Rectangle 7">
            <a:extLst>
              <a:ext uri="{FF2B5EF4-FFF2-40B4-BE49-F238E27FC236}">
                <a16:creationId xmlns:a16="http://schemas.microsoft.com/office/drawing/2014/main" id="{139F979D-56BF-4B4F-A756-48BAA74DA464}"/>
              </a:ext>
            </a:extLst>
          </p:cNvPr>
          <p:cNvSpPr/>
          <p:nvPr/>
        </p:nvSpPr>
        <p:spPr>
          <a:xfrm>
            <a:off x="736708" y="3228243"/>
            <a:ext cx="7539957" cy="1165627"/>
          </a:xfrm>
          <a:prstGeom prst="rect">
            <a:avLst/>
          </a:prstGeom>
          <a:solidFill>
            <a:schemeClr val="bg1"/>
          </a:solidFill>
          <a:ln w="19050">
            <a:solidFill>
              <a:schemeClr val="accent1"/>
            </a:solidFill>
          </a:ln>
        </p:spPr>
        <p:txBody>
          <a:bodyPr wrap="square" anchor="ctr" anchorCtr="0">
            <a:noAutofit/>
          </a:bodyPr>
          <a:lstStyle/>
          <a:p>
            <a:pPr algn="ctr"/>
            <a:r>
              <a:rPr lang="en-GB" sz="1200" i="1" dirty="0">
                <a:solidFill>
                  <a:schemeClr val="accent4"/>
                </a:solidFill>
              </a:rPr>
              <a:t>Our idea is to work with local hero, Max Whitlock (who started his gymnastics career in Hemel Hempstead) </a:t>
            </a:r>
            <a:br>
              <a:rPr lang="en-GB" sz="1200" i="1" dirty="0">
                <a:solidFill>
                  <a:schemeClr val="accent4"/>
                </a:solidFill>
              </a:rPr>
            </a:br>
            <a:r>
              <a:rPr lang="en-GB" sz="1200" i="1" dirty="0">
                <a:solidFill>
                  <a:schemeClr val="accent4"/>
                </a:solidFill>
              </a:rPr>
              <a:t>to develop an app that encourages the ethos of “healthy body/healthy mind”. The app will show simple exercises that can be easily taken up alongside tools for stress management, resilience and good mental health. We will launch the app with an event, attended by Max and other local personalities, and seek sponsors so that the app can be free to download.</a:t>
            </a:r>
          </a:p>
        </p:txBody>
      </p:sp>
      <p:sp>
        <p:nvSpPr>
          <p:cNvPr id="9" name="TextBox 8">
            <a:extLst>
              <a:ext uri="{FF2B5EF4-FFF2-40B4-BE49-F238E27FC236}">
                <a16:creationId xmlns:a16="http://schemas.microsoft.com/office/drawing/2014/main" id="{7DFFB216-4FD3-4940-B348-78DE2A432D13}"/>
              </a:ext>
            </a:extLst>
          </p:cNvPr>
          <p:cNvSpPr txBox="1"/>
          <p:nvPr/>
        </p:nvSpPr>
        <p:spPr>
          <a:xfrm>
            <a:off x="8713694" y="4781935"/>
            <a:ext cx="430306" cy="307777"/>
          </a:xfrm>
          <a:prstGeom prst="rect">
            <a:avLst/>
          </a:prstGeom>
          <a:noFill/>
        </p:spPr>
        <p:txBody>
          <a:bodyPr wrap="square" rtlCol="0">
            <a:spAutoFit/>
          </a:bodyPr>
          <a:lstStyle/>
          <a:p>
            <a:pPr algn="ctr"/>
            <a:r>
              <a:rPr lang="en-US" sz="1400" dirty="0">
                <a:solidFill>
                  <a:schemeClr val="accent4"/>
                </a:solidFill>
              </a:rPr>
              <a:t>10</a:t>
            </a:r>
          </a:p>
        </p:txBody>
      </p:sp>
    </p:spTree>
    <p:extLst>
      <p:ext uri="{BB962C8B-B14F-4D97-AF65-F5344CB8AC3E}">
        <p14:creationId xmlns:p14="http://schemas.microsoft.com/office/powerpoint/2010/main" val="2546637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FB5FBA-173A-0249-94D6-AB333CB2450B}"/>
              </a:ext>
            </a:extLst>
          </p:cNvPr>
          <p:cNvPicPr>
            <a:picLocks noChangeAspect="1"/>
          </p:cNvPicPr>
          <p:nvPr/>
        </p:nvPicPr>
        <p:blipFill>
          <a:blip r:embed="rId2"/>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261F89A4-8068-8949-B8AD-F0FC0F417EE9}"/>
              </a:ext>
            </a:extLst>
          </p:cNvPr>
          <p:cNvSpPr txBox="1"/>
          <p:nvPr/>
        </p:nvSpPr>
        <p:spPr>
          <a:xfrm>
            <a:off x="8713694" y="4781935"/>
            <a:ext cx="430306" cy="307777"/>
          </a:xfrm>
          <a:prstGeom prst="rect">
            <a:avLst/>
          </a:prstGeom>
          <a:noFill/>
        </p:spPr>
        <p:txBody>
          <a:bodyPr wrap="square" rtlCol="0">
            <a:spAutoFit/>
          </a:bodyPr>
          <a:lstStyle/>
          <a:p>
            <a:pPr algn="ctr"/>
            <a:r>
              <a:rPr lang="en-US" sz="1400" dirty="0">
                <a:solidFill>
                  <a:schemeClr val="accent4"/>
                </a:solidFill>
              </a:rPr>
              <a:t>11</a:t>
            </a:r>
          </a:p>
        </p:txBody>
      </p:sp>
      <p:sp>
        <p:nvSpPr>
          <p:cNvPr id="5" name="Rectangle 4">
            <a:extLst>
              <a:ext uri="{FF2B5EF4-FFF2-40B4-BE49-F238E27FC236}">
                <a16:creationId xmlns:a16="http://schemas.microsoft.com/office/drawing/2014/main" id="{2A0038C3-FBA0-C745-82D6-552486A4C327}"/>
              </a:ext>
            </a:extLst>
          </p:cNvPr>
          <p:cNvSpPr/>
          <p:nvPr/>
        </p:nvSpPr>
        <p:spPr>
          <a:xfrm>
            <a:off x="643123" y="1208900"/>
            <a:ext cx="7486649" cy="338554"/>
          </a:xfrm>
          <a:prstGeom prst="rect">
            <a:avLst/>
          </a:prstGeom>
        </p:spPr>
        <p:txBody>
          <a:bodyPr wrap="square">
            <a:spAutoFit/>
          </a:bodyPr>
          <a:lstStyle/>
          <a:p>
            <a:pPr>
              <a:spcAft>
                <a:spcPts val="600"/>
              </a:spcAft>
            </a:pPr>
            <a:r>
              <a:rPr lang="en-US" sz="1400" dirty="0"/>
              <a:t>You need to present you idea in </a:t>
            </a:r>
            <a:r>
              <a:rPr lang="en-US" sz="1600" b="1" dirty="0"/>
              <a:t>one</a:t>
            </a:r>
            <a:r>
              <a:rPr lang="en-US" sz="1400" dirty="0"/>
              <a:t> of the following ways:</a:t>
            </a:r>
          </a:p>
        </p:txBody>
      </p:sp>
      <p:sp>
        <p:nvSpPr>
          <p:cNvPr id="7" name="Rectangle 6">
            <a:extLst>
              <a:ext uri="{FF2B5EF4-FFF2-40B4-BE49-F238E27FC236}">
                <a16:creationId xmlns:a16="http://schemas.microsoft.com/office/drawing/2014/main" id="{2B84942D-46B1-1448-A4BC-6DED6FB81796}"/>
              </a:ext>
            </a:extLst>
          </p:cNvPr>
          <p:cNvSpPr/>
          <p:nvPr/>
        </p:nvSpPr>
        <p:spPr>
          <a:xfrm>
            <a:off x="741334" y="2261197"/>
            <a:ext cx="1669357" cy="1673403"/>
          </a:xfrm>
          <a:prstGeom prst="rect">
            <a:avLst/>
          </a:prstGeom>
          <a:solidFill>
            <a:schemeClr val="accent1"/>
          </a:solidFill>
        </p:spPr>
        <p:txBody>
          <a:bodyPr wrap="square" anchor="ctr" anchorCtr="0">
            <a:noAutofit/>
          </a:bodyPr>
          <a:lstStyle/>
          <a:p>
            <a:pPr algn="ctr"/>
            <a:r>
              <a:rPr lang="en-GB" sz="1400" dirty="0">
                <a:solidFill>
                  <a:schemeClr val="bg1"/>
                </a:solidFill>
              </a:rPr>
              <a:t>A </a:t>
            </a:r>
            <a:r>
              <a:rPr lang="en-GB" sz="1400" b="1" dirty="0">
                <a:solidFill>
                  <a:schemeClr val="bg1"/>
                </a:solidFill>
              </a:rPr>
              <a:t>2-minute </a:t>
            </a:r>
            <a:br>
              <a:rPr lang="en-GB" sz="1400" b="1" dirty="0">
                <a:solidFill>
                  <a:schemeClr val="bg1"/>
                </a:solidFill>
              </a:rPr>
            </a:br>
            <a:r>
              <a:rPr lang="en-GB" sz="1400" b="1" dirty="0">
                <a:solidFill>
                  <a:schemeClr val="bg1"/>
                </a:solidFill>
              </a:rPr>
              <a:t>video </a:t>
            </a:r>
            <a:r>
              <a:rPr lang="en-GB" sz="1400" dirty="0">
                <a:solidFill>
                  <a:schemeClr val="bg1"/>
                </a:solidFill>
              </a:rPr>
              <a:t>pitch </a:t>
            </a:r>
            <a:br>
              <a:rPr lang="en-GB" sz="1400" dirty="0">
                <a:solidFill>
                  <a:schemeClr val="bg1"/>
                </a:solidFill>
              </a:rPr>
            </a:br>
            <a:r>
              <a:rPr lang="en-GB" sz="1400" dirty="0">
                <a:solidFill>
                  <a:schemeClr val="bg1"/>
                </a:solidFill>
              </a:rPr>
              <a:t>(self-filmed)</a:t>
            </a:r>
          </a:p>
        </p:txBody>
      </p:sp>
      <p:sp>
        <p:nvSpPr>
          <p:cNvPr id="11" name="Rectangle 10">
            <a:extLst>
              <a:ext uri="{FF2B5EF4-FFF2-40B4-BE49-F238E27FC236}">
                <a16:creationId xmlns:a16="http://schemas.microsoft.com/office/drawing/2014/main" id="{9AF4F851-33D0-6C47-98E7-862A6BD6E6B0}"/>
              </a:ext>
            </a:extLst>
          </p:cNvPr>
          <p:cNvSpPr/>
          <p:nvPr/>
        </p:nvSpPr>
        <p:spPr>
          <a:xfrm>
            <a:off x="2728966" y="2255259"/>
            <a:ext cx="1669357" cy="1673403"/>
          </a:xfrm>
          <a:prstGeom prst="rect">
            <a:avLst/>
          </a:prstGeom>
          <a:solidFill>
            <a:schemeClr val="accent1"/>
          </a:solidFill>
        </p:spPr>
        <p:txBody>
          <a:bodyPr wrap="square" anchor="ctr" anchorCtr="0">
            <a:noAutofit/>
          </a:bodyPr>
          <a:lstStyle/>
          <a:p>
            <a:pPr algn="ctr"/>
            <a:r>
              <a:rPr lang="en-GB" sz="1400" dirty="0">
                <a:solidFill>
                  <a:schemeClr val="bg1"/>
                </a:solidFill>
              </a:rPr>
              <a:t>A </a:t>
            </a:r>
            <a:r>
              <a:rPr lang="en-GB" sz="1400" b="1" dirty="0">
                <a:solidFill>
                  <a:schemeClr val="bg1"/>
                </a:solidFill>
              </a:rPr>
              <a:t>written </a:t>
            </a:r>
            <a:br>
              <a:rPr lang="en-GB" sz="1400" b="1" dirty="0">
                <a:solidFill>
                  <a:schemeClr val="bg1"/>
                </a:solidFill>
              </a:rPr>
            </a:br>
            <a:r>
              <a:rPr lang="en-GB" sz="1400" b="1" dirty="0">
                <a:solidFill>
                  <a:schemeClr val="bg1"/>
                </a:solidFill>
              </a:rPr>
              <a:t>proposal </a:t>
            </a:r>
            <a:r>
              <a:rPr lang="en-GB" sz="1400" dirty="0">
                <a:solidFill>
                  <a:schemeClr val="bg1"/>
                </a:solidFill>
              </a:rPr>
              <a:t>using </a:t>
            </a:r>
            <a:br>
              <a:rPr lang="en-GB" sz="1400" dirty="0">
                <a:solidFill>
                  <a:schemeClr val="bg1"/>
                </a:solidFill>
              </a:rPr>
            </a:br>
            <a:r>
              <a:rPr lang="en-GB" sz="1400" dirty="0">
                <a:solidFill>
                  <a:schemeClr val="bg1"/>
                </a:solidFill>
              </a:rPr>
              <a:t>no more than </a:t>
            </a:r>
            <a:br>
              <a:rPr lang="en-GB" sz="1400" dirty="0">
                <a:solidFill>
                  <a:schemeClr val="bg1"/>
                </a:solidFill>
              </a:rPr>
            </a:br>
            <a:r>
              <a:rPr lang="en-GB" sz="1400" dirty="0">
                <a:solidFill>
                  <a:schemeClr val="bg1"/>
                </a:solidFill>
              </a:rPr>
              <a:t>1 side of A4</a:t>
            </a:r>
          </a:p>
        </p:txBody>
      </p:sp>
      <p:sp>
        <p:nvSpPr>
          <p:cNvPr id="12" name="Rectangle 11">
            <a:extLst>
              <a:ext uri="{FF2B5EF4-FFF2-40B4-BE49-F238E27FC236}">
                <a16:creationId xmlns:a16="http://schemas.microsoft.com/office/drawing/2014/main" id="{399B7D01-8183-6A4F-9692-7C38EA5AC185}"/>
              </a:ext>
            </a:extLst>
          </p:cNvPr>
          <p:cNvSpPr/>
          <p:nvPr/>
        </p:nvSpPr>
        <p:spPr>
          <a:xfrm>
            <a:off x="4732928" y="2255259"/>
            <a:ext cx="1669357" cy="1673403"/>
          </a:xfrm>
          <a:prstGeom prst="rect">
            <a:avLst/>
          </a:prstGeom>
          <a:solidFill>
            <a:schemeClr val="accent1"/>
          </a:solidFill>
        </p:spPr>
        <p:txBody>
          <a:bodyPr wrap="square" anchor="ctr" anchorCtr="0">
            <a:noAutofit/>
          </a:bodyPr>
          <a:lstStyle/>
          <a:p>
            <a:pPr algn="ctr"/>
            <a:r>
              <a:rPr lang="en-GB" sz="1400" dirty="0">
                <a:solidFill>
                  <a:schemeClr val="bg1"/>
                </a:solidFill>
              </a:rPr>
              <a:t>A </a:t>
            </a:r>
            <a:r>
              <a:rPr lang="en-GB" sz="1400" b="1" dirty="0">
                <a:solidFill>
                  <a:schemeClr val="bg1"/>
                </a:solidFill>
              </a:rPr>
              <a:t>written </a:t>
            </a:r>
            <a:br>
              <a:rPr lang="en-GB" sz="1400" b="1" dirty="0">
                <a:solidFill>
                  <a:schemeClr val="bg1"/>
                </a:solidFill>
              </a:rPr>
            </a:br>
            <a:r>
              <a:rPr lang="en-GB" sz="1400" b="1" dirty="0">
                <a:solidFill>
                  <a:schemeClr val="bg1"/>
                </a:solidFill>
              </a:rPr>
              <a:t>proposal </a:t>
            </a:r>
            <a:r>
              <a:rPr lang="en-GB" sz="1400" dirty="0">
                <a:solidFill>
                  <a:schemeClr val="bg1"/>
                </a:solidFill>
              </a:rPr>
              <a:t>of </a:t>
            </a:r>
            <a:br>
              <a:rPr lang="en-GB" sz="1400" dirty="0">
                <a:solidFill>
                  <a:schemeClr val="bg1"/>
                </a:solidFill>
              </a:rPr>
            </a:br>
            <a:r>
              <a:rPr lang="en-GB" sz="1400" dirty="0">
                <a:solidFill>
                  <a:schemeClr val="bg1"/>
                </a:solidFill>
              </a:rPr>
              <a:t>½ side of A4 </a:t>
            </a:r>
            <a:br>
              <a:rPr lang="en-GB" sz="1400" dirty="0">
                <a:solidFill>
                  <a:schemeClr val="bg1"/>
                </a:solidFill>
              </a:rPr>
            </a:br>
            <a:r>
              <a:rPr lang="en-GB" sz="1400" dirty="0">
                <a:solidFill>
                  <a:schemeClr val="bg1"/>
                </a:solidFill>
              </a:rPr>
              <a:t>plus an infographic </a:t>
            </a:r>
          </a:p>
        </p:txBody>
      </p:sp>
      <p:sp>
        <p:nvSpPr>
          <p:cNvPr id="13" name="Rectangle 12">
            <a:extLst>
              <a:ext uri="{FF2B5EF4-FFF2-40B4-BE49-F238E27FC236}">
                <a16:creationId xmlns:a16="http://schemas.microsoft.com/office/drawing/2014/main" id="{E6FEB653-E7A7-AB41-ACEE-76449404CE70}"/>
              </a:ext>
            </a:extLst>
          </p:cNvPr>
          <p:cNvSpPr/>
          <p:nvPr/>
        </p:nvSpPr>
        <p:spPr>
          <a:xfrm>
            <a:off x="6702746" y="2255259"/>
            <a:ext cx="1669357" cy="1673403"/>
          </a:xfrm>
          <a:prstGeom prst="rect">
            <a:avLst/>
          </a:prstGeom>
          <a:solidFill>
            <a:schemeClr val="accent1"/>
          </a:solidFill>
        </p:spPr>
        <p:txBody>
          <a:bodyPr wrap="square" anchor="ctr" anchorCtr="0">
            <a:noAutofit/>
          </a:bodyPr>
          <a:lstStyle/>
          <a:p>
            <a:pPr algn="ctr"/>
            <a:r>
              <a:rPr lang="en-GB" sz="1400" dirty="0">
                <a:solidFill>
                  <a:schemeClr val="bg1"/>
                </a:solidFill>
              </a:rPr>
              <a:t>A </a:t>
            </a:r>
            <a:r>
              <a:rPr lang="en-GB" sz="1400" b="1" dirty="0">
                <a:solidFill>
                  <a:schemeClr val="bg1"/>
                </a:solidFill>
              </a:rPr>
              <a:t>PowerPoint</a:t>
            </a:r>
            <a:r>
              <a:rPr lang="en-GB" sz="1400" dirty="0">
                <a:solidFill>
                  <a:schemeClr val="bg1"/>
                </a:solidFill>
              </a:rPr>
              <a:t> presentation </a:t>
            </a:r>
            <a:br>
              <a:rPr lang="en-GB" sz="1400" dirty="0">
                <a:solidFill>
                  <a:schemeClr val="bg1"/>
                </a:solidFill>
              </a:rPr>
            </a:br>
            <a:r>
              <a:rPr lang="en-GB" sz="1400" dirty="0">
                <a:solidFill>
                  <a:schemeClr val="bg1"/>
                </a:solidFill>
              </a:rPr>
              <a:t>using no more than 6 slides</a:t>
            </a:r>
          </a:p>
        </p:txBody>
      </p:sp>
      <p:sp>
        <p:nvSpPr>
          <p:cNvPr id="14" name="TextBox 13">
            <a:extLst>
              <a:ext uri="{FF2B5EF4-FFF2-40B4-BE49-F238E27FC236}">
                <a16:creationId xmlns:a16="http://schemas.microsoft.com/office/drawing/2014/main" id="{24CE89BA-8855-4241-B295-30935D84FA8C}"/>
              </a:ext>
            </a:extLst>
          </p:cNvPr>
          <p:cNvSpPr txBox="1"/>
          <p:nvPr/>
        </p:nvSpPr>
        <p:spPr>
          <a:xfrm>
            <a:off x="643123" y="2053143"/>
            <a:ext cx="430306" cy="404231"/>
          </a:xfrm>
          <a:prstGeom prst="rect">
            <a:avLst/>
          </a:prstGeom>
          <a:solidFill>
            <a:schemeClr val="tx1"/>
          </a:solidFill>
          <a:ln w="19050">
            <a:solidFill>
              <a:schemeClr val="bg1"/>
            </a:solidFill>
          </a:ln>
        </p:spPr>
        <p:txBody>
          <a:bodyPr wrap="square" rtlCol="0" anchor="ctr" anchorCtr="0">
            <a:noAutofit/>
          </a:bodyPr>
          <a:lstStyle/>
          <a:p>
            <a:pPr algn="ctr"/>
            <a:r>
              <a:rPr lang="en-US" sz="1400" dirty="0">
                <a:solidFill>
                  <a:schemeClr val="bg1"/>
                </a:solidFill>
              </a:rPr>
              <a:t>1</a:t>
            </a:r>
          </a:p>
        </p:txBody>
      </p:sp>
      <p:sp>
        <p:nvSpPr>
          <p:cNvPr id="15" name="TextBox 14">
            <a:extLst>
              <a:ext uri="{FF2B5EF4-FFF2-40B4-BE49-F238E27FC236}">
                <a16:creationId xmlns:a16="http://schemas.microsoft.com/office/drawing/2014/main" id="{F7769526-E9B9-694A-84ED-D0082B4159A0}"/>
              </a:ext>
            </a:extLst>
          </p:cNvPr>
          <p:cNvSpPr txBox="1"/>
          <p:nvPr/>
        </p:nvSpPr>
        <p:spPr>
          <a:xfrm>
            <a:off x="2596234" y="2053142"/>
            <a:ext cx="430306" cy="404231"/>
          </a:xfrm>
          <a:prstGeom prst="rect">
            <a:avLst/>
          </a:prstGeom>
          <a:solidFill>
            <a:schemeClr val="tx1"/>
          </a:solidFill>
          <a:ln w="19050">
            <a:solidFill>
              <a:schemeClr val="bg1"/>
            </a:solidFill>
          </a:ln>
        </p:spPr>
        <p:txBody>
          <a:bodyPr wrap="square" rtlCol="0" anchor="ctr" anchorCtr="0">
            <a:noAutofit/>
          </a:bodyPr>
          <a:lstStyle/>
          <a:p>
            <a:pPr algn="ctr"/>
            <a:r>
              <a:rPr lang="en-US" sz="1400" dirty="0">
                <a:solidFill>
                  <a:schemeClr val="bg1"/>
                </a:solidFill>
              </a:rPr>
              <a:t>2</a:t>
            </a:r>
          </a:p>
        </p:txBody>
      </p:sp>
      <p:sp>
        <p:nvSpPr>
          <p:cNvPr id="16" name="TextBox 15">
            <a:extLst>
              <a:ext uri="{FF2B5EF4-FFF2-40B4-BE49-F238E27FC236}">
                <a16:creationId xmlns:a16="http://schemas.microsoft.com/office/drawing/2014/main" id="{CCC71837-78B2-2441-9B2E-10500CE7B3A1}"/>
              </a:ext>
            </a:extLst>
          </p:cNvPr>
          <p:cNvSpPr txBox="1"/>
          <p:nvPr/>
        </p:nvSpPr>
        <p:spPr>
          <a:xfrm>
            <a:off x="4598741" y="2053141"/>
            <a:ext cx="430306" cy="404231"/>
          </a:xfrm>
          <a:prstGeom prst="rect">
            <a:avLst/>
          </a:prstGeom>
          <a:solidFill>
            <a:schemeClr val="tx1"/>
          </a:solidFill>
          <a:ln w="19050">
            <a:solidFill>
              <a:schemeClr val="bg1"/>
            </a:solidFill>
          </a:ln>
        </p:spPr>
        <p:txBody>
          <a:bodyPr wrap="square" rtlCol="0" anchor="ctr" anchorCtr="0">
            <a:noAutofit/>
          </a:bodyPr>
          <a:lstStyle/>
          <a:p>
            <a:pPr algn="ctr"/>
            <a:r>
              <a:rPr lang="en-US" sz="1400" dirty="0">
                <a:solidFill>
                  <a:schemeClr val="bg1"/>
                </a:solidFill>
              </a:rPr>
              <a:t>3</a:t>
            </a:r>
          </a:p>
        </p:txBody>
      </p:sp>
      <p:sp>
        <p:nvSpPr>
          <p:cNvPr id="17" name="TextBox 16">
            <a:extLst>
              <a:ext uri="{FF2B5EF4-FFF2-40B4-BE49-F238E27FC236}">
                <a16:creationId xmlns:a16="http://schemas.microsoft.com/office/drawing/2014/main" id="{66B3A8D5-CE6A-134D-8B93-1C0CCA326567}"/>
              </a:ext>
            </a:extLst>
          </p:cNvPr>
          <p:cNvSpPr txBox="1"/>
          <p:nvPr/>
        </p:nvSpPr>
        <p:spPr>
          <a:xfrm>
            <a:off x="6604599" y="2053141"/>
            <a:ext cx="430306" cy="404231"/>
          </a:xfrm>
          <a:prstGeom prst="rect">
            <a:avLst/>
          </a:prstGeom>
          <a:solidFill>
            <a:schemeClr val="tx1"/>
          </a:solidFill>
          <a:ln w="19050">
            <a:solidFill>
              <a:schemeClr val="bg1"/>
            </a:solidFill>
          </a:ln>
        </p:spPr>
        <p:txBody>
          <a:bodyPr wrap="square" rtlCol="0" anchor="ctr" anchorCtr="0">
            <a:noAutofit/>
          </a:bodyPr>
          <a:lstStyle/>
          <a:p>
            <a:pPr algn="ctr"/>
            <a:r>
              <a:rPr lang="en-US" sz="1400" dirty="0">
                <a:solidFill>
                  <a:schemeClr val="bg1"/>
                </a:solidFill>
              </a:rPr>
              <a:t>4</a:t>
            </a:r>
          </a:p>
        </p:txBody>
      </p:sp>
    </p:spTree>
    <p:extLst>
      <p:ext uri="{BB962C8B-B14F-4D97-AF65-F5344CB8AC3E}">
        <p14:creationId xmlns:p14="http://schemas.microsoft.com/office/powerpoint/2010/main" val="3908789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349659-94C6-824C-B3FB-6F92D0C2D06C}"/>
              </a:ext>
            </a:extLst>
          </p:cNvPr>
          <p:cNvPicPr>
            <a:picLocks noChangeAspect="1"/>
          </p:cNvPicPr>
          <p:nvPr/>
        </p:nvPicPr>
        <p:blipFill>
          <a:blip r:embed="rId2"/>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427D3A9D-E182-1A49-A957-1FB242485BEB}"/>
              </a:ext>
            </a:extLst>
          </p:cNvPr>
          <p:cNvSpPr txBox="1"/>
          <p:nvPr/>
        </p:nvSpPr>
        <p:spPr>
          <a:xfrm>
            <a:off x="8713694" y="4781935"/>
            <a:ext cx="430306" cy="307777"/>
          </a:xfrm>
          <a:prstGeom prst="rect">
            <a:avLst/>
          </a:prstGeom>
          <a:noFill/>
        </p:spPr>
        <p:txBody>
          <a:bodyPr wrap="square" rtlCol="0">
            <a:spAutoFit/>
          </a:bodyPr>
          <a:lstStyle/>
          <a:p>
            <a:pPr algn="ctr"/>
            <a:r>
              <a:rPr lang="en-US" sz="1400" dirty="0">
                <a:solidFill>
                  <a:schemeClr val="accent4"/>
                </a:solidFill>
              </a:rPr>
              <a:t>12</a:t>
            </a:r>
          </a:p>
        </p:txBody>
      </p:sp>
      <p:sp>
        <p:nvSpPr>
          <p:cNvPr id="5" name="Rectangle 4">
            <a:extLst>
              <a:ext uri="{FF2B5EF4-FFF2-40B4-BE49-F238E27FC236}">
                <a16:creationId xmlns:a16="http://schemas.microsoft.com/office/drawing/2014/main" id="{E0E18CB3-A320-D249-9C07-9F775B129B8E}"/>
              </a:ext>
            </a:extLst>
          </p:cNvPr>
          <p:cNvSpPr/>
          <p:nvPr/>
        </p:nvSpPr>
        <p:spPr>
          <a:xfrm>
            <a:off x="726585" y="1295179"/>
            <a:ext cx="3845415" cy="1094060"/>
          </a:xfrm>
          <a:prstGeom prst="rect">
            <a:avLst/>
          </a:prstGeom>
          <a:solidFill>
            <a:schemeClr val="bg1"/>
          </a:solidFill>
          <a:ln w="19050">
            <a:solidFill>
              <a:schemeClr val="accent1"/>
            </a:solidFill>
          </a:ln>
        </p:spPr>
        <p:txBody>
          <a:bodyPr wrap="square" anchor="ctr" anchorCtr="0">
            <a:noAutofit/>
          </a:bodyPr>
          <a:lstStyle/>
          <a:p>
            <a:pPr algn="ctr"/>
            <a:r>
              <a:rPr lang="en-GB" sz="1400" dirty="0"/>
              <a:t>Some detail about the issue you’re </a:t>
            </a:r>
            <a:br>
              <a:rPr lang="en-GB" sz="1400" dirty="0"/>
            </a:br>
            <a:r>
              <a:rPr lang="en-GB" sz="1400" dirty="0"/>
              <a:t>addressing – maybe some facts </a:t>
            </a:r>
            <a:br>
              <a:rPr lang="en-GB" sz="1400" dirty="0"/>
            </a:br>
            <a:r>
              <a:rPr lang="en-GB" sz="1400" dirty="0"/>
              <a:t>and figures. </a:t>
            </a:r>
          </a:p>
        </p:txBody>
      </p:sp>
      <p:sp>
        <p:nvSpPr>
          <p:cNvPr id="7" name="Rectangle 6">
            <a:extLst>
              <a:ext uri="{FF2B5EF4-FFF2-40B4-BE49-F238E27FC236}">
                <a16:creationId xmlns:a16="http://schemas.microsoft.com/office/drawing/2014/main" id="{B48DBA7D-3982-7E46-AFCD-B959E37BBF7A}"/>
              </a:ext>
            </a:extLst>
          </p:cNvPr>
          <p:cNvSpPr/>
          <p:nvPr/>
        </p:nvSpPr>
        <p:spPr>
          <a:xfrm>
            <a:off x="4868279" y="1292497"/>
            <a:ext cx="3845415" cy="1576063"/>
          </a:xfrm>
          <a:prstGeom prst="rect">
            <a:avLst/>
          </a:prstGeom>
          <a:solidFill>
            <a:schemeClr val="bg1"/>
          </a:solidFill>
          <a:ln w="19050">
            <a:solidFill>
              <a:schemeClr val="accent1"/>
            </a:solidFill>
          </a:ln>
        </p:spPr>
        <p:txBody>
          <a:bodyPr wrap="square" anchor="ctr" anchorCtr="0">
            <a:noAutofit/>
          </a:bodyPr>
          <a:lstStyle/>
          <a:p>
            <a:pPr algn="ctr"/>
            <a:r>
              <a:rPr lang="en-GB" sz="1400" dirty="0"/>
              <a:t>Your idea – What is it? </a:t>
            </a:r>
            <a:br>
              <a:rPr lang="en-GB" sz="1400" dirty="0"/>
            </a:br>
            <a:r>
              <a:rPr lang="en-GB" sz="1400" dirty="0"/>
              <a:t>How will it make an impact? </a:t>
            </a:r>
            <a:br>
              <a:rPr lang="en-GB" sz="1400" dirty="0"/>
            </a:br>
            <a:r>
              <a:rPr lang="en-GB" sz="1400" dirty="0"/>
              <a:t>Who will be involved? </a:t>
            </a:r>
            <a:br>
              <a:rPr lang="en-GB" sz="1400" dirty="0"/>
            </a:br>
            <a:r>
              <a:rPr lang="en-GB" sz="1400" dirty="0"/>
              <a:t>How will people know about it? </a:t>
            </a:r>
            <a:br>
              <a:rPr lang="en-GB" sz="1400" dirty="0"/>
            </a:br>
            <a:r>
              <a:rPr lang="en-GB" sz="1400" dirty="0"/>
              <a:t>Do you have a brand name?</a:t>
            </a:r>
          </a:p>
        </p:txBody>
      </p:sp>
      <p:sp>
        <p:nvSpPr>
          <p:cNvPr id="8" name="Rectangle 7">
            <a:extLst>
              <a:ext uri="{FF2B5EF4-FFF2-40B4-BE49-F238E27FC236}">
                <a16:creationId xmlns:a16="http://schemas.microsoft.com/office/drawing/2014/main" id="{26FEB3AF-2093-7D4C-B848-4CBAD15D8BFE}"/>
              </a:ext>
            </a:extLst>
          </p:cNvPr>
          <p:cNvSpPr/>
          <p:nvPr/>
        </p:nvSpPr>
        <p:spPr>
          <a:xfrm>
            <a:off x="726584" y="2754262"/>
            <a:ext cx="3845415" cy="1576063"/>
          </a:xfrm>
          <a:prstGeom prst="rect">
            <a:avLst/>
          </a:prstGeom>
          <a:solidFill>
            <a:schemeClr val="bg1"/>
          </a:solidFill>
          <a:ln w="19050">
            <a:solidFill>
              <a:schemeClr val="accent1"/>
            </a:solidFill>
          </a:ln>
        </p:spPr>
        <p:txBody>
          <a:bodyPr wrap="square" anchor="ctr" anchorCtr="0">
            <a:noAutofit/>
          </a:bodyPr>
          <a:lstStyle/>
          <a:p>
            <a:pPr algn="ctr"/>
            <a:r>
              <a:rPr lang="en-GB" sz="1400" dirty="0"/>
              <a:t>How much will it cost and how will </a:t>
            </a:r>
            <a:br>
              <a:rPr lang="en-GB" sz="1400" dirty="0"/>
            </a:br>
            <a:r>
              <a:rPr lang="en-GB" sz="1400" dirty="0"/>
              <a:t>it be funded? </a:t>
            </a:r>
            <a:br>
              <a:rPr lang="en-GB" sz="1400" dirty="0"/>
            </a:br>
            <a:r>
              <a:rPr lang="en-GB" sz="1400" dirty="0"/>
              <a:t>We’re not expecting a detailed financial </a:t>
            </a:r>
            <a:br>
              <a:rPr lang="en-GB" sz="1400" dirty="0"/>
            </a:br>
            <a:r>
              <a:rPr lang="en-GB" sz="1400" dirty="0"/>
              <a:t>plan but it would be good to show that </a:t>
            </a:r>
            <a:br>
              <a:rPr lang="en-GB" sz="1400" dirty="0"/>
            </a:br>
            <a:r>
              <a:rPr lang="en-GB" sz="1400" dirty="0"/>
              <a:t>you’ve thought about this.</a:t>
            </a:r>
          </a:p>
        </p:txBody>
      </p:sp>
      <p:sp>
        <p:nvSpPr>
          <p:cNvPr id="9" name="Rectangle 8">
            <a:extLst>
              <a:ext uri="{FF2B5EF4-FFF2-40B4-BE49-F238E27FC236}">
                <a16:creationId xmlns:a16="http://schemas.microsoft.com/office/drawing/2014/main" id="{F237972D-2C1F-FA44-AD17-06DEDE4658FB}"/>
              </a:ext>
            </a:extLst>
          </p:cNvPr>
          <p:cNvSpPr/>
          <p:nvPr/>
        </p:nvSpPr>
        <p:spPr>
          <a:xfrm>
            <a:off x="4868279" y="3236265"/>
            <a:ext cx="3845415" cy="1094060"/>
          </a:xfrm>
          <a:prstGeom prst="rect">
            <a:avLst/>
          </a:prstGeom>
          <a:solidFill>
            <a:schemeClr val="bg1"/>
          </a:solidFill>
          <a:ln w="19050">
            <a:solidFill>
              <a:schemeClr val="accent1"/>
            </a:solidFill>
          </a:ln>
        </p:spPr>
        <p:txBody>
          <a:bodyPr wrap="square" anchor="ctr" anchorCtr="0">
            <a:noAutofit/>
          </a:bodyPr>
          <a:lstStyle/>
          <a:p>
            <a:pPr algn="ctr"/>
            <a:r>
              <a:rPr lang="en-GB" sz="1400" dirty="0"/>
              <a:t>Images and illustrations </a:t>
            </a:r>
            <a:br>
              <a:rPr lang="en-GB" sz="1400" dirty="0"/>
            </a:br>
            <a:r>
              <a:rPr lang="en-GB" sz="1400" dirty="0"/>
              <a:t>– anything you can show that can </a:t>
            </a:r>
            <a:br>
              <a:rPr lang="en-GB" sz="1400" dirty="0"/>
            </a:br>
            <a:r>
              <a:rPr lang="en-GB" sz="1400" dirty="0"/>
              <a:t>bring your idea to life </a:t>
            </a:r>
          </a:p>
        </p:txBody>
      </p:sp>
    </p:spTree>
    <p:extLst>
      <p:ext uri="{BB962C8B-B14F-4D97-AF65-F5344CB8AC3E}">
        <p14:creationId xmlns:p14="http://schemas.microsoft.com/office/powerpoint/2010/main" val="58065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E697AA-F20D-FD41-88A3-96556F0D4A03}"/>
              </a:ext>
            </a:extLst>
          </p:cNvPr>
          <p:cNvPicPr>
            <a:picLocks noChangeAspect="1"/>
          </p:cNvPicPr>
          <p:nvPr/>
        </p:nvPicPr>
        <p:blipFill>
          <a:blip r:embed="rId2"/>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BAB5FB28-E28A-2E48-93F2-B284DD2DEEF0}"/>
              </a:ext>
            </a:extLst>
          </p:cNvPr>
          <p:cNvSpPr txBox="1"/>
          <p:nvPr/>
        </p:nvSpPr>
        <p:spPr>
          <a:xfrm>
            <a:off x="8713694" y="4781935"/>
            <a:ext cx="430306" cy="307777"/>
          </a:xfrm>
          <a:prstGeom prst="rect">
            <a:avLst/>
          </a:prstGeom>
          <a:noFill/>
        </p:spPr>
        <p:txBody>
          <a:bodyPr wrap="square" rtlCol="0">
            <a:spAutoFit/>
          </a:bodyPr>
          <a:lstStyle/>
          <a:p>
            <a:pPr algn="ctr"/>
            <a:r>
              <a:rPr lang="en-US" sz="1400" dirty="0">
                <a:solidFill>
                  <a:schemeClr val="accent4"/>
                </a:solidFill>
              </a:rPr>
              <a:t>13</a:t>
            </a:r>
          </a:p>
        </p:txBody>
      </p:sp>
      <p:sp>
        <p:nvSpPr>
          <p:cNvPr id="5" name="Rectangle 4">
            <a:extLst>
              <a:ext uri="{FF2B5EF4-FFF2-40B4-BE49-F238E27FC236}">
                <a16:creationId xmlns:a16="http://schemas.microsoft.com/office/drawing/2014/main" id="{24E80415-4BA0-EE4D-9101-C12F2816DB01}"/>
              </a:ext>
            </a:extLst>
          </p:cNvPr>
          <p:cNvSpPr/>
          <p:nvPr/>
        </p:nvSpPr>
        <p:spPr>
          <a:xfrm>
            <a:off x="2105817" y="1138098"/>
            <a:ext cx="3151983" cy="461665"/>
          </a:xfrm>
          <a:prstGeom prst="rect">
            <a:avLst/>
          </a:prstGeom>
          <a:solidFill>
            <a:schemeClr val="accent5"/>
          </a:solidFill>
        </p:spPr>
        <p:txBody>
          <a:bodyPr wrap="square">
            <a:spAutoFit/>
          </a:bodyPr>
          <a:lstStyle/>
          <a:p>
            <a:r>
              <a:rPr lang="en-US" sz="2400" dirty="0"/>
              <a:t>Creativity</a:t>
            </a:r>
          </a:p>
        </p:txBody>
      </p:sp>
      <p:sp>
        <p:nvSpPr>
          <p:cNvPr id="9" name="Rectangle 8">
            <a:extLst>
              <a:ext uri="{FF2B5EF4-FFF2-40B4-BE49-F238E27FC236}">
                <a16:creationId xmlns:a16="http://schemas.microsoft.com/office/drawing/2014/main" id="{C631E020-F4C1-024E-8AFE-79257B892BA8}"/>
              </a:ext>
            </a:extLst>
          </p:cNvPr>
          <p:cNvSpPr/>
          <p:nvPr/>
        </p:nvSpPr>
        <p:spPr>
          <a:xfrm>
            <a:off x="2105817" y="1846020"/>
            <a:ext cx="3151983" cy="461665"/>
          </a:xfrm>
          <a:prstGeom prst="rect">
            <a:avLst/>
          </a:prstGeom>
          <a:solidFill>
            <a:schemeClr val="accent5"/>
          </a:solidFill>
        </p:spPr>
        <p:txBody>
          <a:bodyPr wrap="square">
            <a:spAutoFit/>
          </a:bodyPr>
          <a:lstStyle/>
          <a:p>
            <a:r>
              <a:rPr lang="en-US" sz="2400" dirty="0"/>
              <a:t>Viability</a:t>
            </a:r>
          </a:p>
        </p:txBody>
      </p:sp>
      <p:sp>
        <p:nvSpPr>
          <p:cNvPr id="12" name="Rectangle 11">
            <a:extLst>
              <a:ext uri="{FF2B5EF4-FFF2-40B4-BE49-F238E27FC236}">
                <a16:creationId xmlns:a16="http://schemas.microsoft.com/office/drawing/2014/main" id="{486CF91F-4BB6-8C4B-A71D-DA282F4FE7C1}"/>
              </a:ext>
            </a:extLst>
          </p:cNvPr>
          <p:cNvSpPr/>
          <p:nvPr/>
        </p:nvSpPr>
        <p:spPr>
          <a:xfrm>
            <a:off x="2102068" y="2531820"/>
            <a:ext cx="3151983" cy="461665"/>
          </a:xfrm>
          <a:prstGeom prst="rect">
            <a:avLst/>
          </a:prstGeom>
          <a:solidFill>
            <a:schemeClr val="accent5"/>
          </a:solidFill>
        </p:spPr>
        <p:txBody>
          <a:bodyPr wrap="square">
            <a:spAutoFit/>
          </a:bodyPr>
          <a:lstStyle/>
          <a:p>
            <a:r>
              <a:rPr lang="en-US" sz="2400" dirty="0"/>
              <a:t>Presentation</a:t>
            </a:r>
          </a:p>
        </p:txBody>
      </p:sp>
      <p:sp>
        <p:nvSpPr>
          <p:cNvPr id="15" name="Rectangle 14">
            <a:extLst>
              <a:ext uri="{FF2B5EF4-FFF2-40B4-BE49-F238E27FC236}">
                <a16:creationId xmlns:a16="http://schemas.microsoft.com/office/drawing/2014/main" id="{1AB7CE39-EC89-FD4B-930A-DCAAA4D9860F}"/>
              </a:ext>
            </a:extLst>
          </p:cNvPr>
          <p:cNvSpPr/>
          <p:nvPr/>
        </p:nvSpPr>
        <p:spPr>
          <a:xfrm>
            <a:off x="2102068" y="3224994"/>
            <a:ext cx="3151983" cy="461665"/>
          </a:xfrm>
          <a:prstGeom prst="rect">
            <a:avLst/>
          </a:prstGeom>
          <a:solidFill>
            <a:schemeClr val="accent5"/>
          </a:solidFill>
        </p:spPr>
        <p:txBody>
          <a:bodyPr wrap="square">
            <a:spAutoFit/>
          </a:bodyPr>
          <a:lstStyle/>
          <a:p>
            <a:r>
              <a:rPr lang="en-US" sz="2400" dirty="0"/>
              <a:t>Impact on a big issue</a:t>
            </a:r>
          </a:p>
        </p:txBody>
      </p:sp>
      <p:sp>
        <p:nvSpPr>
          <p:cNvPr id="19" name="Rectangle 18">
            <a:extLst>
              <a:ext uri="{FF2B5EF4-FFF2-40B4-BE49-F238E27FC236}">
                <a16:creationId xmlns:a16="http://schemas.microsoft.com/office/drawing/2014/main" id="{E103B485-DBEC-254C-A9F7-E62F45EE4AF8}"/>
              </a:ext>
            </a:extLst>
          </p:cNvPr>
          <p:cNvSpPr/>
          <p:nvPr/>
        </p:nvSpPr>
        <p:spPr>
          <a:xfrm>
            <a:off x="2102068" y="3932916"/>
            <a:ext cx="3151983" cy="461665"/>
          </a:xfrm>
          <a:prstGeom prst="rect">
            <a:avLst/>
          </a:prstGeom>
          <a:solidFill>
            <a:schemeClr val="accent5"/>
          </a:solidFill>
        </p:spPr>
        <p:txBody>
          <a:bodyPr wrap="square">
            <a:spAutoFit/>
          </a:bodyPr>
          <a:lstStyle/>
          <a:p>
            <a:r>
              <a:rPr lang="en-US" sz="2400" dirty="0" err="1"/>
              <a:t>Localisation</a:t>
            </a:r>
            <a:endParaRPr lang="en-US" sz="2400" dirty="0"/>
          </a:p>
        </p:txBody>
      </p:sp>
      <p:sp>
        <p:nvSpPr>
          <p:cNvPr id="22" name="TextBox 21">
            <a:extLst>
              <a:ext uri="{FF2B5EF4-FFF2-40B4-BE49-F238E27FC236}">
                <a16:creationId xmlns:a16="http://schemas.microsoft.com/office/drawing/2014/main" id="{CB3DB7C5-FE8A-234F-938E-8AA462C88249}"/>
              </a:ext>
            </a:extLst>
          </p:cNvPr>
          <p:cNvSpPr txBox="1"/>
          <p:nvPr/>
        </p:nvSpPr>
        <p:spPr>
          <a:xfrm>
            <a:off x="1675511" y="1138098"/>
            <a:ext cx="430306" cy="461665"/>
          </a:xfrm>
          <a:prstGeom prst="rect">
            <a:avLst/>
          </a:prstGeom>
          <a:solidFill>
            <a:schemeClr val="accent1"/>
          </a:solidFill>
          <a:ln w="19050">
            <a:noFill/>
          </a:ln>
        </p:spPr>
        <p:txBody>
          <a:bodyPr wrap="square" rtlCol="0" anchor="ctr" anchorCtr="0">
            <a:noAutofit/>
          </a:bodyPr>
          <a:lstStyle/>
          <a:p>
            <a:pPr algn="ctr"/>
            <a:r>
              <a:rPr lang="en-US" sz="1800" dirty="0">
                <a:solidFill>
                  <a:schemeClr val="bg1"/>
                </a:solidFill>
              </a:rPr>
              <a:t>1</a:t>
            </a:r>
          </a:p>
        </p:txBody>
      </p:sp>
      <p:sp>
        <p:nvSpPr>
          <p:cNvPr id="23" name="TextBox 22">
            <a:extLst>
              <a:ext uri="{FF2B5EF4-FFF2-40B4-BE49-F238E27FC236}">
                <a16:creationId xmlns:a16="http://schemas.microsoft.com/office/drawing/2014/main" id="{163E9FE9-09B8-6E48-8C8F-4DDA070A258B}"/>
              </a:ext>
            </a:extLst>
          </p:cNvPr>
          <p:cNvSpPr txBox="1"/>
          <p:nvPr/>
        </p:nvSpPr>
        <p:spPr>
          <a:xfrm>
            <a:off x="1675511" y="1846021"/>
            <a:ext cx="430306" cy="461664"/>
          </a:xfrm>
          <a:prstGeom prst="rect">
            <a:avLst/>
          </a:prstGeom>
          <a:solidFill>
            <a:schemeClr val="accent1"/>
          </a:solidFill>
          <a:ln w="19050">
            <a:noFill/>
          </a:ln>
        </p:spPr>
        <p:txBody>
          <a:bodyPr wrap="square" rtlCol="0" anchor="ctr" anchorCtr="0">
            <a:noAutofit/>
          </a:bodyPr>
          <a:lstStyle/>
          <a:p>
            <a:pPr algn="ctr"/>
            <a:r>
              <a:rPr lang="en-US" sz="1800" dirty="0">
                <a:solidFill>
                  <a:schemeClr val="bg1"/>
                </a:solidFill>
              </a:rPr>
              <a:t>2</a:t>
            </a:r>
          </a:p>
        </p:txBody>
      </p:sp>
      <p:sp>
        <p:nvSpPr>
          <p:cNvPr id="24" name="TextBox 23">
            <a:extLst>
              <a:ext uri="{FF2B5EF4-FFF2-40B4-BE49-F238E27FC236}">
                <a16:creationId xmlns:a16="http://schemas.microsoft.com/office/drawing/2014/main" id="{2064E803-D162-F441-95F4-6B4325ABF36D}"/>
              </a:ext>
            </a:extLst>
          </p:cNvPr>
          <p:cNvSpPr txBox="1"/>
          <p:nvPr/>
        </p:nvSpPr>
        <p:spPr>
          <a:xfrm>
            <a:off x="1675511" y="2531820"/>
            <a:ext cx="430306" cy="454289"/>
          </a:xfrm>
          <a:prstGeom prst="rect">
            <a:avLst/>
          </a:prstGeom>
          <a:solidFill>
            <a:schemeClr val="accent1"/>
          </a:solidFill>
          <a:ln w="19050">
            <a:noFill/>
          </a:ln>
        </p:spPr>
        <p:txBody>
          <a:bodyPr wrap="square" rtlCol="0" anchor="ctr" anchorCtr="0">
            <a:noAutofit/>
          </a:bodyPr>
          <a:lstStyle/>
          <a:p>
            <a:pPr algn="ctr"/>
            <a:r>
              <a:rPr lang="en-US" sz="1800" dirty="0">
                <a:solidFill>
                  <a:schemeClr val="bg1"/>
                </a:solidFill>
              </a:rPr>
              <a:t>3</a:t>
            </a:r>
          </a:p>
        </p:txBody>
      </p:sp>
      <p:sp>
        <p:nvSpPr>
          <p:cNvPr id="25" name="TextBox 24">
            <a:extLst>
              <a:ext uri="{FF2B5EF4-FFF2-40B4-BE49-F238E27FC236}">
                <a16:creationId xmlns:a16="http://schemas.microsoft.com/office/drawing/2014/main" id="{69D7309B-F60E-2947-AA76-A34399D09C28}"/>
              </a:ext>
            </a:extLst>
          </p:cNvPr>
          <p:cNvSpPr txBox="1"/>
          <p:nvPr/>
        </p:nvSpPr>
        <p:spPr>
          <a:xfrm>
            <a:off x="1675511" y="3224994"/>
            <a:ext cx="430306" cy="454289"/>
          </a:xfrm>
          <a:prstGeom prst="rect">
            <a:avLst/>
          </a:prstGeom>
          <a:solidFill>
            <a:schemeClr val="accent1"/>
          </a:solidFill>
          <a:ln w="19050">
            <a:noFill/>
          </a:ln>
        </p:spPr>
        <p:txBody>
          <a:bodyPr wrap="square" rtlCol="0" anchor="ctr" anchorCtr="0">
            <a:noAutofit/>
          </a:bodyPr>
          <a:lstStyle/>
          <a:p>
            <a:pPr algn="ctr"/>
            <a:r>
              <a:rPr lang="en-US" sz="1800" dirty="0">
                <a:solidFill>
                  <a:schemeClr val="bg1"/>
                </a:solidFill>
              </a:rPr>
              <a:t>4</a:t>
            </a:r>
          </a:p>
        </p:txBody>
      </p:sp>
      <p:sp>
        <p:nvSpPr>
          <p:cNvPr id="26" name="TextBox 25">
            <a:extLst>
              <a:ext uri="{FF2B5EF4-FFF2-40B4-BE49-F238E27FC236}">
                <a16:creationId xmlns:a16="http://schemas.microsoft.com/office/drawing/2014/main" id="{6FB49345-27C0-B345-9A15-9DFCBE2B47BD}"/>
              </a:ext>
            </a:extLst>
          </p:cNvPr>
          <p:cNvSpPr txBox="1"/>
          <p:nvPr/>
        </p:nvSpPr>
        <p:spPr>
          <a:xfrm>
            <a:off x="1675511" y="3932916"/>
            <a:ext cx="430306" cy="454292"/>
          </a:xfrm>
          <a:prstGeom prst="rect">
            <a:avLst/>
          </a:prstGeom>
          <a:solidFill>
            <a:schemeClr val="accent1"/>
          </a:solidFill>
          <a:ln w="19050">
            <a:noFill/>
          </a:ln>
        </p:spPr>
        <p:txBody>
          <a:bodyPr wrap="square" rtlCol="0" anchor="ctr" anchorCtr="0">
            <a:noAutofit/>
          </a:bodyPr>
          <a:lstStyle/>
          <a:p>
            <a:pPr algn="ctr"/>
            <a:r>
              <a:rPr lang="en-US" sz="1800" dirty="0">
                <a:solidFill>
                  <a:schemeClr val="bg1"/>
                </a:solidFill>
              </a:rPr>
              <a:t>5</a:t>
            </a:r>
          </a:p>
        </p:txBody>
      </p:sp>
    </p:spTree>
    <p:extLst>
      <p:ext uri="{BB962C8B-B14F-4D97-AF65-F5344CB8AC3E}">
        <p14:creationId xmlns:p14="http://schemas.microsoft.com/office/powerpoint/2010/main" val="424789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B3F8F8-D3F6-5C4A-9FE7-C8B7EB8CEBCA}"/>
              </a:ext>
            </a:extLst>
          </p:cNvPr>
          <p:cNvPicPr>
            <a:picLocks noChangeAspect="1"/>
          </p:cNvPicPr>
          <p:nvPr/>
        </p:nvPicPr>
        <p:blipFill>
          <a:blip r:embed="rId2"/>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238161A1-7F79-D448-941B-3462C83F594E}"/>
              </a:ext>
            </a:extLst>
          </p:cNvPr>
          <p:cNvSpPr txBox="1"/>
          <p:nvPr/>
        </p:nvSpPr>
        <p:spPr>
          <a:xfrm>
            <a:off x="8713694" y="4781935"/>
            <a:ext cx="430306" cy="307777"/>
          </a:xfrm>
          <a:prstGeom prst="rect">
            <a:avLst/>
          </a:prstGeom>
          <a:noFill/>
        </p:spPr>
        <p:txBody>
          <a:bodyPr wrap="square" rtlCol="0">
            <a:spAutoFit/>
          </a:bodyPr>
          <a:lstStyle/>
          <a:p>
            <a:pPr algn="ctr"/>
            <a:r>
              <a:rPr lang="en-US" sz="1400" dirty="0">
                <a:solidFill>
                  <a:schemeClr val="accent4"/>
                </a:solidFill>
              </a:rPr>
              <a:t>14</a:t>
            </a:r>
          </a:p>
        </p:txBody>
      </p:sp>
      <p:sp>
        <p:nvSpPr>
          <p:cNvPr id="5" name="Rectangle 4">
            <a:extLst>
              <a:ext uri="{FF2B5EF4-FFF2-40B4-BE49-F238E27FC236}">
                <a16:creationId xmlns:a16="http://schemas.microsoft.com/office/drawing/2014/main" id="{0820266F-5FB3-5E41-ABC6-311AE3AE0E5B}"/>
              </a:ext>
            </a:extLst>
          </p:cNvPr>
          <p:cNvSpPr/>
          <p:nvPr/>
        </p:nvSpPr>
        <p:spPr>
          <a:xfrm>
            <a:off x="802021" y="1253613"/>
            <a:ext cx="7539957" cy="3111911"/>
          </a:xfrm>
          <a:prstGeom prst="rect">
            <a:avLst/>
          </a:prstGeom>
          <a:solidFill>
            <a:schemeClr val="bg1"/>
          </a:solidFill>
          <a:ln w="19050">
            <a:noFill/>
          </a:ln>
        </p:spPr>
        <p:txBody>
          <a:bodyPr wrap="square" lIns="180000" tIns="180000" rIns="180000" bIns="180000" anchor="t" anchorCtr="0">
            <a:noAutofit/>
          </a:bodyPr>
          <a:lstStyle/>
          <a:p>
            <a:r>
              <a:rPr lang="en-GB" sz="1400" dirty="0"/>
              <a:t>Text box here for details:</a:t>
            </a:r>
          </a:p>
        </p:txBody>
      </p:sp>
    </p:spTree>
    <p:extLst>
      <p:ext uri="{BB962C8B-B14F-4D97-AF65-F5344CB8AC3E}">
        <p14:creationId xmlns:p14="http://schemas.microsoft.com/office/powerpoint/2010/main" val="1582722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D5D4D8-6E64-704C-A722-003343C070DA}"/>
              </a:ext>
            </a:extLst>
          </p:cNvPr>
          <p:cNvPicPr>
            <a:picLocks noChangeAspect="1"/>
          </p:cNvPicPr>
          <p:nvPr/>
        </p:nvPicPr>
        <p:blipFill>
          <a:blip r:embed="rId2"/>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A8872DF0-1854-0A48-B8FD-4E3F0754B7BE}"/>
              </a:ext>
            </a:extLst>
          </p:cNvPr>
          <p:cNvSpPr txBox="1"/>
          <p:nvPr/>
        </p:nvSpPr>
        <p:spPr>
          <a:xfrm>
            <a:off x="8713694" y="4781935"/>
            <a:ext cx="430306" cy="307777"/>
          </a:xfrm>
          <a:prstGeom prst="rect">
            <a:avLst/>
          </a:prstGeom>
          <a:noFill/>
        </p:spPr>
        <p:txBody>
          <a:bodyPr wrap="square" rtlCol="0">
            <a:spAutoFit/>
          </a:bodyPr>
          <a:lstStyle/>
          <a:p>
            <a:pPr algn="ctr"/>
            <a:r>
              <a:rPr lang="en-US" sz="1400" dirty="0">
                <a:solidFill>
                  <a:schemeClr val="accent4"/>
                </a:solidFill>
              </a:rPr>
              <a:t>15</a:t>
            </a:r>
          </a:p>
        </p:txBody>
      </p:sp>
    </p:spTree>
    <p:extLst>
      <p:ext uri="{BB962C8B-B14F-4D97-AF65-F5344CB8AC3E}">
        <p14:creationId xmlns:p14="http://schemas.microsoft.com/office/powerpoint/2010/main" val="4279465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43B26C-D9DE-5947-B326-7A7D7F4D41F1}"/>
              </a:ext>
            </a:extLst>
          </p:cNvPr>
          <p:cNvPicPr>
            <a:picLocks noChangeAspect="1"/>
          </p:cNvPicPr>
          <p:nvPr/>
        </p:nvPicPr>
        <p:blipFill>
          <a:blip r:embed="rId2"/>
          <a:stretch>
            <a:fillRect/>
          </a:stretch>
        </p:blipFill>
        <p:spPr>
          <a:xfrm>
            <a:off x="0" y="0"/>
            <a:ext cx="9144000" cy="5143500"/>
          </a:xfrm>
          <a:prstGeom prst="rect">
            <a:avLst/>
          </a:prstGeom>
        </p:spPr>
      </p:pic>
      <p:sp>
        <p:nvSpPr>
          <p:cNvPr id="4" name="Rectangle 3">
            <a:extLst>
              <a:ext uri="{FF2B5EF4-FFF2-40B4-BE49-F238E27FC236}">
                <a16:creationId xmlns:a16="http://schemas.microsoft.com/office/drawing/2014/main" id="{882D3F9C-E331-B44C-AC0E-FAD9E799239F}"/>
              </a:ext>
            </a:extLst>
          </p:cNvPr>
          <p:cNvSpPr/>
          <p:nvPr/>
        </p:nvSpPr>
        <p:spPr>
          <a:xfrm>
            <a:off x="1196787" y="1556087"/>
            <a:ext cx="2277175" cy="2031325"/>
          </a:xfrm>
          <a:prstGeom prst="rect">
            <a:avLst/>
          </a:prstGeom>
        </p:spPr>
        <p:txBody>
          <a:bodyPr wrap="square">
            <a:spAutoFit/>
          </a:bodyPr>
          <a:lstStyle/>
          <a:p>
            <a:r>
              <a:rPr lang="en-US" sz="1800" b="1" dirty="0"/>
              <a:t>Developing</a:t>
            </a:r>
            <a:r>
              <a:rPr lang="en-US" sz="1800" dirty="0"/>
              <a:t> vital enterprise skills like: communication, creativity, financial skills, teamwork, leadership, innovation. </a:t>
            </a:r>
          </a:p>
        </p:txBody>
      </p:sp>
      <p:sp>
        <p:nvSpPr>
          <p:cNvPr id="5" name="Rectangle 4">
            <a:extLst>
              <a:ext uri="{FF2B5EF4-FFF2-40B4-BE49-F238E27FC236}">
                <a16:creationId xmlns:a16="http://schemas.microsoft.com/office/drawing/2014/main" id="{1CAD6158-151B-D042-803D-D6C1305B5509}"/>
              </a:ext>
            </a:extLst>
          </p:cNvPr>
          <p:cNvSpPr/>
          <p:nvPr/>
        </p:nvSpPr>
        <p:spPr>
          <a:xfrm>
            <a:off x="4094631" y="1556087"/>
            <a:ext cx="1975037" cy="2031325"/>
          </a:xfrm>
          <a:prstGeom prst="rect">
            <a:avLst/>
          </a:prstGeom>
        </p:spPr>
        <p:txBody>
          <a:bodyPr wrap="square">
            <a:spAutoFit/>
          </a:bodyPr>
          <a:lstStyle/>
          <a:p>
            <a:r>
              <a:rPr lang="en-US" sz="1800" dirty="0"/>
              <a:t>By </a:t>
            </a:r>
            <a:r>
              <a:rPr lang="en-US" sz="1800" b="1" dirty="0"/>
              <a:t>completing</a:t>
            </a:r>
            <a:r>
              <a:rPr lang="en-US" sz="1800" dirty="0"/>
              <a:t> a challenge related to some of the big issues we need to tackle to ensure a brighter future for all.</a:t>
            </a:r>
          </a:p>
        </p:txBody>
      </p:sp>
      <p:sp>
        <p:nvSpPr>
          <p:cNvPr id="6" name="Rectangle 5">
            <a:extLst>
              <a:ext uri="{FF2B5EF4-FFF2-40B4-BE49-F238E27FC236}">
                <a16:creationId xmlns:a16="http://schemas.microsoft.com/office/drawing/2014/main" id="{ABD996AD-9552-9A44-ACEF-8CDEBE925A0F}"/>
              </a:ext>
            </a:extLst>
          </p:cNvPr>
          <p:cNvSpPr/>
          <p:nvPr/>
        </p:nvSpPr>
        <p:spPr>
          <a:xfrm>
            <a:off x="6663019" y="1556087"/>
            <a:ext cx="1828800" cy="1754326"/>
          </a:xfrm>
          <a:prstGeom prst="rect">
            <a:avLst/>
          </a:prstGeom>
        </p:spPr>
        <p:txBody>
          <a:bodyPr wrap="square">
            <a:spAutoFit/>
          </a:bodyPr>
          <a:lstStyle/>
          <a:p>
            <a:r>
              <a:rPr lang="en-US" sz="1800" dirty="0"/>
              <a:t>And maybe, </a:t>
            </a:r>
            <a:r>
              <a:rPr lang="en-US" sz="1800" b="1" dirty="0"/>
              <a:t>winning</a:t>
            </a:r>
            <a:r>
              <a:rPr lang="en-US" sz="1800" dirty="0"/>
              <a:t> a prize as part of the </a:t>
            </a:r>
            <a:r>
              <a:rPr lang="en-US" sz="1800" cap="all" dirty="0">
                <a:latin typeface="+mj-lt"/>
              </a:rPr>
              <a:t>Be The Future </a:t>
            </a:r>
            <a:r>
              <a:rPr lang="en-US" sz="1800" cap="all" dirty="0">
                <a:solidFill>
                  <a:schemeClr val="accent1"/>
                </a:solidFill>
                <a:latin typeface="+mj-lt"/>
              </a:rPr>
              <a:t>challenge</a:t>
            </a:r>
            <a:r>
              <a:rPr lang="en-US" sz="1800" dirty="0"/>
              <a:t>!</a:t>
            </a:r>
          </a:p>
        </p:txBody>
      </p:sp>
      <p:cxnSp>
        <p:nvCxnSpPr>
          <p:cNvPr id="8" name="Straight Connector 7">
            <a:extLst>
              <a:ext uri="{FF2B5EF4-FFF2-40B4-BE49-F238E27FC236}">
                <a16:creationId xmlns:a16="http://schemas.microsoft.com/office/drawing/2014/main" id="{A1097DCD-1741-DD43-9D83-A7BC76E6FF64}"/>
              </a:ext>
            </a:extLst>
          </p:cNvPr>
          <p:cNvCxnSpPr>
            <a:cxnSpLocks/>
          </p:cNvCxnSpPr>
          <p:nvPr/>
        </p:nvCxnSpPr>
        <p:spPr>
          <a:xfrm>
            <a:off x="1035424" y="1035422"/>
            <a:ext cx="0" cy="255199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0A5A9F5-0593-B74A-A97E-F0F77B96580D}"/>
              </a:ext>
            </a:extLst>
          </p:cNvPr>
          <p:cNvCxnSpPr>
            <a:cxnSpLocks/>
          </p:cNvCxnSpPr>
          <p:nvPr/>
        </p:nvCxnSpPr>
        <p:spPr>
          <a:xfrm>
            <a:off x="3933268" y="1035422"/>
            <a:ext cx="0" cy="2497487"/>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1459C44-AA92-254C-B396-3560EAD08560}"/>
              </a:ext>
            </a:extLst>
          </p:cNvPr>
          <p:cNvCxnSpPr>
            <a:cxnSpLocks/>
          </p:cNvCxnSpPr>
          <p:nvPr/>
        </p:nvCxnSpPr>
        <p:spPr>
          <a:xfrm>
            <a:off x="6528550" y="1035422"/>
            <a:ext cx="0" cy="2185149"/>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8AAF66E-4C07-F94B-AAFA-3E3F571950CB}"/>
              </a:ext>
            </a:extLst>
          </p:cNvPr>
          <p:cNvSpPr txBox="1"/>
          <p:nvPr/>
        </p:nvSpPr>
        <p:spPr>
          <a:xfrm>
            <a:off x="648420" y="941293"/>
            <a:ext cx="349623" cy="461665"/>
          </a:xfrm>
          <a:prstGeom prst="rect">
            <a:avLst/>
          </a:prstGeom>
          <a:noFill/>
        </p:spPr>
        <p:txBody>
          <a:bodyPr wrap="square" rtlCol="0">
            <a:spAutoFit/>
          </a:bodyPr>
          <a:lstStyle/>
          <a:p>
            <a:r>
              <a:rPr lang="en-US" sz="2400" dirty="0">
                <a:solidFill>
                  <a:schemeClr val="tx2"/>
                </a:solidFill>
              </a:rPr>
              <a:t>1</a:t>
            </a:r>
          </a:p>
        </p:txBody>
      </p:sp>
      <p:sp>
        <p:nvSpPr>
          <p:cNvPr id="15" name="TextBox 14">
            <a:extLst>
              <a:ext uri="{FF2B5EF4-FFF2-40B4-BE49-F238E27FC236}">
                <a16:creationId xmlns:a16="http://schemas.microsoft.com/office/drawing/2014/main" id="{68A9C847-EC0B-1A4A-9725-9E633E0C699C}"/>
              </a:ext>
            </a:extLst>
          </p:cNvPr>
          <p:cNvSpPr txBox="1"/>
          <p:nvPr/>
        </p:nvSpPr>
        <p:spPr>
          <a:xfrm>
            <a:off x="3541202" y="954739"/>
            <a:ext cx="349623" cy="461665"/>
          </a:xfrm>
          <a:prstGeom prst="rect">
            <a:avLst/>
          </a:prstGeom>
          <a:noFill/>
        </p:spPr>
        <p:txBody>
          <a:bodyPr wrap="square" rtlCol="0">
            <a:spAutoFit/>
          </a:bodyPr>
          <a:lstStyle/>
          <a:p>
            <a:r>
              <a:rPr lang="en-US" sz="2400" dirty="0">
                <a:solidFill>
                  <a:schemeClr val="tx2"/>
                </a:solidFill>
              </a:rPr>
              <a:t>2</a:t>
            </a:r>
          </a:p>
        </p:txBody>
      </p:sp>
      <p:sp>
        <p:nvSpPr>
          <p:cNvPr id="16" name="TextBox 15">
            <a:extLst>
              <a:ext uri="{FF2B5EF4-FFF2-40B4-BE49-F238E27FC236}">
                <a16:creationId xmlns:a16="http://schemas.microsoft.com/office/drawing/2014/main" id="{9DC6591D-E4BB-504E-B880-08416EA6D91F}"/>
              </a:ext>
            </a:extLst>
          </p:cNvPr>
          <p:cNvSpPr txBox="1"/>
          <p:nvPr/>
        </p:nvSpPr>
        <p:spPr>
          <a:xfrm>
            <a:off x="6149980" y="954739"/>
            <a:ext cx="349623" cy="461665"/>
          </a:xfrm>
          <a:prstGeom prst="rect">
            <a:avLst/>
          </a:prstGeom>
          <a:noFill/>
        </p:spPr>
        <p:txBody>
          <a:bodyPr wrap="square" rtlCol="0">
            <a:spAutoFit/>
          </a:bodyPr>
          <a:lstStyle/>
          <a:p>
            <a:r>
              <a:rPr lang="en-US" sz="2400" dirty="0">
                <a:solidFill>
                  <a:schemeClr val="tx2"/>
                </a:solidFill>
              </a:rPr>
              <a:t>3</a:t>
            </a:r>
          </a:p>
        </p:txBody>
      </p:sp>
      <p:sp>
        <p:nvSpPr>
          <p:cNvPr id="19" name="TextBox 18">
            <a:extLst>
              <a:ext uri="{FF2B5EF4-FFF2-40B4-BE49-F238E27FC236}">
                <a16:creationId xmlns:a16="http://schemas.microsoft.com/office/drawing/2014/main" id="{526A5A1C-05F7-2B4E-9C5C-A75EB86BAE40}"/>
              </a:ext>
            </a:extLst>
          </p:cNvPr>
          <p:cNvSpPr txBox="1"/>
          <p:nvPr/>
        </p:nvSpPr>
        <p:spPr>
          <a:xfrm>
            <a:off x="8713694" y="4781935"/>
            <a:ext cx="430306" cy="307777"/>
          </a:xfrm>
          <a:prstGeom prst="rect">
            <a:avLst/>
          </a:prstGeom>
          <a:noFill/>
        </p:spPr>
        <p:txBody>
          <a:bodyPr wrap="square" rtlCol="0">
            <a:spAutoFit/>
          </a:bodyPr>
          <a:lstStyle/>
          <a:p>
            <a:pPr algn="ctr"/>
            <a:r>
              <a:rPr lang="en-US" sz="1400" dirty="0">
                <a:solidFill>
                  <a:schemeClr val="accent4"/>
                </a:solidFill>
              </a:rPr>
              <a:t>2</a:t>
            </a:r>
          </a:p>
        </p:txBody>
      </p:sp>
    </p:spTree>
    <p:extLst>
      <p:ext uri="{BB962C8B-B14F-4D97-AF65-F5344CB8AC3E}">
        <p14:creationId xmlns:p14="http://schemas.microsoft.com/office/powerpoint/2010/main" val="117946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D22E56-DC1B-8E4A-A88A-945536D1B893}"/>
              </a:ext>
            </a:extLst>
          </p:cNvPr>
          <p:cNvPicPr>
            <a:picLocks noChangeAspect="1"/>
          </p:cNvPicPr>
          <p:nvPr/>
        </p:nvPicPr>
        <p:blipFill>
          <a:blip r:embed="rId2"/>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AF71ABC4-12AD-0744-A503-DDBCC66CB56D}"/>
              </a:ext>
            </a:extLst>
          </p:cNvPr>
          <p:cNvSpPr txBox="1"/>
          <p:nvPr/>
        </p:nvSpPr>
        <p:spPr>
          <a:xfrm>
            <a:off x="8713694" y="4781935"/>
            <a:ext cx="430306" cy="307777"/>
          </a:xfrm>
          <a:prstGeom prst="rect">
            <a:avLst/>
          </a:prstGeom>
          <a:noFill/>
        </p:spPr>
        <p:txBody>
          <a:bodyPr wrap="square" rtlCol="0">
            <a:spAutoFit/>
          </a:bodyPr>
          <a:lstStyle/>
          <a:p>
            <a:pPr algn="ctr"/>
            <a:r>
              <a:rPr lang="en-US" sz="1400" dirty="0">
                <a:solidFill>
                  <a:schemeClr val="accent4"/>
                </a:solidFill>
              </a:rPr>
              <a:t>3</a:t>
            </a:r>
          </a:p>
        </p:txBody>
      </p:sp>
      <p:sp>
        <p:nvSpPr>
          <p:cNvPr id="5" name="Rectangle 4">
            <a:extLst>
              <a:ext uri="{FF2B5EF4-FFF2-40B4-BE49-F238E27FC236}">
                <a16:creationId xmlns:a16="http://schemas.microsoft.com/office/drawing/2014/main" id="{1D707AC8-F411-0A4B-AC2E-6A76BAA36D71}"/>
              </a:ext>
            </a:extLst>
          </p:cNvPr>
          <p:cNvSpPr/>
          <p:nvPr/>
        </p:nvSpPr>
        <p:spPr>
          <a:xfrm>
            <a:off x="722780" y="1179308"/>
            <a:ext cx="7560608" cy="815608"/>
          </a:xfrm>
          <a:prstGeom prst="rect">
            <a:avLst/>
          </a:prstGeom>
        </p:spPr>
        <p:txBody>
          <a:bodyPr wrap="square">
            <a:spAutoFit/>
          </a:bodyPr>
          <a:lstStyle/>
          <a:p>
            <a:pPr>
              <a:spcAft>
                <a:spcPts val="600"/>
              </a:spcAft>
            </a:pPr>
            <a:r>
              <a:rPr lang="en-US" sz="1400" dirty="0"/>
              <a:t>Each Year </a:t>
            </a:r>
            <a:r>
              <a:rPr lang="en-US" sz="1400" dirty="0" err="1"/>
              <a:t>Deloiite</a:t>
            </a:r>
            <a:r>
              <a:rPr lang="en-US" sz="1400" dirty="0"/>
              <a:t> conduct a survey to understand the concerns of young people.</a:t>
            </a:r>
          </a:p>
          <a:p>
            <a:pPr>
              <a:spcAft>
                <a:spcPts val="600"/>
              </a:spcAft>
            </a:pPr>
            <a:r>
              <a:rPr lang="en-US" sz="1400" dirty="0"/>
              <a:t>Their 2021 Global Millennial and Gen Z survey revealed that the top issues for Gen Z </a:t>
            </a:r>
            <a:br>
              <a:rPr lang="en-US" sz="1400" dirty="0"/>
            </a:br>
            <a:r>
              <a:rPr lang="en-US" sz="1400" dirty="0"/>
              <a:t>(born between the late 1990s and early 2010s) were as follows:</a:t>
            </a:r>
          </a:p>
        </p:txBody>
      </p:sp>
      <p:sp>
        <p:nvSpPr>
          <p:cNvPr id="9" name="Rectangle 8">
            <a:extLst>
              <a:ext uri="{FF2B5EF4-FFF2-40B4-BE49-F238E27FC236}">
                <a16:creationId xmlns:a16="http://schemas.microsoft.com/office/drawing/2014/main" id="{F91DF06F-A2BD-A846-9C1D-EFDE365FF3CB}"/>
              </a:ext>
            </a:extLst>
          </p:cNvPr>
          <p:cNvSpPr/>
          <p:nvPr/>
        </p:nvSpPr>
        <p:spPr>
          <a:xfrm>
            <a:off x="800101" y="2349466"/>
            <a:ext cx="1788459" cy="830997"/>
          </a:xfrm>
          <a:prstGeom prst="rect">
            <a:avLst/>
          </a:prstGeom>
          <a:solidFill>
            <a:schemeClr val="accent3"/>
          </a:solidFill>
        </p:spPr>
        <p:txBody>
          <a:bodyPr wrap="square" anchor="ctr" anchorCtr="0">
            <a:noAutofit/>
          </a:bodyPr>
          <a:lstStyle/>
          <a:p>
            <a:pPr algn="ctr"/>
            <a:r>
              <a:rPr lang="en-GB" sz="1600" b="1" dirty="0">
                <a:solidFill>
                  <a:schemeClr val="tx1"/>
                </a:solidFill>
              </a:rPr>
              <a:t>Climate </a:t>
            </a:r>
            <a:br>
              <a:rPr lang="en-GB" sz="1600" b="1" dirty="0">
                <a:solidFill>
                  <a:schemeClr val="tx1"/>
                </a:solidFill>
              </a:rPr>
            </a:br>
            <a:r>
              <a:rPr lang="en-GB" sz="1600" b="1" dirty="0">
                <a:solidFill>
                  <a:schemeClr val="tx1"/>
                </a:solidFill>
              </a:rPr>
              <a:t>Change </a:t>
            </a:r>
          </a:p>
        </p:txBody>
      </p:sp>
      <p:sp>
        <p:nvSpPr>
          <p:cNvPr id="10" name="Rectangle 9">
            <a:extLst>
              <a:ext uri="{FF2B5EF4-FFF2-40B4-BE49-F238E27FC236}">
                <a16:creationId xmlns:a16="http://schemas.microsoft.com/office/drawing/2014/main" id="{2DAE5F14-FBE5-8C49-A8F1-5D69F150973C}"/>
              </a:ext>
            </a:extLst>
          </p:cNvPr>
          <p:cNvSpPr/>
          <p:nvPr/>
        </p:nvSpPr>
        <p:spPr>
          <a:xfrm>
            <a:off x="2696136" y="2349466"/>
            <a:ext cx="1788459" cy="830997"/>
          </a:xfrm>
          <a:prstGeom prst="rect">
            <a:avLst/>
          </a:prstGeom>
          <a:solidFill>
            <a:schemeClr val="accent5"/>
          </a:solidFill>
        </p:spPr>
        <p:txBody>
          <a:bodyPr wrap="square" anchor="ctr" anchorCtr="0">
            <a:noAutofit/>
          </a:bodyPr>
          <a:lstStyle/>
          <a:p>
            <a:pPr algn="ctr"/>
            <a:r>
              <a:rPr lang="en-GB" sz="1600" b="1" dirty="0">
                <a:solidFill>
                  <a:schemeClr val="tx1"/>
                </a:solidFill>
              </a:rPr>
              <a:t>Unemployment</a:t>
            </a:r>
            <a:endParaRPr lang="en-US" sz="1600" b="1" dirty="0"/>
          </a:p>
        </p:txBody>
      </p:sp>
      <p:sp>
        <p:nvSpPr>
          <p:cNvPr id="11" name="Rectangle 10">
            <a:extLst>
              <a:ext uri="{FF2B5EF4-FFF2-40B4-BE49-F238E27FC236}">
                <a16:creationId xmlns:a16="http://schemas.microsoft.com/office/drawing/2014/main" id="{223E6245-C4F9-CA48-A16F-C87D01F16CCB}"/>
              </a:ext>
            </a:extLst>
          </p:cNvPr>
          <p:cNvSpPr/>
          <p:nvPr/>
        </p:nvSpPr>
        <p:spPr>
          <a:xfrm>
            <a:off x="4592171" y="2349466"/>
            <a:ext cx="1788459" cy="830997"/>
          </a:xfrm>
          <a:prstGeom prst="rect">
            <a:avLst/>
          </a:prstGeom>
          <a:solidFill>
            <a:schemeClr val="accent2"/>
          </a:solidFill>
        </p:spPr>
        <p:txBody>
          <a:bodyPr wrap="square" anchor="ctr" anchorCtr="0">
            <a:noAutofit/>
          </a:bodyPr>
          <a:lstStyle/>
          <a:p>
            <a:pPr algn="ctr"/>
            <a:r>
              <a:rPr lang="en-GB" sz="1600" b="1" dirty="0">
                <a:solidFill>
                  <a:schemeClr val="tx1"/>
                </a:solidFill>
              </a:rPr>
              <a:t>Health Care/</a:t>
            </a:r>
            <a:br>
              <a:rPr lang="en-GB" sz="1600" b="1" dirty="0">
                <a:solidFill>
                  <a:schemeClr val="tx1"/>
                </a:solidFill>
              </a:rPr>
            </a:br>
            <a:r>
              <a:rPr lang="en-GB" sz="1600" b="1" dirty="0">
                <a:solidFill>
                  <a:schemeClr val="tx1"/>
                </a:solidFill>
              </a:rPr>
              <a:t>Disease Prevention </a:t>
            </a:r>
            <a:r>
              <a:rPr lang="en-US" sz="1600" b="1" dirty="0"/>
              <a:t> </a:t>
            </a:r>
          </a:p>
        </p:txBody>
      </p:sp>
      <p:sp>
        <p:nvSpPr>
          <p:cNvPr id="12" name="Rectangle 11">
            <a:extLst>
              <a:ext uri="{FF2B5EF4-FFF2-40B4-BE49-F238E27FC236}">
                <a16:creationId xmlns:a16="http://schemas.microsoft.com/office/drawing/2014/main" id="{F5D7BFD6-111D-FB42-B037-E6D366EBDC09}"/>
              </a:ext>
            </a:extLst>
          </p:cNvPr>
          <p:cNvSpPr/>
          <p:nvPr/>
        </p:nvSpPr>
        <p:spPr>
          <a:xfrm>
            <a:off x="6488206" y="2349466"/>
            <a:ext cx="1788459" cy="830997"/>
          </a:xfrm>
          <a:prstGeom prst="rect">
            <a:avLst/>
          </a:prstGeom>
          <a:solidFill>
            <a:schemeClr val="accent3"/>
          </a:solidFill>
        </p:spPr>
        <p:txBody>
          <a:bodyPr wrap="square" anchor="ctr" anchorCtr="0">
            <a:noAutofit/>
          </a:bodyPr>
          <a:lstStyle/>
          <a:p>
            <a:pPr algn="ctr"/>
            <a:r>
              <a:rPr lang="en-GB" sz="1600" b="1" dirty="0">
                <a:solidFill>
                  <a:schemeClr val="tx1"/>
                </a:solidFill>
              </a:rPr>
              <a:t>Education, Skills and Training </a:t>
            </a:r>
          </a:p>
        </p:txBody>
      </p:sp>
      <p:sp>
        <p:nvSpPr>
          <p:cNvPr id="13" name="Rectangle 12">
            <a:extLst>
              <a:ext uri="{FF2B5EF4-FFF2-40B4-BE49-F238E27FC236}">
                <a16:creationId xmlns:a16="http://schemas.microsoft.com/office/drawing/2014/main" id="{EE39CBD1-B8E6-D345-AD92-9DD9D889EB7E}"/>
              </a:ext>
            </a:extLst>
          </p:cNvPr>
          <p:cNvSpPr/>
          <p:nvPr/>
        </p:nvSpPr>
        <p:spPr>
          <a:xfrm>
            <a:off x="806824" y="3351272"/>
            <a:ext cx="1788459" cy="830997"/>
          </a:xfrm>
          <a:prstGeom prst="rect">
            <a:avLst/>
          </a:prstGeom>
          <a:solidFill>
            <a:schemeClr val="accent2"/>
          </a:solidFill>
        </p:spPr>
        <p:txBody>
          <a:bodyPr wrap="square" anchor="ctr" anchorCtr="0">
            <a:noAutofit/>
          </a:bodyPr>
          <a:lstStyle/>
          <a:p>
            <a:pPr algn="ctr"/>
            <a:r>
              <a:rPr lang="en-GB" sz="1600" b="1" dirty="0">
                <a:solidFill>
                  <a:schemeClr val="tx1"/>
                </a:solidFill>
              </a:rPr>
              <a:t>Sexual </a:t>
            </a:r>
            <a:r>
              <a:rPr lang="en-GB" sz="1600" b="1" dirty="0" err="1">
                <a:solidFill>
                  <a:schemeClr val="tx1"/>
                </a:solidFill>
              </a:rPr>
              <a:t>Harrassment</a:t>
            </a:r>
            <a:r>
              <a:rPr lang="en-GB" sz="1600" b="1" dirty="0">
                <a:solidFill>
                  <a:schemeClr val="tx1"/>
                </a:solidFill>
              </a:rPr>
              <a:t> </a:t>
            </a:r>
          </a:p>
        </p:txBody>
      </p:sp>
      <p:sp>
        <p:nvSpPr>
          <p:cNvPr id="14" name="Rectangle 13">
            <a:extLst>
              <a:ext uri="{FF2B5EF4-FFF2-40B4-BE49-F238E27FC236}">
                <a16:creationId xmlns:a16="http://schemas.microsoft.com/office/drawing/2014/main" id="{D83F1BD9-20F5-A447-A3E9-B04B4CC462E1}"/>
              </a:ext>
            </a:extLst>
          </p:cNvPr>
          <p:cNvSpPr/>
          <p:nvPr/>
        </p:nvSpPr>
        <p:spPr>
          <a:xfrm>
            <a:off x="2702859" y="3351272"/>
            <a:ext cx="1788459" cy="830997"/>
          </a:xfrm>
          <a:prstGeom prst="rect">
            <a:avLst/>
          </a:prstGeom>
          <a:solidFill>
            <a:schemeClr val="accent3"/>
          </a:solidFill>
        </p:spPr>
        <p:txBody>
          <a:bodyPr wrap="square" anchor="ctr" anchorCtr="0">
            <a:noAutofit/>
          </a:bodyPr>
          <a:lstStyle/>
          <a:p>
            <a:pPr algn="ctr"/>
            <a:r>
              <a:rPr lang="en-GB" sz="1600" b="1" dirty="0">
                <a:solidFill>
                  <a:schemeClr val="tx1"/>
                </a:solidFill>
              </a:rPr>
              <a:t>Crime/</a:t>
            </a:r>
            <a:br>
              <a:rPr lang="en-GB" sz="1600" b="1" dirty="0">
                <a:solidFill>
                  <a:schemeClr val="tx1"/>
                </a:solidFill>
              </a:rPr>
            </a:br>
            <a:r>
              <a:rPr lang="en-GB" sz="1600" b="1" dirty="0">
                <a:solidFill>
                  <a:schemeClr val="tx1"/>
                </a:solidFill>
              </a:rPr>
              <a:t>Personal Safety</a:t>
            </a:r>
          </a:p>
        </p:txBody>
      </p:sp>
      <p:sp>
        <p:nvSpPr>
          <p:cNvPr id="15" name="Rectangle 14">
            <a:extLst>
              <a:ext uri="{FF2B5EF4-FFF2-40B4-BE49-F238E27FC236}">
                <a16:creationId xmlns:a16="http://schemas.microsoft.com/office/drawing/2014/main" id="{3B2D8BA7-CFC2-6345-82BF-4B08052CC4C5}"/>
              </a:ext>
            </a:extLst>
          </p:cNvPr>
          <p:cNvSpPr/>
          <p:nvPr/>
        </p:nvSpPr>
        <p:spPr>
          <a:xfrm>
            <a:off x="4598894" y="3351272"/>
            <a:ext cx="1788459" cy="830997"/>
          </a:xfrm>
          <a:prstGeom prst="rect">
            <a:avLst/>
          </a:prstGeom>
          <a:solidFill>
            <a:schemeClr val="accent5"/>
          </a:solidFill>
        </p:spPr>
        <p:txBody>
          <a:bodyPr wrap="square" anchor="ctr" anchorCtr="0">
            <a:noAutofit/>
          </a:bodyPr>
          <a:lstStyle/>
          <a:p>
            <a:pPr algn="ctr"/>
            <a:r>
              <a:rPr lang="en-GB" sz="1600" b="1" dirty="0">
                <a:solidFill>
                  <a:schemeClr val="tx1"/>
                </a:solidFill>
              </a:rPr>
              <a:t>Corruption within business and politics </a:t>
            </a:r>
          </a:p>
        </p:txBody>
      </p:sp>
      <p:sp>
        <p:nvSpPr>
          <p:cNvPr id="16" name="Rectangle 15">
            <a:extLst>
              <a:ext uri="{FF2B5EF4-FFF2-40B4-BE49-F238E27FC236}">
                <a16:creationId xmlns:a16="http://schemas.microsoft.com/office/drawing/2014/main" id="{9F56DC68-703F-8C42-B05B-6E2B5BC5E917}"/>
              </a:ext>
            </a:extLst>
          </p:cNvPr>
          <p:cNvSpPr/>
          <p:nvPr/>
        </p:nvSpPr>
        <p:spPr>
          <a:xfrm>
            <a:off x="6494929" y="3351272"/>
            <a:ext cx="1788459" cy="830997"/>
          </a:xfrm>
          <a:prstGeom prst="rect">
            <a:avLst/>
          </a:prstGeom>
          <a:solidFill>
            <a:schemeClr val="accent2"/>
          </a:solidFill>
        </p:spPr>
        <p:txBody>
          <a:bodyPr wrap="square" anchor="ctr" anchorCtr="0">
            <a:noAutofit/>
          </a:bodyPr>
          <a:lstStyle/>
          <a:p>
            <a:pPr algn="ctr"/>
            <a:r>
              <a:rPr lang="en-GB" sz="1600" b="1" dirty="0">
                <a:solidFill>
                  <a:schemeClr val="tx1"/>
                </a:solidFill>
              </a:rPr>
              <a:t>Diversity &amp; Discrimination  </a:t>
            </a:r>
            <a:r>
              <a:rPr lang="en-US" sz="1600" b="1" dirty="0"/>
              <a:t> </a:t>
            </a:r>
          </a:p>
        </p:txBody>
      </p:sp>
      <p:cxnSp>
        <p:nvCxnSpPr>
          <p:cNvPr id="17" name="Straight Connector 16">
            <a:extLst>
              <a:ext uri="{FF2B5EF4-FFF2-40B4-BE49-F238E27FC236}">
                <a16:creationId xmlns:a16="http://schemas.microsoft.com/office/drawing/2014/main" id="{B28C138B-A32F-F54E-AF9A-3212A4D8A74F}"/>
              </a:ext>
            </a:extLst>
          </p:cNvPr>
          <p:cNvCxnSpPr>
            <a:cxnSpLocks/>
          </p:cNvCxnSpPr>
          <p:nvPr/>
        </p:nvCxnSpPr>
        <p:spPr>
          <a:xfrm>
            <a:off x="2689413" y="2349466"/>
            <a:ext cx="6723" cy="830997"/>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D9BC0A7-2811-3846-B575-47A8D7F467CA}"/>
              </a:ext>
            </a:extLst>
          </p:cNvPr>
          <p:cNvCxnSpPr>
            <a:cxnSpLocks/>
          </p:cNvCxnSpPr>
          <p:nvPr/>
        </p:nvCxnSpPr>
        <p:spPr>
          <a:xfrm>
            <a:off x="800101" y="2349466"/>
            <a:ext cx="6723" cy="830997"/>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4B448BF-BD5D-C84A-B219-233F2214B459}"/>
              </a:ext>
            </a:extLst>
          </p:cNvPr>
          <p:cNvCxnSpPr>
            <a:cxnSpLocks/>
          </p:cNvCxnSpPr>
          <p:nvPr/>
        </p:nvCxnSpPr>
        <p:spPr>
          <a:xfrm>
            <a:off x="4585448" y="2349466"/>
            <a:ext cx="6723" cy="830997"/>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8574B7D-6741-1D4D-A07B-51BC13B9A376}"/>
              </a:ext>
            </a:extLst>
          </p:cNvPr>
          <p:cNvCxnSpPr>
            <a:cxnSpLocks/>
          </p:cNvCxnSpPr>
          <p:nvPr/>
        </p:nvCxnSpPr>
        <p:spPr>
          <a:xfrm>
            <a:off x="6481483" y="2349466"/>
            <a:ext cx="6723" cy="830997"/>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706D6F8-FF07-6C41-9699-65B42BC23B54}"/>
              </a:ext>
            </a:extLst>
          </p:cNvPr>
          <p:cNvCxnSpPr>
            <a:cxnSpLocks/>
          </p:cNvCxnSpPr>
          <p:nvPr/>
        </p:nvCxnSpPr>
        <p:spPr>
          <a:xfrm>
            <a:off x="6488207" y="3351272"/>
            <a:ext cx="6723" cy="830997"/>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E3D365A-11FD-0A4E-81F2-E5FD1EAEDD72}"/>
              </a:ext>
            </a:extLst>
          </p:cNvPr>
          <p:cNvCxnSpPr>
            <a:cxnSpLocks/>
          </p:cNvCxnSpPr>
          <p:nvPr/>
        </p:nvCxnSpPr>
        <p:spPr>
          <a:xfrm>
            <a:off x="2709584" y="3351272"/>
            <a:ext cx="6723" cy="830997"/>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ED5B9D3-1350-8D4A-BE52-F6665AC6AB26}"/>
              </a:ext>
            </a:extLst>
          </p:cNvPr>
          <p:cNvCxnSpPr>
            <a:cxnSpLocks/>
          </p:cNvCxnSpPr>
          <p:nvPr/>
        </p:nvCxnSpPr>
        <p:spPr>
          <a:xfrm>
            <a:off x="806826" y="3351272"/>
            <a:ext cx="6723" cy="830997"/>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5D0AA87-A43E-7B4A-A69F-51F09C41614A}"/>
              </a:ext>
            </a:extLst>
          </p:cNvPr>
          <p:cNvCxnSpPr>
            <a:cxnSpLocks/>
          </p:cNvCxnSpPr>
          <p:nvPr/>
        </p:nvCxnSpPr>
        <p:spPr>
          <a:xfrm>
            <a:off x="4605620" y="3351272"/>
            <a:ext cx="6723" cy="830997"/>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6037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60DF7C-C583-9749-AEB9-CC5473F46039}"/>
              </a:ext>
            </a:extLst>
          </p:cNvPr>
          <p:cNvPicPr>
            <a:picLocks noChangeAspect="1"/>
          </p:cNvPicPr>
          <p:nvPr/>
        </p:nvPicPr>
        <p:blipFill>
          <a:blip r:embed="rId2"/>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F4C6622B-43D5-3C48-83B2-1FA538E9AB16}"/>
              </a:ext>
            </a:extLst>
          </p:cNvPr>
          <p:cNvSpPr txBox="1"/>
          <p:nvPr/>
        </p:nvSpPr>
        <p:spPr>
          <a:xfrm>
            <a:off x="8713694" y="4781935"/>
            <a:ext cx="430306" cy="307777"/>
          </a:xfrm>
          <a:prstGeom prst="rect">
            <a:avLst/>
          </a:prstGeom>
          <a:noFill/>
        </p:spPr>
        <p:txBody>
          <a:bodyPr wrap="square" rtlCol="0">
            <a:spAutoFit/>
          </a:bodyPr>
          <a:lstStyle/>
          <a:p>
            <a:pPr algn="ctr"/>
            <a:r>
              <a:rPr lang="en-US" sz="1400" dirty="0">
                <a:solidFill>
                  <a:schemeClr val="accent4"/>
                </a:solidFill>
              </a:rPr>
              <a:t>4</a:t>
            </a:r>
          </a:p>
        </p:txBody>
      </p:sp>
      <p:sp>
        <p:nvSpPr>
          <p:cNvPr id="5" name="Rectangle 4">
            <a:extLst>
              <a:ext uri="{FF2B5EF4-FFF2-40B4-BE49-F238E27FC236}">
                <a16:creationId xmlns:a16="http://schemas.microsoft.com/office/drawing/2014/main" id="{FDBFF59D-A1D5-B343-AB64-35A98E9A917E}"/>
              </a:ext>
            </a:extLst>
          </p:cNvPr>
          <p:cNvSpPr/>
          <p:nvPr/>
        </p:nvSpPr>
        <p:spPr>
          <a:xfrm>
            <a:off x="635374" y="903642"/>
            <a:ext cx="7486649" cy="738664"/>
          </a:xfrm>
          <a:prstGeom prst="rect">
            <a:avLst/>
          </a:prstGeom>
        </p:spPr>
        <p:txBody>
          <a:bodyPr wrap="square">
            <a:spAutoFit/>
          </a:bodyPr>
          <a:lstStyle/>
          <a:p>
            <a:pPr>
              <a:spcAft>
                <a:spcPts val="600"/>
              </a:spcAft>
            </a:pPr>
            <a:r>
              <a:rPr lang="en-US" sz="1400" dirty="0"/>
              <a:t>Back in 2015, the United Nations agreed 17 Sustainable Development Goals (SDGs) –  interlinked global goals designed to be a "blueprint to achieve a better and more sustainable future for all".[1] The SDGs are intended to be achieved by the year 2030. </a:t>
            </a:r>
          </a:p>
        </p:txBody>
      </p:sp>
      <p:sp>
        <p:nvSpPr>
          <p:cNvPr id="8" name="TextBox 7">
            <a:extLst>
              <a:ext uri="{FF2B5EF4-FFF2-40B4-BE49-F238E27FC236}">
                <a16:creationId xmlns:a16="http://schemas.microsoft.com/office/drawing/2014/main" id="{BB7DD73C-8421-0047-BBD3-EAB54D139B8E}"/>
              </a:ext>
            </a:extLst>
          </p:cNvPr>
          <p:cNvSpPr txBox="1"/>
          <p:nvPr/>
        </p:nvSpPr>
        <p:spPr>
          <a:xfrm>
            <a:off x="6907490" y="4435314"/>
            <a:ext cx="2268570" cy="230832"/>
          </a:xfrm>
          <a:prstGeom prst="rect">
            <a:avLst/>
          </a:prstGeom>
          <a:noFill/>
        </p:spPr>
        <p:txBody>
          <a:bodyPr wrap="none" rtlCol="0">
            <a:spAutoFit/>
          </a:bodyPr>
          <a:lstStyle/>
          <a:p>
            <a:r>
              <a:rPr lang="en-US" sz="900" i="1" dirty="0"/>
              <a:t>Image source: </a:t>
            </a:r>
            <a:r>
              <a:rPr lang="en-US" sz="900" dirty="0">
                <a:hlinkClick r:id="rId3"/>
              </a:rPr>
              <a:t>https://sdgs.un.org/goals</a:t>
            </a:r>
            <a:endParaRPr lang="en-US" sz="900" dirty="0"/>
          </a:p>
        </p:txBody>
      </p:sp>
    </p:spTree>
    <p:extLst>
      <p:ext uri="{BB962C8B-B14F-4D97-AF65-F5344CB8AC3E}">
        <p14:creationId xmlns:p14="http://schemas.microsoft.com/office/powerpoint/2010/main" val="177990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C3F7E1-130A-3D43-9138-3489A345F557}"/>
              </a:ext>
            </a:extLst>
          </p:cNvPr>
          <p:cNvPicPr>
            <a:picLocks noChangeAspect="1"/>
          </p:cNvPicPr>
          <p:nvPr/>
        </p:nvPicPr>
        <p:blipFill>
          <a:blip r:embed="rId2"/>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7455AFAD-783C-494A-B51C-1E6AD5B26C7A}"/>
              </a:ext>
            </a:extLst>
          </p:cNvPr>
          <p:cNvSpPr txBox="1"/>
          <p:nvPr/>
        </p:nvSpPr>
        <p:spPr>
          <a:xfrm>
            <a:off x="8713694" y="4781935"/>
            <a:ext cx="430306" cy="307777"/>
          </a:xfrm>
          <a:prstGeom prst="rect">
            <a:avLst/>
          </a:prstGeom>
          <a:noFill/>
        </p:spPr>
        <p:txBody>
          <a:bodyPr wrap="square" rtlCol="0">
            <a:spAutoFit/>
          </a:bodyPr>
          <a:lstStyle/>
          <a:p>
            <a:pPr algn="ctr"/>
            <a:r>
              <a:rPr lang="en-US" sz="1400" dirty="0">
                <a:solidFill>
                  <a:schemeClr val="accent4"/>
                </a:solidFill>
              </a:rPr>
              <a:t>5</a:t>
            </a:r>
          </a:p>
        </p:txBody>
      </p:sp>
      <p:sp>
        <p:nvSpPr>
          <p:cNvPr id="10" name="TextBox 9">
            <a:extLst>
              <a:ext uri="{FF2B5EF4-FFF2-40B4-BE49-F238E27FC236}">
                <a16:creationId xmlns:a16="http://schemas.microsoft.com/office/drawing/2014/main" id="{05C76D9D-8DD6-A642-B69A-86D6CF2DF059}"/>
              </a:ext>
            </a:extLst>
          </p:cNvPr>
          <p:cNvSpPr txBox="1"/>
          <p:nvPr/>
        </p:nvSpPr>
        <p:spPr>
          <a:xfrm>
            <a:off x="6907490" y="4435314"/>
            <a:ext cx="2236510" cy="230832"/>
          </a:xfrm>
          <a:prstGeom prst="rect">
            <a:avLst/>
          </a:prstGeom>
          <a:noFill/>
        </p:spPr>
        <p:txBody>
          <a:bodyPr wrap="none" rtlCol="0">
            <a:spAutoFit/>
          </a:bodyPr>
          <a:lstStyle/>
          <a:p>
            <a:r>
              <a:rPr lang="en-US" sz="900" i="1" dirty="0"/>
              <a:t>Image source: </a:t>
            </a:r>
            <a:r>
              <a:rPr lang="en-US" sz="900" dirty="0"/>
              <a:t>https://</a:t>
            </a:r>
            <a:r>
              <a:rPr lang="en-US" sz="900" dirty="0" err="1"/>
              <a:t>sdgs.un.org</a:t>
            </a:r>
            <a:r>
              <a:rPr lang="en-US" sz="900" dirty="0"/>
              <a:t>/goals </a:t>
            </a:r>
          </a:p>
        </p:txBody>
      </p:sp>
      <p:sp>
        <p:nvSpPr>
          <p:cNvPr id="11" name="Rectangle 10">
            <a:extLst>
              <a:ext uri="{FF2B5EF4-FFF2-40B4-BE49-F238E27FC236}">
                <a16:creationId xmlns:a16="http://schemas.microsoft.com/office/drawing/2014/main" id="{759ACFFE-A7EE-4F4E-8F3A-372240FB9E0E}"/>
              </a:ext>
            </a:extLst>
          </p:cNvPr>
          <p:cNvSpPr/>
          <p:nvPr/>
        </p:nvSpPr>
        <p:spPr>
          <a:xfrm>
            <a:off x="791553" y="2850717"/>
            <a:ext cx="1788459" cy="830997"/>
          </a:xfrm>
          <a:prstGeom prst="rect">
            <a:avLst/>
          </a:prstGeom>
          <a:solidFill>
            <a:schemeClr val="accent2"/>
          </a:solidFill>
        </p:spPr>
        <p:txBody>
          <a:bodyPr wrap="square" anchor="ctr" anchorCtr="0">
            <a:noAutofit/>
          </a:bodyPr>
          <a:lstStyle/>
          <a:p>
            <a:pPr algn="ctr"/>
            <a:r>
              <a:rPr lang="en-GB" sz="1600" b="1" dirty="0">
                <a:solidFill>
                  <a:schemeClr val="tx1"/>
                </a:solidFill>
              </a:rPr>
              <a:t>Diversity &amp; Discrimination  </a:t>
            </a:r>
            <a:r>
              <a:rPr lang="en-US" sz="1600" b="1" dirty="0"/>
              <a:t> </a:t>
            </a:r>
          </a:p>
        </p:txBody>
      </p:sp>
      <p:cxnSp>
        <p:nvCxnSpPr>
          <p:cNvPr id="12" name="Straight Connector 11">
            <a:extLst>
              <a:ext uri="{FF2B5EF4-FFF2-40B4-BE49-F238E27FC236}">
                <a16:creationId xmlns:a16="http://schemas.microsoft.com/office/drawing/2014/main" id="{5E6BEFE5-8B1A-B54A-9777-B588407E7F88}"/>
              </a:ext>
            </a:extLst>
          </p:cNvPr>
          <p:cNvCxnSpPr>
            <a:cxnSpLocks/>
          </p:cNvCxnSpPr>
          <p:nvPr/>
        </p:nvCxnSpPr>
        <p:spPr>
          <a:xfrm>
            <a:off x="784831" y="2850717"/>
            <a:ext cx="6723" cy="830997"/>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9CE306F-5592-E049-8A8F-D7DE2D28C23B}"/>
              </a:ext>
            </a:extLst>
          </p:cNvPr>
          <p:cNvSpPr/>
          <p:nvPr/>
        </p:nvSpPr>
        <p:spPr>
          <a:xfrm>
            <a:off x="643123" y="1127321"/>
            <a:ext cx="7486649" cy="523220"/>
          </a:xfrm>
          <a:prstGeom prst="rect">
            <a:avLst/>
          </a:prstGeom>
        </p:spPr>
        <p:txBody>
          <a:bodyPr wrap="square">
            <a:spAutoFit/>
          </a:bodyPr>
          <a:lstStyle/>
          <a:p>
            <a:pPr>
              <a:spcAft>
                <a:spcPts val="600"/>
              </a:spcAft>
            </a:pPr>
            <a:r>
              <a:rPr lang="en-US" sz="1400" dirty="0"/>
              <a:t>Refer to the handout and discuss how the big issues young people identified (in the Deloitte survey) related to the SDGs. For example: </a:t>
            </a:r>
          </a:p>
        </p:txBody>
      </p:sp>
      <p:sp>
        <p:nvSpPr>
          <p:cNvPr id="14" name="Right Arrow 13">
            <a:extLst>
              <a:ext uri="{FF2B5EF4-FFF2-40B4-BE49-F238E27FC236}">
                <a16:creationId xmlns:a16="http://schemas.microsoft.com/office/drawing/2014/main" id="{37956335-E189-8E47-80F2-ED483DCB96CD}"/>
              </a:ext>
            </a:extLst>
          </p:cNvPr>
          <p:cNvSpPr/>
          <p:nvPr/>
        </p:nvSpPr>
        <p:spPr>
          <a:xfrm>
            <a:off x="2750949" y="2850718"/>
            <a:ext cx="821410" cy="830996"/>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3028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F61534-C962-D84B-BBAF-5C1DF65CF8D2}"/>
              </a:ext>
            </a:extLst>
          </p:cNvPr>
          <p:cNvPicPr>
            <a:picLocks noChangeAspect="1"/>
          </p:cNvPicPr>
          <p:nvPr/>
        </p:nvPicPr>
        <p:blipFill>
          <a:blip r:embed="rId2"/>
          <a:stretch>
            <a:fillRect/>
          </a:stretch>
        </p:blipFill>
        <p:spPr>
          <a:xfrm>
            <a:off x="0" y="0"/>
            <a:ext cx="9144000" cy="5143500"/>
          </a:xfrm>
          <a:prstGeom prst="rect">
            <a:avLst/>
          </a:prstGeom>
        </p:spPr>
      </p:pic>
      <p:sp>
        <p:nvSpPr>
          <p:cNvPr id="7" name="TextBox 6">
            <a:extLst>
              <a:ext uri="{FF2B5EF4-FFF2-40B4-BE49-F238E27FC236}">
                <a16:creationId xmlns:a16="http://schemas.microsoft.com/office/drawing/2014/main" id="{1CE68E78-5FD7-B343-ADF9-5A4BC0E303B1}"/>
              </a:ext>
            </a:extLst>
          </p:cNvPr>
          <p:cNvSpPr txBox="1"/>
          <p:nvPr/>
        </p:nvSpPr>
        <p:spPr>
          <a:xfrm>
            <a:off x="8713694" y="4781935"/>
            <a:ext cx="430306" cy="307777"/>
          </a:xfrm>
          <a:prstGeom prst="rect">
            <a:avLst/>
          </a:prstGeom>
          <a:noFill/>
        </p:spPr>
        <p:txBody>
          <a:bodyPr wrap="square" rtlCol="0">
            <a:spAutoFit/>
          </a:bodyPr>
          <a:lstStyle/>
          <a:p>
            <a:pPr algn="ctr"/>
            <a:r>
              <a:rPr lang="en-US" sz="1400" dirty="0">
                <a:solidFill>
                  <a:schemeClr val="accent4"/>
                </a:solidFill>
              </a:rPr>
              <a:t>6</a:t>
            </a:r>
          </a:p>
        </p:txBody>
      </p:sp>
      <p:sp>
        <p:nvSpPr>
          <p:cNvPr id="9" name="Rectangle 8">
            <a:hlinkClick r:id="rId3"/>
            <a:extLst>
              <a:ext uri="{FF2B5EF4-FFF2-40B4-BE49-F238E27FC236}">
                <a16:creationId xmlns:a16="http://schemas.microsoft.com/office/drawing/2014/main" id="{700ECC5E-A3E4-AF4A-9F8F-4C56BF64B0AB}"/>
              </a:ext>
            </a:extLst>
          </p:cNvPr>
          <p:cNvSpPr/>
          <p:nvPr/>
        </p:nvSpPr>
        <p:spPr>
          <a:xfrm>
            <a:off x="2580468" y="1495586"/>
            <a:ext cx="4417017" cy="25417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2898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410EF48-A380-B643-B4E2-7D527AFDCA8A}"/>
              </a:ext>
            </a:extLst>
          </p:cNvPr>
          <p:cNvPicPr>
            <a:picLocks noChangeAspect="1"/>
          </p:cNvPicPr>
          <p:nvPr/>
        </p:nvPicPr>
        <p:blipFill>
          <a:blip r:embed="rId2"/>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9B7988A5-C709-B146-ABFD-C9C5C3F44867}"/>
              </a:ext>
            </a:extLst>
          </p:cNvPr>
          <p:cNvSpPr txBox="1"/>
          <p:nvPr/>
        </p:nvSpPr>
        <p:spPr>
          <a:xfrm>
            <a:off x="8713694" y="4781935"/>
            <a:ext cx="430306" cy="307777"/>
          </a:xfrm>
          <a:prstGeom prst="rect">
            <a:avLst/>
          </a:prstGeom>
          <a:noFill/>
        </p:spPr>
        <p:txBody>
          <a:bodyPr wrap="square" rtlCol="0">
            <a:spAutoFit/>
          </a:bodyPr>
          <a:lstStyle/>
          <a:p>
            <a:pPr algn="ctr"/>
            <a:r>
              <a:rPr lang="en-US" sz="1400" dirty="0">
                <a:solidFill>
                  <a:schemeClr val="accent4"/>
                </a:solidFill>
              </a:rPr>
              <a:t>7</a:t>
            </a:r>
          </a:p>
        </p:txBody>
      </p:sp>
      <p:sp>
        <p:nvSpPr>
          <p:cNvPr id="5" name="Rectangle 4">
            <a:hlinkClick r:id="rId3"/>
            <a:extLst>
              <a:ext uri="{FF2B5EF4-FFF2-40B4-BE49-F238E27FC236}">
                <a16:creationId xmlns:a16="http://schemas.microsoft.com/office/drawing/2014/main" id="{3203AEB7-5AE0-D142-BC4B-FE7D2E3F1F99}"/>
              </a:ext>
            </a:extLst>
          </p:cNvPr>
          <p:cNvSpPr/>
          <p:nvPr/>
        </p:nvSpPr>
        <p:spPr>
          <a:xfrm>
            <a:off x="1828800" y="4076054"/>
            <a:ext cx="681925" cy="643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4"/>
            <a:extLst>
              <a:ext uri="{FF2B5EF4-FFF2-40B4-BE49-F238E27FC236}">
                <a16:creationId xmlns:a16="http://schemas.microsoft.com/office/drawing/2014/main" id="{2F04484D-1994-7C43-835B-6C6D9B33061B}"/>
              </a:ext>
            </a:extLst>
          </p:cNvPr>
          <p:cNvSpPr/>
          <p:nvPr/>
        </p:nvSpPr>
        <p:spPr>
          <a:xfrm>
            <a:off x="3820332" y="4076054"/>
            <a:ext cx="697424" cy="643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rId5"/>
            <a:extLst>
              <a:ext uri="{FF2B5EF4-FFF2-40B4-BE49-F238E27FC236}">
                <a16:creationId xmlns:a16="http://schemas.microsoft.com/office/drawing/2014/main" id="{0DF38640-3E05-334D-9479-92F0B44FA2AA}"/>
              </a:ext>
            </a:extLst>
          </p:cNvPr>
          <p:cNvSpPr/>
          <p:nvPr/>
        </p:nvSpPr>
        <p:spPr>
          <a:xfrm>
            <a:off x="5842861" y="4076054"/>
            <a:ext cx="712922" cy="643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6"/>
            <a:extLst>
              <a:ext uri="{FF2B5EF4-FFF2-40B4-BE49-F238E27FC236}">
                <a16:creationId xmlns:a16="http://schemas.microsoft.com/office/drawing/2014/main" id="{90B46B6B-65DF-5644-883E-E01E26EF0B22}"/>
              </a:ext>
            </a:extLst>
          </p:cNvPr>
          <p:cNvSpPr/>
          <p:nvPr/>
        </p:nvSpPr>
        <p:spPr>
          <a:xfrm>
            <a:off x="7966129" y="4076054"/>
            <a:ext cx="619932" cy="643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7949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96C9E6-C7FA-AA40-9BAD-21565BD6EC02}"/>
              </a:ext>
            </a:extLst>
          </p:cNvPr>
          <p:cNvPicPr>
            <a:picLocks noChangeAspect="1"/>
          </p:cNvPicPr>
          <p:nvPr/>
        </p:nvPicPr>
        <p:blipFill>
          <a:blip r:embed="rId2"/>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21F0DC64-4F7F-5B4B-9D10-3BD2AD177F8B}"/>
              </a:ext>
            </a:extLst>
          </p:cNvPr>
          <p:cNvSpPr txBox="1"/>
          <p:nvPr/>
        </p:nvSpPr>
        <p:spPr>
          <a:xfrm>
            <a:off x="8713694" y="4781935"/>
            <a:ext cx="430306" cy="307777"/>
          </a:xfrm>
          <a:prstGeom prst="rect">
            <a:avLst/>
          </a:prstGeom>
          <a:noFill/>
        </p:spPr>
        <p:txBody>
          <a:bodyPr wrap="square" rtlCol="0">
            <a:spAutoFit/>
          </a:bodyPr>
          <a:lstStyle/>
          <a:p>
            <a:pPr algn="ctr"/>
            <a:r>
              <a:rPr lang="en-US" sz="1400" dirty="0">
                <a:solidFill>
                  <a:schemeClr val="accent4"/>
                </a:solidFill>
              </a:rPr>
              <a:t>8</a:t>
            </a:r>
          </a:p>
        </p:txBody>
      </p:sp>
      <p:sp>
        <p:nvSpPr>
          <p:cNvPr id="5" name="Rectangle 4">
            <a:extLst>
              <a:ext uri="{FF2B5EF4-FFF2-40B4-BE49-F238E27FC236}">
                <a16:creationId xmlns:a16="http://schemas.microsoft.com/office/drawing/2014/main" id="{7D53C288-B832-2F44-890F-2FC803035947}"/>
              </a:ext>
            </a:extLst>
          </p:cNvPr>
          <p:cNvSpPr/>
          <p:nvPr/>
        </p:nvSpPr>
        <p:spPr>
          <a:xfrm>
            <a:off x="1179142" y="1029904"/>
            <a:ext cx="2115438" cy="3293209"/>
          </a:xfrm>
          <a:prstGeom prst="rect">
            <a:avLst/>
          </a:prstGeom>
        </p:spPr>
        <p:txBody>
          <a:bodyPr wrap="square">
            <a:spAutoFit/>
          </a:bodyPr>
          <a:lstStyle/>
          <a:p>
            <a:r>
              <a:rPr lang="en-US" sz="1600" dirty="0"/>
              <a:t>Discuss in teams which of these big issues matters the most to you and to your community. Your community might be your school, your town/city or the county in which you live. Think about how these global problems impact </a:t>
            </a:r>
            <a:br>
              <a:rPr lang="en-US" sz="1600" dirty="0"/>
            </a:br>
            <a:r>
              <a:rPr lang="en-US" sz="1600" dirty="0"/>
              <a:t>you locally.</a:t>
            </a:r>
          </a:p>
        </p:txBody>
      </p:sp>
      <p:cxnSp>
        <p:nvCxnSpPr>
          <p:cNvPr id="8" name="Straight Connector 7">
            <a:extLst>
              <a:ext uri="{FF2B5EF4-FFF2-40B4-BE49-F238E27FC236}">
                <a16:creationId xmlns:a16="http://schemas.microsoft.com/office/drawing/2014/main" id="{88D92747-D13C-B842-BE9F-13CCAD998EBB}"/>
              </a:ext>
            </a:extLst>
          </p:cNvPr>
          <p:cNvCxnSpPr>
            <a:cxnSpLocks/>
          </p:cNvCxnSpPr>
          <p:nvPr/>
        </p:nvCxnSpPr>
        <p:spPr>
          <a:xfrm>
            <a:off x="1035424" y="1035422"/>
            <a:ext cx="0" cy="3198131"/>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74F2ADD-E3FE-0441-BFA7-1E7403C52928}"/>
              </a:ext>
            </a:extLst>
          </p:cNvPr>
          <p:cNvCxnSpPr>
            <a:cxnSpLocks/>
          </p:cNvCxnSpPr>
          <p:nvPr/>
        </p:nvCxnSpPr>
        <p:spPr>
          <a:xfrm>
            <a:off x="3933268" y="1035422"/>
            <a:ext cx="0" cy="2717181"/>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241280A-0EC3-E54E-BE5C-F39D2D2F3B05}"/>
              </a:ext>
            </a:extLst>
          </p:cNvPr>
          <p:cNvCxnSpPr>
            <a:cxnSpLocks/>
          </p:cNvCxnSpPr>
          <p:nvPr/>
        </p:nvCxnSpPr>
        <p:spPr>
          <a:xfrm>
            <a:off x="6528550" y="1035422"/>
            <a:ext cx="0" cy="1536328"/>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A96DB0A-111D-544E-BC46-A99073013ADF}"/>
              </a:ext>
            </a:extLst>
          </p:cNvPr>
          <p:cNvSpPr txBox="1"/>
          <p:nvPr/>
        </p:nvSpPr>
        <p:spPr>
          <a:xfrm>
            <a:off x="654358" y="941293"/>
            <a:ext cx="349623" cy="461665"/>
          </a:xfrm>
          <a:prstGeom prst="rect">
            <a:avLst/>
          </a:prstGeom>
          <a:noFill/>
        </p:spPr>
        <p:txBody>
          <a:bodyPr wrap="square" rtlCol="0">
            <a:spAutoFit/>
          </a:bodyPr>
          <a:lstStyle/>
          <a:p>
            <a:r>
              <a:rPr lang="en-US" sz="2400" dirty="0">
                <a:solidFill>
                  <a:schemeClr val="tx2"/>
                </a:solidFill>
              </a:rPr>
              <a:t>1</a:t>
            </a:r>
          </a:p>
        </p:txBody>
      </p:sp>
      <p:sp>
        <p:nvSpPr>
          <p:cNvPr id="12" name="TextBox 11">
            <a:extLst>
              <a:ext uri="{FF2B5EF4-FFF2-40B4-BE49-F238E27FC236}">
                <a16:creationId xmlns:a16="http://schemas.microsoft.com/office/drawing/2014/main" id="{88C3ECA9-E482-184A-8987-6DF553801ABD}"/>
              </a:ext>
            </a:extLst>
          </p:cNvPr>
          <p:cNvSpPr txBox="1"/>
          <p:nvPr/>
        </p:nvSpPr>
        <p:spPr>
          <a:xfrm>
            <a:off x="3529326" y="954739"/>
            <a:ext cx="349623" cy="461665"/>
          </a:xfrm>
          <a:prstGeom prst="rect">
            <a:avLst/>
          </a:prstGeom>
          <a:noFill/>
        </p:spPr>
        <p:txBody>
          <a:bodyPr wrap="square" rtlCol="0">
            <a:spAutoFit/>
          </a:bodyPr>
          <a:lstStyle/>
          <a:p>
            <a:r>
              <a:rPr lang="en-US" sz="2400" dirty="0">
                <a:solidFill>
                  <a:schemeClr val="tx2"/>
                </a:solidFill>
              </a:rPr>
              <a:t>2</a:t>
            </a:r>
          </a:p>
        </p:txBody>
      </p:sp>
      <p:sp>
        <p:nvSpPr>
          <p:cNvPr id="13" name="TextBox 12">
            <a:extLst>
              <a:ext uri="{FF2B5EF4-FFF2-40B4-BE49-F238E27FC236}">
                <a16:creationId xmlns:a16="http://schemas.microsoft.com/office/drawing/2014/main" id="{0995DFC8-7297-0347-9007-6373AF993A93}"/>
              </a:ext>
            </a:extLst>
          </p:cNvPr>
          <p:cNvSpPr txBox="1"/>
          <p:nvPr/>
        </p:nvSpPr>
        <p:spPr>
          <a:xfrm>
            <a:off x="6149980" y="954739"/>
            <a:ext cx="349623" cy="461665"/>
          </a:xfrm>
          <a:prstGeom prst="rect">
            <a:avLst/>
          </a:prstGeom>
          <a:noFill/>
        </p:spPr>
        <p:txBody>
          <a:bodyPr wrap="square" rtlCol="0">
            <a:spAutoFit/>
          </a:bodyPr>
          <a:lstStyle/>
          <a:p>
            <a:r>
              <a:rPr lang="en-US" sz="2400" dirty="0">
                <a:solidFill>
                  <a:schemeClr val="tx2"/>
                </a:solidFill>
              </a:rPr>
              <a:t>3</a:t>
            </a:r>
          </a:p>
        </p:txBody>
      </p:sp>
      <p:sp>
        <p:nvSpPr>
          <p:cNvPr id="14" name="Rectangle 13">
            <a:extLst>
              <a:ext uri="{FF2B5EF4-FFF2-40B4-BE49-F238E27FC236}">
                <a16:creationId xmlns:a16="http://schemas.microsoft.com/office/drawing/2014/main" id="{45942012-9CEA-F54F-9397-772D20D36F2F}"/>
              </a:ext>
            </a:extLst>
          </p:cNvPr>
          <p:cNvSpPr/>
          <p:nvPr/>
        </p:nvSpPr>
        <p:spPr>
          <a:xfrm>
            <a:off x="4082366" y="1029904"/>
            <a:ext cx="1947980" cy="2800767"/>
          </a:xfrm>
          <a:prstGeom prst="rect">
            <a:avLst/>
          </a:prstGeom>
        </p:spPr>
        <p:txBody>
          <a:bodyPr wrap="square">
            <a:spAutoFit/>
          </a:bodyPr>
          <a:lstStyle/>
          <a:p>
            <a:r>
              <a:rPr lang="en-US" sz="1600" dirty="0"/>
              <a:t>Choose one issue and work as a team to come up with an idea or social enterprise that could help improve things! Use the “Idea Generation Sheet” and example to help you.</a:t>
            </a:r>
          </a:p>
        </p:txBody>
      </p:sp>
      <p:sp>
        <p:nvSpPr>
          <p:cNvPr id="15" name="Rectangle 14">
            <a:extLst>
              <a:ext uri="{FF2B5EF4-FFF2-40B4-BE49-F238E27FC236}">
                <a16:creationId xmlns:a16="http://schemas.microsoft.com/office/drawing/2014/main" id="{A2BA8EA2-C7A0-A847-AE30-257E6A92603B}"/>
              </a:ext>
            </a:extLst>
          </p:cNvPr>
          <p:cNvSpPr/>
          <p:nvPr/>
        </p:nvSpPr>
        <p:spPr>
          <a:xfrm>
            <a:off x="6690247" y="1038530"/>
            <a:ext cx="1653942" cy="1569660"/>
          </a:xfrm>
          <a:prstGeom prst="rect">
            <a:avLst/>
          </a:prstGeom>
        </p:spPr>
        <p:txBody>
          <a:bodyPr wrap="square">
            <a:spAutoFit/>
          </a:bodyPr>
          <a:lstStyle/>
          <a:p>
            <a:r>
              <a:rPr lang="en-US" sz="1600" dirty="0"/>
              <a:t>Present you idea in one of the ways outlined on the “Presentation Sheet”.</a:t>
            </a:r>
          </a:p>
        </p:txBody>
      </p:sp>
    </p:spTree>
    <p:extLst>
      <p:ext uri="{BB962C8B-B14F-4D97-AF65-F5344CB8AC3E}">
        <p14:creationId xmlns:p14="http://schemas.microsoft.com/office/powerpoint/2010/main" val="2093173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75A02A1-2D87-BD46-A556-F23B4CF71B08}"/>
              </a:ext>
            </a:extLst>
          </p:cNvPr>
          <p:cNvPicPr>
            <a:picLocks noChangeAspect="1"/>
          </p:cNvPicPr>
          <p:nvPr/>
        </p:nvPicPr>
        <p:blipFill>
          <a:blip r:embed="rId2"/>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AFA5E749-1173-0640-A671-953872E25B2B}"/>
              </a:ext>
            </a:extLst>
          </p:cNvPr>
          <p:cNvSpPr txBox="1"/>
          <p:nvPr/>
        </p:nvSpPr>
        <p:spPr>
          <a:xfrm>
            <a:off x="8713694" y="4781935"/>
            <a:ext cx="430306" cy="307777"/>
          </a:xfrm>
          <a:prstGeom prst="rect">
            <a:avLst/>
          </a:prstGeom>
          <a:noFill/>
        </p:spPr>
        <p:txBody>
          <a:bodyPr wrap="square" rtlCol="0">
            <a:spAutoFit/>
          </a:bodyPr>
          <a:lstStyle/>
          <a:p>
            <a:pPr algn="ctr"/>
            <a:r>
              <a:rPr lang="en-US" sz="1400" dirty="0">
                <a:solidFill>
                  <a:schemeClr val="accent4"/>
                </a:solidFill>
              </a:rPr>
              <a:t>9</a:t>
            </a:r>
          </a:p>
        </p:txBody>
      </p:sp>
      <p:sp>
        <p:nvSpPr>
          <p:cNvPr id="5" name="Rectangle 4">
            <a:extLst>
              <a:ext uri="{FF2B5EF4-FFF2-40B4-BE49-F238E27FC236}">
                <a16:creationId xmlns:a16="http://schemas.microsoft.com/office/drawing/2014/main" id="{99DEBF2C-F436-A846-B206-91C85C17A290}"/>
              </a:ext>
            </a:extLst>
          </p:cNvPr>
          <p:cNvSpPr/>
          <p:nvPr/>
        </p:nvSpPr>
        <p:spPr>
          <a:xfrm>
            <a:off x="800101" y="2664163"/>
            <a:ext cx="1788459" cy="830997"/>
          </a:xfrm>
          <a:prstGeom prst="rect">
            <a:avLst/>
          </a:prstGeom>
          <a:solidFill>
            <a:schemeClr val="accent2"/>
          </a:solidFill>
        </p:spPr>
        <p:txBody>
          <a:bodyPr wrap="square" anchor="ctr" anchorCtr="0">
            <a:noAutofit/>
          </a:bodyPr>
          <a:lstStyle/>
          <a:p>
            <a:pPr algn="ctr"/>
            <a:r>
              <a:rPr lang="en-GB" sz="1400" dirty="0"/>
              <a:t>An Event</a:t>
            </a:r>
          </a:p>
        </p:txBody>
      </p:sp>
      <p:sp>
        <p:nvSpPr>
          <p:cNvPr id="6" name="Rectangle 5">
            <a:extLst>
              <a:ext uri="{FF2B5EF4-FFF2-40B4-BE49-F238E27FC236}">
                <a16:creationId xmlns:a16="http://schemas.microsoft.com/office/drawing/2014/main" id="{0C3934A1-8161-AF4D-AFC5-50E58F45BD62}"/>
              </a:ext>
            </a:extLst>
          </p:cNvPr>
          <p:cNvSpPr/>
          <p:nvPr/>
        </p:nvSpPr>
        <p:spPr>
          <a:xfrm>
            <a:off x="2696136" y="2664163"/>
            <a:ext cx="1788459" cy="830997"/>
          </a:xfrm>
          <a:prstGeom prst="rect">
            <a:avLst/>
          </a:prstGeom>
          <a:solidFill>
            <a:schemeClr val="accent3"/>
          </a:solidFill>
        </p:spPr>
        <p:txBody>
          <a:bodyPr wrap="square" anchor="ctr" anchorCtr="0">
            <a:noAutofit/>
          </a:bodyPr>
          <a:lstStyle/>
          <a:p>
            <a:pPr algn="ctr"/>
            <a:r>
              <a:rPr lang="en-GB" sz="1400" dirty="0"/>
              <a:t>An App</a:t>
            </a:r>
          </a:p>
        </p:txBody>
      </p:sp>
      <p:sp>
        <p:nvSpPr>
          <p:cNvPr id="7" name="Rectangle 6">
            <a:extLst>
              <a:ext uri="{FF2B5EF4-FFF2-40B4-BE49-F238E27FC236}">
                <a16:creationId xmlns:a16="http://schemas.microsoft.com/office/drawing/2014/main" id="{01352C32-2D8A-9441-A1DB-4A607A293CED}"/>
              </a:ext>
            </a:extLst>
          </p:cNvPr>
          <p:cNvSpPr/>
          <p:nvPr/>
        </p:nvSpPr>
        <p:spPr>
          <a:xfrm>
            <a:off x="4592171" y="2664163"/>
            <a:ext cx="1788459" cy="830997"/>
          </a:xfrm>
          <a:prstGeom prst="rect">
            <a:avLst/>
          </a:prstGeom>
          <a:solidFill>
            <a:schemeClr val="accent2"/>
          </a:solidFill>
        </p:spPr>
        <p:txBody>
          <a:bodyPr wrap="square" anchor="ctr" anchorCtr="0">
            <a:noAutofit/>
          </a:bodyPr>
          <a:lstStyle/>
          <a:p>
            <a:pPr algn="ctr"/>
            <a:r>
              <a:rPr lang="en-GB" sz="1400" dirty="0"/>
              <a:t>A Course </a:t>
            </a:r>
            <a:br>
              <a:rPr lang="en-GB" sz="1400" dirty="0"/>
            </a:br>
            <a:r>
              <a:rPr lang="en-GB" sz="1400" dirty="0"/>
              <a:t>or Training </a:t>
            </a:r>
          </a:p>
        </p:txBody>
      </p:sp>
      <p:sp>
        <p:nvSpPr>
          <p:cNvPr id="8" name="Rectangle 7">
            <a:extLst>
              <a:ext uri="{FF2B5EF4-FFF2-40B4-BE49-F238E27FC236}">
                <a16:creationId xmlns:a16="http://schemas.microsoft.com/office/drawing/2014/main" id="{F6C23C90-8B3D-3B4F-9C4A-7043AFAF0276}"/>
              </a:ext>
            </a:extLst>
          </p:cNvPr>
          <p:cNvSpPr/>
          <p:nvPr/>
        </p:nvSpPr>
        <p:spPr>
          <a:xfrm>
            <a:off x="6488206" y="2664163"/>
            <a:ext cx="1788459" cy="830997"/>
          </a:xfrm>
          <a:prstGeom prst="rect">
            <a:avLst/>
          </a:prstGeom>
          <a:solidFill>
            <a:schemeClr val="accent3"/>
          </a:solidFill>
        </p:spPr>
        <p:txBody>
          <a:bodyPr wrap="square" anchor="ctr" anchorCtr="0">
            <a:noAutofit/>
          </a:bodyPr>
          <a:lstStyle/>
          <a:p>
            <a:pPr algn="ctr"/>
            <a:r>
              <a:rPr lang="en-GB" sz="1400" dirty="0"/>
              <a:t>A Social </a:t>
            </a:r>
            <a:br>
              <a:rPr lang="en-GB" sz="1400" dirty="0"/>
            </a:br>
            <a:r>
              <a:rPr lang="en-GB" sz="1400" dirty="0"/>
              <a:t>Enterprise</a:t>
            </a:r>
          </a:p>
        </p:txBody>
      </p:sp>
      <p:sp>
        <p:nvSpPr>
          <p:cNvPr id="9" name="Rectangle 8">
            <a:extLst>
              <a:ext uri="{FF2B5EF4-FFF2-40B4-BE49-F238E27FC236}">
                <a16:creationId xmlns:a16="http://schemas.microsoft.com/office/drawing/2014/main" id="{45832455-85A3-234C-B034-EDDE0DC68402}"/>
              </a:ext>
            </a:extLst>
          </p:cNvPr>
          <p:cNvSpPr/>
          <p:nvPr/>
        </p:nvSpPr>
        <p:spPr>
          <a:xfrm>
            <a:off x="806824" y="3665969"/>
            <a:ext cx="1788459" cy="830997"/>
          </a:xfrm>
          <a:prstGeom prst="rect">
            <a:avLst/>
          </a:prstGeom>
          <a:solidFill>
            <a:schemeClr val="accent3"/>
          </a:solidFill>
        </p:spPr>
        <p:txBody>
          <a:bodyPr wrap="square" anchor="ctr" anchorCtr="0">
            <a:noAutofit/>
          </a:bodyPr>
          <a:lstStyle/>
          <a:p>
            <a:pPr algn="ctr"/>
            <a:r>
              <a:rPr lang="en-GB" sz="1400" dirty="0"/>
              <a:t>A Technological Innovation</a:t>
            </a:r>
          </a:p>
        </p:txBody>
      </p:sp>
      <p:sp>
        <p:nvSpPr>
          <p:cNvPr id="10" name="Rectangle 9">
            <a:extLst>
              <a:ext uri="{FF2B5EF4-FFF2-40B4-BE49-F238E27FC236}">
                <a16:creationId xmlns:a16="http://schemas.microsoft.com/office/drawing/2014/main" id="{84ABB1B0-6A2A-DC48-A4D1-710A6F532EDB}"/>
              </a:ext>
            </a:extLst>
          </p:cNvPr>
          <p:cNvSpPr/>
          <p:nvPr/>
        </p:nvSpPr>
        <p:spPr>
          <a:xfrm>
            <a:off x="2702859" y="3665969"/>
            <a:ext cx="1788459" cy="830997"/>
          </a:xfrm>
          <a:prstGeom prst="rect">
            <a:avLst/>
          </a:prstGeom>
          <a:solidFill>
            <a:schemeClr val="accent2"/>
          </a:solidFill>
        </p:spPr>
        <p:txBody>
          <a:bodyPr wrap="square" anchor="ctr" anchorCtr="0">
            <a:noAutofit/>
          </a:bodyPr>
          <a:lstStyle/>
          <a:p>
            <a:pPr algn="ctr"/>
            <a:r>
              <a:rPr lang="en-GB" sz="1400" dirty="0"/>
              <a:t>A Campaign </a:t>
            </a:r>
          </a:p>
        </p:txBody>
      </p:sp>
      <p:sp>
        <p:nvSpPr>
          <p:cNvPr id="11" name="Rectangle 10">
            <a:extLst>
              <a:ext uri="{FF2B5EF4-FFF2-40B4-BE49-F238E27FC236}">
                <a16:creationId xmlns:a16="http://schemas.microsoft.com/office/drawing/2014/main" id="{2E715E30-1826-0C4F-87A3-9E74FEB322DB}"/>
              </a:ext>
            </a:extLst>
          </p:cNvPr>
          <p:cNvSpPr/>
          <p:nvPr/>
        </p:nvSpPr>
        <p:spPr>
          <a:xfrm>
            <a:off x="4598894" y="3665969"/>
            <a:ext cx="1788459" cy="830997"/>
          </a:xfrm>
          <a:prstGeom prst="rect">
            <a:avLst/>
          </a:prstGeom>
          <a:solidFill>
            <a:schemeClr val="accent3"/>
          </a:solidFill>
        </p:spPr>
        <p:txBody>
          <a:bodyPr wrap="square" anchor="ctr" anchorCtr="0">
            <a:noAutofit/>
          </a:bodyPr>
          <a:lstStyle/>
          <a:p>
            <a:pPr algn="ctr">
              <a:spcAft>
                <a:spcPts val="300"/>
              </a:spcAft>
            </a:pPr>
            <a:r>
              <a:rPr lang="en-GB" sz="1400" dirty="0"/>
              <a:t>A Partnership </a:t>
            </a:r>
          </a:p>
          <a:p>
            <a:pPr algn="ctr"/>
            <a:r>
              <a:rPr lang="en-GB" sz="1000" dirty="0"/>
              <a:t>(with another organisation)</a:t>
            </a:r>
          </a:p>
        </p:txBody>
      </p:sp>
      <p:sp>
        <p:nvSpPr>
          <p:cNvPr id="12" name="Rectangle 11">
            <a:extLst>
              <a:ext uri="{FF2B5EF4-FFF2-40B4-BE49-F238E27FC236}">
                <a16:creationId xmlns:a16="http://schemas.microsoft.com/office/drawing/2014/main" id="{763C81B0-C7C0-1A4A-9696-52D66D0C01A2}"/>
              </a:ext>
            </a:extLst>
          </p:cNvPr>
          <p:cNvSpPr/>
          <p:nvPr/>
        </p:nvSpPr>
        <p:spPr>
          <a:xfrm>
            <a:off x="6494929" y="3665969"/>
            <a:ext cx="1788459" cy="830997"/>
          </a:xfrm>
          <a:prstGeom prst="rect">
            <a:avLst/>
          </a:prstGeom>
          <a:solidFill>
            <a:schemeClr val="accent2"/>
          </a:solidFill>
        </p:spPr>
        <p:txBody>
          <a:bodyPr wrap="square" anchor="ctr" anchorCtr="0">
            <a:noAutofit/>
          </a:bodyPr>
          <a:lstStyle/>
          <a:p>
            <a:pPr algn="ctr"/>
            <a:r>
              <a:rPr lang="en-GB" sz="1400" dirty="0"/>
              <a:t>A Combination </a:t>
            </a:r>
            <a:br>
              <a:rPr lang="en-GB" sz="1400" dirty="0"/>
            </a:br>
            <a:r>
              <a:rPr lang="en-GB" sz="1400" dirty="0"/>
              <a:t>of some of </a:t>
            </a:r>
            <a:br>
              <a:rPr lang="en-GB" sz="1400" dirty="0"/>
            </a:br>
            <a:r>
              <a:rPr lang="en-GB" sz="1400" dirty="0"/>
              <a:t>these things</a:t>
            </a:r>
          </a:p>
        </p:txBody>
      </p:sp>
      <p:sp>
        <p:nvSpPr>
          <p:cNvPr id="13" name="Rectangle 12">
            <a:extLst>
              <a:ext uri="{FF2B5EF4-FFF2-40B4-BE49-F238E27FC236}">
                <a16:creationId xmlns:a16="http://schemas.microsoft.com/office/drawing/2014/main" id="{0A161684-5901-7B4C-89AB-CBB48C0074DB}"/>
              </a:ext>
            </a:extLst>
          </p:cNvPr>
          <p:cNvSpPr/>
          <p:nvPr/>
        </p:nvSpPr>
        <p:spPr>
          <a:xfrm>
            <a:off x="736708" y="930367"/>
            <a:ext cx="7539957" cy="470922"/>
          </a:xfrm>
          <a:prstGeom prst="rect">
            <a:avLst/>
          </a:prstGeom>
          <a:solidFill>
            <a:schemeClr val="accent4"/>
          </a:solidFill>
        </p:spPr>
        <p:txBody>
          <a:bodyPr wrap="square" anchor="ctr" anchorCtr="0">
            <a:noAutofit/>
          </a:bodyPr>
          <a:lstStyle/>
          <a:p>
            <a:pPr algn="ctr"/>
            <a:r>
              <a:rPr lang="en-GB" sz="1600" b="1" dirty="0">
                <a:solidFill>
                  <a:schemeClr val="bg1"/>
                </a:solidFill>
              </a:rPr>
              <a:t>What is the local issue you are helping to address?</a:t>
            </a:r>
          </a:p>
        </p:txBody>
      </p:sp>
      <p:sp>
        <p:nvSpPr>
          <p:cNvPr id="14" name="Rectangle 13">
            <a:extLst>
              <a:ext uri="{FF2B5EF4-FFF2-40B4-BE49-F238E27FC236}">
                <a16:creationId xmlns:a16="http://schemas.microsoft.com/office/drawing/2014/main" id="{81D7E010-791C-A046-9B52-27DB9C3F5709}"/>
              </a:ext>
            </a:extLst>
          </p:cNvPr>
          <p:cNvSpPr/>
          <p:nvPr/>
        </p:nvSpPr>
        <p:spPr>
          <a:xfrm>
            <a:off x="742645" y="1583510"/>
            <a:ext cx="7539957" cy="748146"/>
          </a:xfrm>
          <a:prstGeom prst="rect">
            <a:avLst/>
          </a:prstGeom>
          <a:solidFill>
            <a:schemeClr val="accent4"/>
          </a:solidFill>
        </p:spPr>
        <p:txBody>
          <a:bodyPr wrap="square" anchor="ctr" anchorCtr="0">
            <a:noAutofit/>
          </a:bodyPr>
          <a:lstStyle/>
          <a:p>
            <a:pPr algn="ctr"/>
            <a:r>
              <a:rPr lang="en-GB" sz="1600" b="1" dirty="0">
                <a:solidFill>
                  <a:schemeClr val="bg1"/>
                </a:solidFill>
              </a:rPr>
              <a:t>What is your idea to make a positive impact on this issue? Explore the themes below for inspiration.</a:t>
            </a:r>
          </a:p>
        </p:txBody>
      </p:sp>
    </p:spTree>
    <p:extLst>
      <p:ext uri="{BB962C8B-B14F-4D97-AF65-F5344CB8AC3E}">
        <p14:creationId xmlns:p14="http://schemas.microsoft.com/office/powerpoint/2010/main" val="2451410698"/>
      </p:ext>
    </p:extLst>
  </p:cSld>
  <p:clrMapOvr>
    <a:masterClrMapping/>
  </p:clrMapOvr>
</p:sld>
</file>

<file path=ppt/theme/theme1.xml><?xml version="1.0" encoding="utf-8"?>
<a:theme xmlns:a="http://schemas.openxmlformats.org/drawingml/2006/main" name="Office Theme">
  <a:themeElements>
    <a:clrScheme name="PearsonBTF2022">
      <a:dk1>
        <a:srgbClr val="000000"/>
      </a:dk1>
      <a:lt1>
        <a:srgbClr val="FFFFFF"/>
      </a:lt1>
      <a:dk2>
        <a:srgbClr val="002F56"/>
      </a:dk2>
      <a:lt2>
        <a:srgbClr val="DEE1E1"/>
      </a:lt2>
      <a:accent1>
        <a:srgbClr val="008638"/>
      </a:accent1>
      <a:accent2>
        <a:srgbClr val="83BD00"/>
      </a:accent2>
      <a:accent3>
        <a:srgbClr val="D2DB0E"/>
      </a:accent3>
      <a:accent4>
        <a:srgbClr val="505759"/>
      </a:accent4>
      <a:accent5>
        <a:srgbClr val="DFE1E1"/>
      </a:accent5>
      <a:accent6>
        <a:srgbClr val="12B2A5"/>
      </a:accent6>
      <a:hlink>
        <a:srgbClr val="007FA3"/>
      </a:hlink>
      <a:folHlink>
        <a:srgbClr val="9D007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TotalTime>
  <Words>769</Words>
  <Application>Microsoft Office PowerPoint</Application>
  <PresentationFormat>On-screen Show (16:9)</PresentationFormat>
  <Paragraphs>83</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Arial Black</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Deborah Matthews</dc:creator>
  <cp:lastModifiedBy>Curtis, Steve</cp:lastModifiedBy>
  <cp:revision>24</cp:revision>
  <dcterms:created xsi:type="dcterms:W3CDTF">2022-02-16T14:48:26Z</dcterms:created>
  <dcterms:modified xsi:type="dcterms:W3CDTF">2022-02-21T15:45:17Z</dcterms:modified>
</cp:coreProperties>
</file>