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4"/>
  </p:sldMasterIdLst>
  <p:notesMasterIdLst>
    <p:notesMasterId r:id="rId24"/>
  </p:notesMasterIdLst>
  <p:sldIdLst>
    <p:sldId id="257" r:id="rId5"/>
    <p:sldId id="260" r:id="rId6"/>
    <p:sldId id="256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0287000" cy="12858750"/>
  <p:notesSz cx="6858000" cy="9144000"/>
  <p:defaultTextStyle>
    <a:defPPr>
      <a:defRPr lang="en-US"/>
    </a:defPPr>
    <a:lvl1pPr marL="0" algn="l" defTabSz="385689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1pPr>
    <a:lvl2pPr marL="385689" algn="l" defTabSz="385689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2pPr>
    <a:lvl3pPr marL="771378" algn="l" defTabSz="385689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3pPr>
    <a:lvl4pPr marL="1157067" algn="l" defTabSz="385689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4pPr>
    <a:lvl5pPr marL="1542757" algn="l" defTabSz="385689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5pPr>
    <a:lvl6pPr marL="1928445" algn="l" defTabSz="385689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6pPr>
    <a:lvl7pPr marL="2314134" algn="l" defTabSz="385689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7pPr>
    <a:lvl8pPr marL="2699823" algn="l" defTabSz="385689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8pPr>
    <a:lvl9pPr marL="3085512" algn="l" defTabSz="385689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B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9EA294-5701-495D-9045-8E1C7381F890}" v="62" dt="2025-01-29T13:04:04.6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66"/>
    <p:restoredTop sz="94624"/>
  </p:normalViewPr>
  <p:slideViewPr>
    <p:cSldViewPr snapToGrid="0">
      <p:cViewPr varScale="1">
        <p:scale>
          <a:sx n="76" d="100"/>
          <a:sy n="76" d="100"/>
        </p:scale>
        <p:origin x="480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Open Sans" panose="020B0606030504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Open Sans" panose="020B0606030504020204" pitchFamily="34" charset="0"/>
              </a:defRPr>
            </a:lvl1pPr>
          </a:lstStyle>
          <a:p>
            <a:fld id="{840EE079-AA04-4AD0-9E81-BE437F27DDA3}" type="datetimeFigureOut">
              <a:rPr lang="en-GB" smtClean="0"/>
              <a:pPr/>
              <a:t>29/01/2025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93925" y="1143000"/>
            <a:ext cx="2470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Open Sans" panose="020B0606030504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Open Sans" panose="020B0606030504020204" pitchFamily="34" charset="0"/>
              </a:defRPr>
            </a:lvl1pPr>
          </a:lstStyle>
          <a:p>
            <a:fld id="{9C2DE362-0E9B-49B6-9065-F6EE819081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364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3832" rtl="0" eaLnBrk="1" latinLnBrk="0" hangingPunct="1">
      <a:defRPr sz="1593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1pPr>
    <a:lvl2pPr marL="606916" algn="l" defTabSz="1213832" rtl="0" eaLnBrk="1" latinLnBrk="0" hangingPunct="1">
      <a:defRPr sz="1593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2pPr>
    <a:lvl3pPr marL="1213832" algn="l" defTabSz="1213832" rtl="0" eaLnBrk="1" latinLnBrk="0" hangingPunct="1">
      <a:defRPr sz="1593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3pPr>
    <a:lvl4pPr marL="1820748" algn="l" defTabSz="1213832" rtl="0" eaLnBrk="1" latinLnBrk="0" hangingPunct="1">
      <a:defRPr sz="1593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4pPr>
    <a:lvl5pPr marL="2427662" algn="l" defTabSz="1213832" rtl="0" eaLnBrk="1" latinLnBrk="0" hangingPunct="1">
      <a:defRPr sz="1593" b="0" i="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5pPr>
    <a:lvl6pPr marL="3034579" algn="l" defTabSz="1213832" rtl="0" eaLnBrk="1" latinLnBrk="0" hangingPunct="1">
      <a:defRPr sz="1593" kern="1200">
        <a:solidFill>
          <a:schemeClr val="tx1"/>
        </a:solidFill>
        <a:latin typeface="+mn-lt"/>
        <a:ea typeface="+mn-ea"/>
        <a:cs typeface="+mn-cs"/>
      </a:defRPr>
    </a:lvl6pPr>
    <a:lvl7pPr marL="3641494" algn="l" defTabSz="1213832" rtl="0" eaLnBrk="1" latinLnBrk="0" hangingPunct="1">
      <a:defRPr sz="1593" kern="1200">
        <a:solidFill>
          <a:schemeClr val="tx1"/>
        </a:solidFill>
        <a:latin typeface="+mn-lt"/>
        <a:ea typeface="+mn-ea"/>
        <a:cs typeface="+mn-cs"/>
      </a:defRPr>
    </a:lvl7pPr>
    <a:lvl8pPr marL="4248410" algn="l" defTabSz="1213832" rtl="0" eaLnBrk="1" latinLnBrk="0" hangingPunct="1">
      <a:defRPr sz="1593" kern="1200">
        <a:solidFill>
          <a:schemeClr val="tx1"/>
        </a:solidFill>
        <a:latin typeface="+mn-lt"/>
        <a:ea typeface="+mn-ea"/>
        <a:cs typeface="+mn-cs"/>
      </a:defRPr>
    </a:lvl8pPr>
    <a:lvl9pPr marL="4855326" algn="l" defTabSz="1213832" rtl="0" eaLnBrk="1" latinLnBrk="0" hangingPunct="1">
      <a:defRPr sz="159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5876"/>
            <a:ext cx="10287000" cy="12858749"/>
          </a:xfrm>
          <a:prstGeom prst="rect">
            <a:avLst/>
          </a:prstGeom>
        </p:spPr>
      </p:pic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CA75102F-625F-4A31-B654-0BB12D913BB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414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2F26C056-4BA1-5DDD-0556-9A1176C32F5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2357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6E5186A1-4406-7C43-16A9-FDE35B1E66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482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7C8DFBBA-1109-D9AD-256A-B0C976E06CA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479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C7CA544B-847C-88D2-2453-2206E4CEC6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59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47F7EC0D-D831-01D4-D03F-DE8E0D4728E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4252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21E54517-0E25-B54B-6677-59B57F2EDE1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4771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2BF13777-A737-A723-F5BE-AD0B3BFE6D8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6357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40CD2C79-E1DC-6627-326F-7C28E10CB2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6450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F2CF6DDE-296B-0C49-5B78-486E1F312D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5900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110D6DFE-0831-B1B4-49D4-59262EFAE9D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6374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E91F2EEA-DC79-A1B7-7CDB-9546DEB14F4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0058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0BC8339F-F285-D4AD-B83B-5E90627DBC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4891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260A3A44-8B0D-E309-A167-56AFE19ED5F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74803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672E754A-8F80-1970-7065-218DDFFAB6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2569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D43EA694-E075-7F84-664E-F28E88263E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19855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2BAB3-9EB1-B243-8C9D-B7DB237CFA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1BCD5917-6679-E2CC-B79D-2D7DE45B1C2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45082" y="8933031"/>
            <a:ext cx="4396836" cy="732848"/>
          </a:xfrm>
          <a:prstGeom prst="rect">
            <a:avLst/>
          </a:prstGeom>
          <a:solidFill>
            <a:schemeClr val="tx1"/>
          </a:solidFill>
        </p:spPr>
        <p:txBody>
          <a:bodyPr wrap="square" lIns="216000" tIns="180000" rIns="216000" bIns="180000" anchor="ctr">
            <a:spAutoFit/>
          </a:bodyPr>
          <a:lstStyle>
            <a:lvl1pPr marL="0" indent="0" algn="ctr">
              <a:lnSpc>
                <a:spcPct val="100000"/>
              </a:lnSpc>
              <a:buNone/>
              <a:defRPr sz="2400" b="1">
                <a:solidFill>
                  <a:srgbClr val="FFFFFF"/>
                </a:solidFill>
              </a:defRPr>
            </a:lvl1pPr>
            <a:lvl2pPr marL="300002" indent="0">
              <a:buNone/>
              <a:defRPr sz="2100" b="1">
                <a:solidFill>
                  <a:srgbClr val="FFFFFF"/>
                </a:solidFill>
              </a:defRPr>
            </a:lvl2pPr>
            <a:lvl3pPr marL="600005" indent="0">
              <a:buNone/>
              <a:defRPr sz="2100" b="1">
                <a:solidFill>
                  <a:srgbClr val="FFFFFF"/>
                </a:solidFill>
              </a:defRPr>
            </a:lvl3pPr>
            <a:lvl4pPr marL="900007" indent="0">
              <a:buNone/>
              <a:defRPr sz="2100" b="1">
                <a:solidFill>
                  <a:srgbClr val="FFFFFF"/>
                </a:solidFill>
              </a:defRPr>
            </a:lvl4pPr>
            <a:lvl5pPr marL="1200009" indent="0">
              <a:buNone/>
              <a:defRPr sz="2100" b="1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CTA Open Sans (Bold) 24pt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6670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E23EA78-49F4-084C-B34D-764A5CAFB8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595" y="428625"/>
            <a:ext cx="2375611" cy="97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59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7233" y="684612"/>
            <a:ext cx="8872538" cy="24854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233" y="3423048"/>
            <a:ext cx="8872538" cy="8158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7233" y="11918161"/>
            <a:ext cx="2314575" cy="6846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A7FCE-85C3-4C6F-B347-E62922E0E2CE}" type="datetimeFigureOut">
              <a:rPr lang="en-GB" smtClean="0"/>
              <a:pPr/>
              <a:t>29/01/2025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07570" y="11918161"/>
            <a:ext cx="3471863" cy="6846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65195" y="11918161"/>
            <a:ext cx="2314575" cy="6846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F8E4D-C25D-49D0-BB62-F2734A90D56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046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  <p:sldLayoutId id="2147483721" r:id="rId17"/>
    <p:sldLayoutId id="2147483705" r:id="rId18"/>
  </p:sldLayoutIdLst>
  <p:txStyles>
    <p:titleStyle>
      <a:lvl1pPr algn="l" defTabSz="720090" rtl="0" eaLnBrk="1" latinLnBrk="0" hangingPunct="1">
        <a:lnSpc>
          <a:spcPct val="90000"/>
        </a:lnSpc>
        <a:spcBef>
          <a:spcPct val="0"/>
        </a:spcBef>
        <a:buNone/>
        <a:defRPr sz="34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23" indent="-180023" algn="l" defTabSz="72009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1pPr>
      <a:lvl2pPr marL="540068" indent="-180023" algn="l" defTabSz="720090" rtl="0" eaLnBrk="1" latinLnBrk="0" hangingPunct="1">
        <a:lnSpc>
          <a:spcPct val="90000"/>
        </a:lnSpc>
        <a:spcBef>
          <a:spcPts val="39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180023" algn="l" defTabSz="720090" rtl="0" eaLnBrk="1" latinLnBrk="0" hangingPunct="1">
        <a:lnSpc>
          <a:spcPct val="90000"/>
        </a:lnSpc>
        <a:spcBef>
          <a:spcPts val="395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60158" indent="-180023" algn="l" defTabSz="720090" rtl="0" eaLnBrk="1" latinLnBrk="0" hangingPunct="1">
        <a:lnSpc>
          <a:spcPct val="90000"/>
        </a:lnSpc>
        <a:spcBef>
          <a:spcPts val="395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620203" indent="-180023" algn="l" defTabSz="720090" rtl="0" eaLnBrk="1" latinLnBrk="0" hangingPunct="1">
        <a:lnSpc>
          <a:spcPct val="90000"/>
        </a:lnSpc>
        <a:spcBef>
          <a:spcPts val="395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980248" indent="-180023" algn="l" defTabSz="720090" rtl="0" eaLnBrk="1" latinLnBrk="0" hangingPunct="1">
        <a:lnSpc>
          <a:spcPct val="90000"/>
        </a:lnSpc>
        <a:spcBef>
          <a:spcPts val="395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340293" indent="-180023" algn="l" defTabSz="720090" rtl="0" eaLnBrk="1" latinLnBrk="0" hangingPunct="1">
        <a:lnSpc>
          <a:spcPct val="90000"/>
        </a:lnSpc>
        <a:spcBef>
          <a:spcPts val="395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700338" indent="-180023" algn="l" defTabSz="720090" rtl="0" eaLnBrk="1" latinLnBrk="0" hangingPunct="1">
        <a:lnSpc>
          <a:spcPct val="90000"/>
        </a:lnSpc>
        <a:spcBef>
          <a:spcPts val="395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3060383" indent="-180023" algn="l" defTabSz="720090" rtl="0" eaLnBrk="1" latinLnBrk="0" hangingPunct="1">
        <a:lnSpc>
          <a:spcPct val="90000"/>
        </a:lnSpc>
        <a:spcBef>
          <a:spcPts val="395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hamele.cato@pearson.com" TargetMode="Externa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75F797-ED64-4486-A224-F54B2E7EAD8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0083" y="3449695"/>
            <a:ext cx="8966835" cy="1563123"/>
          </a:xfrm>
        </p:spPr>
        <p:txBody>
          <a:bodyPr anchor="t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-GB" sz="4500" dirty="0"/>
              <a:t>Templates for Social Media </a:t>
            </a:r>
            <a:br>
              <a:rPr lang="en-GB" sz="4500" dirty="0"/>
            </a:br>
            <a:r>
              <a:rPr lang="en-GB" sz="4500" dirty="0">
                <a:latin typeface="+mn-lt"/>
              </a:rPr>
              <a:t>(1080 x 1350px @ 72ppi)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DC4F948-2EDE-4C8E-830C-972CFD04EB3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60083" y="5910511"/>
            <a:ext cx="8585517" cy="4725563"/>
          </a:xfrm>
        </p:spPr>
        <p:txBody>
          <a:bodyPr>
            <a:normAutofit fontScale="92500"/>
          </a:bodyPr>
          <a:lstStyle/>
          <a:p>
            <a:pPr marL="266700" indent="-266700" fontAlgn="base">
              <a:lnSpc>
                <a:spcPct val="100000"/>
              </a:lnSpc>
              <a:spcBef>
                <a:spcPts val="450"/>
              </a:spcBef>
              <a:spcAft>
                <a:spcPts val="900"/>
              </a:spcAft>
            </a:pPr>
            <a:r>
              <a:rPr lang="en-GB" sz="2400" dirty="0"/>
              <a:t>Save (download as) a copy of this file to your computer before editing.  </a:t>
            </a:r>
            <a:r>
              <a:rPr lang="en-US" sz="2400" dirty="0"/>
              <a:t>​</a:t>
            </a:r>
          </a:p>
          <a:p>
            <a:pPr marL="266700" indent="-266700" fontAlgn="base">
              <a:lnSpc>
                <a:spcPct val="100000"/>
              </a:lnSpc>
              <a:spcBef>
                <a:spcPts val="450"/>
              </a:spcBef>
              <a:spcAft>
                <a:spcPts val="900"/>
              </a:spcAft>
            </a:pPr>
            <a:r>
              <a:rPr lang="en-GB" sz="2400" b="1" dirty="0"/>
              <a:t>Please read the rules on slide 2 before you edit the template.</a:t>
            </a:r>
            <a:r>
              <a:rPr lang="en-GB" sz="2400" dirty="0"/>
              <a:t> </a:t>
            </a:r>
            <a:r>
              <a:rPr lang="en-US" sz="2400" dirty="0"/>
              <a:t>​</a:t>
            </a:r>
          </a:p>
          <a:p>
            <a:pPr marL="266700" indent="-266700" fontAlgn="base">
              <a:lnSpc>
                <a:spcPct val="100000"/>
              </a:lnSpc>
              <a:spcBef>
                <a:spcPts val="450"/>
              </a:spcBef>
              <a:spcAft>
                <a:spcPts val="900"/>
              </a:spcAft>
            </a:pPr>
            <a:r>
              <a:rPr lang="en-GB" sz="2400" b="1" dirty="0"/>
              <a:t>Failing to follow the rules may violate Pearson standards.</a:t>
            </a:r>
            <a:r>
              <a:rPr lang="en-GB" sz="2400" dirty="0"/>
              <a:t>​</a:t>
            </a:r>
          </a:p>
          <a:p>
            <a:pPr marL="266700" indent="-266700" fontAlgn="base">
              <a:lnSpc>
                <a:spcPct val="100000"/>
              </a:lnSpc>
              <a:spcBef>
                <a:spcPts val="450"/>
              </a:spcBef>
              <a:spcAft>
                <a:spcPts val="900"/>
              </a:spcAft>
            </a:pPr>
            <a:r>
              <a:rPr lang="en-GB" sz="2400" b="1" dirty="0"/>
              <a:t>Editing and creating assets with this template means you are responsible for the content you have added to them.</a:t>
            </a:r>
          </a:p>
          <a:p>
            <a:pPr marL="266700" indent="-266700" fontAlgn="base">
              <a:lnSpc>
                <a:spcPct val="100000"/>
              </a:lnSpc>
              <a:spcBef>
                <a:spcPts val="450"/>
              </a:spcBef>
              <a:spcAft>
                <a:spcPts val="900"/>
              </a:spcAft>
            </a:pPr>
            <a:r>
              <a:rPr lang="en-GB" sz="2400" dirty="0"/>
              <a:t>If you have any questions about this asset template, please get in touch with Shamele Cato, Brand Marketing Manager (</a:t>
            </a:r>
            <a:r>
              <a:rPr lang="en-GB" sz="2400" dirty="0">
                <a:hlinkClick r:id="rId2"/>
              </a:rPr>
              <a:t>shamele.cato@pearson.com</a:t>
            </a:r>
            <a:r>
              <a:rPr lang="en-GB" sz="2400" dirty="0"/>
              <a:t>) or Direct Message us on social @pearsonbtecappr.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ABA536-4F10-4B5C-8C6C-2A656A1F6F39}"/>
              </a:ext>
            </a:extLst>
          </p:cNvPr>
          <p:cNvSpPr txBox="1"/>
          <p:nvPr/>
        </p:nvSpPr>
        <p:spPr>
          <a:xfrm>
            <a:off x="660083" y="2222676"/>
            <a:ext cx="7440930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5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BTEC Options</a:t>
            </a:r>
            <a:endParaRPr lang="en-GB" sz="9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608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51FD3-59BD-403B-835D-C01D10BF5AE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0087" y="1133167"/>
            <a:ext cx="8886251" cy="869901"/>
          </a:xfrm>
        </p:spPr>
        <p:txBody>
          <a:bodyPr>
            <a:normAutofit/>
          </a:bodyPr>
          <a:lstStyle/>
          <a:p>
            <a:r>
              <a:rPr lang="en-GB" sz="4500" b="1" dirty="0"/>
              <a:t>Template Rules</a:t>
            </a:r>
            <a:r>
              <a:rPr lang="en-GB" sz="4500" dirty="0"/>
              <a:t>​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27363-9366-48F8-A6AF-BF565767AEA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53304" y="2511639"/>
            <a:ext cx="8886251" cy="8765961"/>
          </a:xfrm>
        </p:spPr>
        <p:txBody>
          <a:bodyPr numCol="1" spcCol="360000">
            <a:noAutofit/>
          </a:bodyPr>
          <a:lstStyle/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rabicPeriod"/>
            </a:pPr>
            <a:r>
              <a:rPr lang="en-GB" sz="1800" dirty="0"/>
              <a:t>​Save a copy of this file to your computer before editing, and open with Microsoft PowerPoint installed on your computer. ​​</a:t>
            </a:r>
          </a:p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rabicPeriod"/>
            </a:pPr>
            <a:r>
              <a:rPr lang="en-GB" sz="1800" dirty="0"/>
              <a:t>Only use the colour </a:t>
            </a:r>
            <a:r>
              <a:rPr lang="en-GB" sz="1800" dirty="0">
                <a:solidFill>
                  <a:schemeClr val="bg1"/>
                </a:solidFill>
                <a:highlight>
                  <a:srgbClr val="000000"/>
                </a:highlight>
              </a:rPr>
              <a:t> </a:t>
            </a:r>
            <a:r>
              <a:rPr lang="en-GB" sz="1800" b="1" dirty="0">
                <a:solidFill>
                  <a:schemeClr val="bg1"/>
                </a:solidFill>
                <a:highlight>
                  <a:srgbClr val="000000"/>
                </a:highlight>
              </a:rPr>
              <a:t>white</a:t>
            </a:r>
            <a:r>
              <a:rPr lang="en-GB" sz="1800" dirty="0">
                <a:solidFill>
                  <a:schemeClr val="bg1"/>
                </a:solidFill>
                <a:highlight>
                  <a:srgbClr val="000000"/>
                </a:highlight>
              </a:rPr>
              <a:t> </a:t>
            </a:r>
            <a:r>
              <a:rPr lang="en-GB" sz="1800" dirty="0">
                <a:solidFill>
                  <a:schemeClr val="bg1"/>
                </a:solidFill>
              </a:rPr>
              <a:t> </a:t>
            </a:r>
            <a:r>
              <a:rPr lang="en-GB" sz="1800" dirty="0"/>
              <a:t>for the Call to Action (CTA) text on this asset.​​​</a:t>
            </a:r>
          </a:p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rabicPeriod"/>
            </a:pPr>
            <a:r>
              <a:rPr lang="en-US" sz="1800" dirty="0"/>
              <a:t>CTA text must be centred on the asset, and fit on one line inside the black CTA box provided. </a:t>
            </a:r>
          </a:p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rabicPeriod"/>
            </a:pPr>
            <a:r>
              <a:rPr lang="en-US" sz="1800" dirty="0"/>
              <a:t>CTA text </a:t>
            </a:r>
            <a:r>
              <a:rPr lang="en-GB" sz="1800" dirty="0"/>
              <a:t>must ALWAYS be in </a:t>
            </a:r>
            <a:r>
              <a:rPr lang="en-GB" sz="1800" b="1" dirty="0"/>
              <a:t>Open Sans Bold</a:t>
            </a:r>
            <a:r>
              <a:rPr lang="en-GB" sz="1800" dirty="0"/>
              <a:t>.​​​​</a:t>
            </a:r>
          </a:p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rabicPeriod"/>
            </a:pPr>
            <a:r>
              <a:rPr lang="en-GB" sz="1800" dirty="0"/>
              <a:t>Font size must be a maximum of 36pt and minimum of 24pt.</a:t>
            </a:r>
            <a:r>
              <a:rPr lang="en-US" sz="1800" dirty="0"/>
              <a:t>​​</a:t>
            </a:r>
          </a:p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rabicPeriod"/>
            </a:pPr>
            <a:r>
              <a:rPr lang="en-GB" sz="1800" b="1" dirty="0"/>
              <a:t>DO NOT </a:t>
            </a:r>
            <a:r>
              <a:rPr lang="en-GB" sz="1800" dirty="0"/>
              <a:t>cover or obscure the wording on the top right-hand side of the template. </a:t>
            </a:r>
          </a:p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450"/>
              </a:spcAft>
              <a:buSzPct val="100000"/>
              <a:buFont typeface="+mj-lt"/>
              <a:buAutoNum type="arabicPeriod"/>
            </a:pPr>
            <a:r>
              <a:rPr lang="en-GB" sz="1800" dirty="0"/>
              <a:t>When adding your Centre logo:</a:t>
            </a:r>
          </a:p>
          <a:p>
            <a:pPr marL="757714" lvl="1" indent="-397669" fontAlgn="base">
              <a:lnSpc>
                <a:spcPct val="100000"/>
              </a:lnSpc>
              <a:spcBef>
                <a:spcPts val="450"/>
              </a:spcBef>
              <a:spcAft>
                <a:spcPts val="450"/>
              </a:spcAft>
              <a:buSzPct val="100000"/>
              <a:buFont typeface="+mj-lt"/>
              <a:buAutoNum type="alphaLcParenR"/>
            </a:pPr>
            <a:r>
              <a:rPr lang="en-GB" sz="1800" dirty="0"/>
              <a:t>Insert your Centre logo in the designated position and delete the placeholder box. </a:t>
            </a:r>
          </a:p>
          <a:p>
            <a:pPr marL="757714" lvl="1" indent="-397669" fontAlgn="base">
              <a:lnSpc>
                <a:spcPct val="100000"/>
              </a:lnSpc>
              <a:spcBef>
                <a:spcPts val="450"/>
              </a:spcBef>
              <a:spcAft>
                <a:spcPts val="450"/>
              </a:spcAft>
              <a:buSzPct val="100000"/>
              <a:buFont typeface="+mj-lt"/>
              <a:buAutoNum type="alphaLcParenR"/>
            </a:pPr>
            <a:r>
              <a:rPr lang="en-GB" sz="1800" dirty="0"/>
              <a:t>DO NOT move your logo to a different position or add any additional logos on the template. </a:t>
            </a:r>
          </a:p>
          <a:p>
            <a:pPr marL="757714" lvl="1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lphaLcParenR"/>
            </a:pPr>
            <a:r>
              <a:rPr lang="en-GB" sz="1800" dirty="0"/>
              <a:t>Ensure that the aspect ratio of the logo is correct and that you do not stretch/skew it out of proportion.</a:t>
            </a:r>
          </a:p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rabicPeriod"/>
            </a:pPr>
            <a:r>
              <a:rPr lang="en-GB" sz="1800" dirty="0"/>
              <a:t>To save the asset using a PC computer, select: File &gt; Export &gt; Change File Type &gt; Image File Type &gt; PNG Portable Network Graphics (.</a:t>
            </a:r>
            <a:r>
              <a:rPr lang="en-GB" sz="1800" dirty="0" err="1"/>
              <a:t>png</a:t>
            </a:r>
            <a:r>
              <a:rPr lang="en-GB" sz="1800" dirty="0"/>
              <a:t>) </a:t>
            </a:r>
            <a:br>
              <a:rPr lang="en-GB" sz="1800" dirty="0"/>
            </a:br>
            <a:br>
              <a:rPr lang="en-GB" sz="1800" dirty="0"/>
            </a:br>
            <a:r>
              <a:rPr lang="en-GB" sz="1800" dirty="0"/>
              <a:t>​​If using a Mac, select: File &gt; Export &gt; File Format &gt; PNG &gt; make sure the width is 1080px, and the height is 1350px.​​</a:t>
            </a:r>
          </a:p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rabicPeriod"/>
            </a:pPr>
            <a:r>
              <a:rPr lang="en-GB" sz="1800" b="1" dirty="0"/>
              <a:t>DO NOT </a:t>
            </a:r>
            <a:r>
              <a:rPr lang="en-GB" sz="1800" dirty="0"/>
              <a:t>in any way associate the BTEC qualifications with any third-party organisations, products or services.</a:t>
            </a:r>
          </a:p>
          <a:p>
            <a:pPr marL="397669" indent="-397669" fontAlgn="base">
              <a:lnSpc>
                <a:spcPct val="100000"/>
              </a:lnSpc>
              <a:spcBef>
                <a:spcPts val="450"/>
              </a:spcBef>
              <a:spcAft>
                <a:spcPts val="1350"/>
              </a:spcAft>
              <a:buSzPct val="100000"/>
              <a:buFont typeface="+mj-lt"/>
              <a:buAutoNum type="arabicPeriod"/>
            </a:pPr>
            <a:r>
              <a:rPr lang="en-GB" sz="1800" b="1" dirty="0"/>
              <a:t>DO NOT </a:t>
            </a:r>
            <a:r>
              <a:rPr lang="en-GB" sz="1800" dirty="0"/>
              <a:t>use any BTEC intellectual property, references, assets, designations, images, titles or content in any format whatsoever, except for the templates provided within this document.</a:t>
            </a:r>
          </a:p>
        </p:txBody>
      </p:sp>
    </p:spTree>
    <p:extLst>
      <p:ext uri="{BB962C8B-B14F-4D97-AF65-F5344CB8AC3E}">
        <p14:creationId xmlns:p14="http://schemas.microsoft.com/office/powerpoint/2010/main" val="1093719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5CA6DC-E6E2-BA9D-C577-8A32D39E95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C373C1A-63B6-DFE8-0892-F6751F6C918D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848381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2190F-0E7D-E528-A20E-FDA19CD4B2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6FB426-255F-AF6F-292D-E5B57CDF7710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4212390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4EFA1A-0258-D04F-83B9-38363BEF51B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353453-7055-960E-9300-7647E852AD1F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709119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DCF0AA-23FD-49D1-4444-00EC7C2D53F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465671-0D38-7EE2-3547-643F60C61A6A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569147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35882BA-1125-ADE1-A21C-6E3AD11B23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DD8862-0DDC-D505-E650-345B11687BAF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435567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7A62B0-9ABE-1187-FCF5-C9DAEDB7C7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B42CD3-4C29-D5CD-D0F6-01E9CD900C90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503317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DE0A1-B674-84B7-B63D-C76CB1BDB5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CBD137-E906-56E4-37B1-E5505CE11669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156382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F7CDC4A-E958-76FB-40CA-E742639FA7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2CB9D6-8F0C-9D44-C2E0-187B6C4AE6E7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251415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65971C-8484-D057-F599-6B3B88470F9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E8D775-C88C-5EC9-CC86-2322E32A65AB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6405090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EE987E-5C93-4BA8-D6B3-72C90D0A9E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7684E7-E36E-D54B-BDE1-5A05643EDD10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604609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9413A1-DDF8-1A32-E663-F8B18394A7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6674B4-5C9E-4D5D-796F-7E4037ABE404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4015182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B59A5B-8522-9291-D4F6-D20B2B8825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831687-B371-0BD6-F9FA-24A8B4F542A8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2563505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2EE48C-D628-E341-C504-374FC34D30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AD5543-8972-D705-59E6-01D4AA58E996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63897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71BF04-5CB8-0F6A-8E30-7686D82A59E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D72EF7-DA53-1DCA-093F-B01CC77D8220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25675504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C8D690-715E-D63D-E9F3-D7659266B6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2AE328-DEAF-AA83-F741-CA80225301FD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978225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A4C721-93A4-F5E6-141A-BD32AE1369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772B33-4CF7-2033-A8CB-03B96C2DA29B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24476515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B33DD6-0FC1-A810-F981-F6E609BC16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C46087-7DB2-B759-7E18-2D83E3B7C533}"/>
              </a:ext>
            </a:extLst>
          </p:cNvPr>
          <p:cNvSpPr/>
          <p:nvPr/>
        </p:nvSpPr>
        <p:spPr>
          <a:xfrm>
            <a:off x="1514094" y="10549764"/>
            <a:ext cx="3870706" cy="82359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418751879"/>
      </p:ext>
    </p:extLst>
  </p:cSld>
  <p:clrMapOvr>
    <a:masterClrMapping/>
  </p:clrMapOvr>
</p:sld>
</file>

<file path=ppt/theme/theme1.xml><?xml version="1.0" encoding="utf-8"?>
<a:theme xmlns:a="http://schemas.openxmlformats.org/drawingml/2006/main" name="Pearson BTEC">
  <a:themeElements>
    <a:clrScheme name="Custom 2">
      <a:dk1>
        <a:srgbClr val="000000"/>
      </a:dk1>
      <a:lt1>
        <a:srgbClr val="FFFFFF"/>
      </a:lt1>
      <a:dk2>
        <a:srgbClr val="505759"/>
      </a:dk2>
      <a:lt2>
        <a:srgbClr val="DEE1E1"/>
      </a:lt2>
      <a:accent1>
        <a:srgbClr val="D2DA0D"/>
      </a:accent1>
      <a:accent2>
        <a:srgbClr val="FF7479"/>
      </a:accent2>
      <a:accent3>
        <a:srgbClr val="83BD00"/>
      </a:accent3>
      <a:accent4>
        <a:srgbClr val="94E6E9"/>
      </a:accent4>
      <a:accent5>
        <a:srgbClr val="FFBA1C"/>
      </a:accent5>
      <a:accent6>
        <a:srgbClr val="9D007E"/>
      </a:accent6>
      <a:hlink>
        <a:srgbClr val="000000"/>
      </a:hlink>
      <a:folHlink>
        <a:srgbClr val="000000"/>
      </a:folHlink>
    </a:clrScheme>
    <a:fontScheme name="BTEC Int LFC">
      <a:majorFont>
        <a:latin typeface="Open Sans Bold"/>
        <a:ea typeface=""/>
        <a:cs typeface=""/>
      </a:majorFont>
      <a:minorFont>
        <a:latin typeface="Open San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FS_A0757.146 BO25 social-template-1080x1350.pptx" id="{B3AF3CF8-B71C-4669-A5D3-36F6A27E8915}" vid="{6B137B21-F18F-4C45-A30F-00F68BD19A1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ec6baff-8623-46ec-802e-6baa3d18beb8" xsi:nil="true"/>
    <lcf76f155ced4ddcb4097134ff3c332f xmlns="21b9be02-a95b-4ac2-ae40-f6bed5c8055c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98E165560ACD4AA2DDE13D88999DCB" ma:contentTypeVersion="21" ma:contentTypeDescription="Create a new document." ma:contentTypeScope="" ma:versionID="d8add7d79722f4b6bb0f363e30c3bb1b">
  <xsd:schema xmlns:xsd="http://www.w3.org/2001/XMLSchema" xmlns:xs="http://www.w3.org/2001/XMLSchema" xmlns:p="http://schemas.microsoft.com/office/2006/metadata/properties" xmlns:ns2="21b9be02-a95b-4ac2-ae40-f6bed5c8055c" xmlns:ns3="cec6baff-8623-46ec-802e-6baa3d18beb8" targetNamespace="http://schemas.microsoft.com/office/2006/metadata/properties" ma:root="true" ma:fieldsID="afc33f7bea4ae6be142f26596dda071b" ns2:_="" ns3:_="">
    <xsd:import namespace="21b9be02-a95b-4ac2-ae40-f6bed5c8055c"/>
    <xsd:import namespace="cec6baff-8623-46ec-802e-6baa3d18beb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b9be02-a95b-4ac2-ae40-f6bed5c805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hidden="true" ma:internalName="MediaServiceKeyPoints" ma:readOnly="true">
      <xsd:simpleType>
        <xsd:restriction base="dms:Note"/>
      </xsd:simpleType>
    </xsd:element>
    <xsd:element name="MediaServiceAutoTags" ma:index="14" nillable="true" ma:displayName="Tags" ma:hidden="true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9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6342d94-4a90-4c9b-8c88-cb4c8647e98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c6baff-8623-46ec-802e-6baa3d18beb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1" nillable="true" ma:displayName="Taxonomy Catch All Column" ma:hidden="true" ma:list="{4bd39750-7100-49ec-9ef3-622c0bd0b7ef}" ma:internalName="TaxCatchAll" ma:showField="CatchAllData" ma:web="cec6baff-8623-46ec-802e-6baa3d18beb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09CB4C-712E-4326-85CA-CB834BDE1ED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4FCFFF9-5162-49F8-8A81-7B2D88DF28F9}">
  <ds:schemaRefs>
    <ds:schemaRef ds:uri="http://schemas.microsoft.com/office/infopath/2007/PartnerControls"/>
    <ds:schemaRef ds:uri="21b9be02-a95b-4ac2-ae40-f6bed5c8055c"/>
    <ds:schemaRef ds:uri="http://purl.org/dc/elements/1.1/"/>
    <ds:schemaRef ds:uri="cec6baff-8623-46ec-802e-6baa3d18beb8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E3226CB-ED6A-4275-8E7F-09BD79ACE691}"/>
</file>

<file path=docMetadata/LabelInfo.xml><?xml version="1.0" encoding="utf-8"?>
<clbl:labelList xmlns:clbl="http://schemas.microsoft.com/office/2020/mipLabelMetadata">
  <clbl:label id="{8cc434d7-97d0-47d3-b5c5-14fe0e33e34b}" enabled="0" method="" siteId="{8cc434d7-97d0-47d3-b5c5-14fe0e33e34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8614</TotalTime>
  <Words>585</Words>
  <Application>Microsoft Office PowerPoint</Application>
  <PresentationFormat>Custom</PresentationFormat>
  <Paragraphs>38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Open Sans</vt:lpstr>
      <vt:lpstr>Open Sans Bold</vt:lpstr>
      <vt:lpstr>Open Sans Light</vt:lpstr>
      <vt:lpstr>Pearson BTEC</vt:lpstr>
      <vt:lpstr>Templates for Social Media  (1080 x 1350px @ 72ppi)</vt:lpstr>
      <vt:lpstr>Template Rules​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Sharpe, Jenny</dc:creator>
  <cp:lastModifiedBy>Jenny Stratford</cp:lastModifiedBy>
  <cp:revision>72</cp:revision>
  <dcterms:created xsi:type="dcterms:W3CDTF">2021-03-12T14:44:09Z</dcterms:created>
  <dcterms:modified xsi:type="dcterms:W3CDTF">2025-01-29T13:20:54Z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0x0101002498E165560ACD4AA2DDE13D88999DCB</vt:lpwstr>
  </property>
  <property fmtid="{D5CDD505-2E9C-101B-9397-08002B2CF9AE}" pid="3" name="MediaServiceImageTags">
    <vt:lpwstr/>
  </property>
</Properties>
</file>