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6858000" cy="9144000"/>
  <p:embeddedFontLst>
    <p:embeddedFont>
      <p:font typeface="Play"/>
      <p:regular r:id="rId41"/>
      <p:bold r:id="rId42"/>
    </p:embeddedFont>
    <p:embeddedFont>
      <p:font typeface="Arial Black"/>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hM0utG46F4qlUkd9W+eVX1tkbQ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0A59D0-A9DD-4A97-9B5D-2B234AEB6804}">
  <a:tblStyle styleId="{DC0A59D0-A9DD-4A97-9B5D-2B234AEB680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Play-bold.fntdata"/><Relationship Id="rId41" Type="http://schemas.openxmlformats.org/officeDocument/2006/relationships/font" Target="fonts/Play-regular.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ArialBlack-regular.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10-question quiz about the World Cup. Questions are multiple choice to minimize the need for prior football knowledge, with the option for questions in English and/or German (click the relevant flag on each slide to reveal the question.) Answers are in German. Presented in pub quiz style with all questions first then answers at the end.</a:t>
            </a:r>
            <a:endParaRPr/>
          </a:p>
          <a:p>
            <a:pPr indent="0" lvl="0" marL="0" rtl="0" algn="l">
              <a:spcBef>
                <a:spcPts val="0"/>
              </a:spcBef>
              <a:spcAft>
                <a:spcPts val="0"/>
              </a:spcAft>
              <a:buNone/>
            </a:pPr>
            <a:r>
              <a:t/>
            </a:r>
            <a:endParaRPr/>
          </a:p>
        </p:txBody>
      </p:sp>
      <p:sp>
        <p:nvSpPr>
          <p:cNvPr id="271" name="Google Shape;27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Germany flag for the question in German</a:t>
            </a:r>
            <a:endParaRPr/>
          </a:p>
        </p:txBody>
      </p:sp>
      <p:sp>
        <p:nvSpPr>
          <p:cNvPr id="278" name="Google Shape;27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Germany flag for the question in German</a:t>
            </a:r>
            <a:endParaRPr/>
          </a:p>
        </p:txBody>
      </p:sp>
      <p:sp>
        <p:nvSpPr>
          <p:cNvPr id="291" name="Google Shape;29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Germany flag for the question in German</a:t>
            </a:r>
            <a:endParaRPr/>
          </a:p>
        </p:txBody>
      </p:sp>
      <p:sp>
        <p:nvSpPr>
          <p:cNvPr id="304" name="Google Shape;30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Germany flag for the question in German</a:t>
            </a:r>
            <a:endParaRPr/>
          </a:p>
        </p:txBody>
      </p:sp>
      <p:sp>
        <p:nvSpPr>
          <p:cNvPr id="317" name="Google Shape;31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Germany flag for the question in German</a:t>
            </a:r>
            <a:endParaRPr/>
          </a:p>
        </p:txBody>
      </p:sp>
      <p:sp>
        <p:nvSpPr>
          <p:cNvPr id="330" name="Google Shape;33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Germany flag for the question in German</a:t>
            </a:r>
            <a:endParaRPr/>
          </a:p>
        </p:txBody>
      </p:sp>
      <p:sp>
        <p:nvSpPr>
          <p:cNvPr id="343" name="Google Shape;34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Germany flag for the question in German</a:t>
            </a:r>
            <a:endParaRPr/>
          </a:p>
        </p:txBody>
      </p:sp>
      <p:sp>
        <p:nvSpPr>
          <p:cNvPr id="356" name="Google Shape;35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Germany flag for the question in German</a:t>
            </a:r>
            <a:endParaRPr/>
          </a:p>
        </p:txBody>
      </p:sp>
      <p:sp>
        <p:nvSpPr>
          <p:cNvPr id="369" name="Google Shape;36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Germany flag for the question in German</a:t>
            </a:r>
            <a:endParaRPr/>
          </a:p>
        </p:txBody>
      </p:sp>
      <p:sp>
        <p:nvSpPr>
          <p:cNvPr id="382" name="Google Shape;38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Germany flag for the question in German</a:t>
            </a:r>
            <a:endParaRPr/>
          </a:p>
        </p:txBody>
      </p:sp>
      <p:sp>
        <p:nvSpPr>
          <p:cNvPr id="395" name="Google Shape;39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Germany flag for the question in German</a:t>
            </a:r>
            <a:endParaRPr/>
          </a:p>
        </p:txBody>
      </p:sp>
      <p:sp>
        <p:nvSpPr>
          <p:cNvPr id="415" name="Google Shape;41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Germany flag for the question in German</a:t>
            </a:r>
            <a:endParaRPr/>
          </a:p>
        </p:txBody>
      </p:sp>
      <p:sp>
        <p:nvSpPr>
          <p:cNvPr id="429" name="Google Shape;42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Germany flag for the question in German</a:t>
            </a:r>
            <a:endParaRPr/>
          </a:p>
        </p:txBody>
      </p:sp>
      <p:sp>
        <p:nvSpPr>
          <p:cNvPr id="443" name="Google Shape;44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Germany flag for the question in German</a:t>
            </a:r>
            <a:endParaRPr/>
          </a:p>
        </p:txBody>
      </p:sp>
      <p:sp>
        <p:nvSpPr>
          <p:cNvPr id="457" name="Google Shape;45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Germany flag for the question in German</a:t>
            </a:r>
            <a:endParaRPr/>
          </a:p>
        </p:txBody>
      </p:sp>
      <p:sp>
        <p:nvSpPr>
          <p:cNvPr id="471" name="Google Shape;47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Germany flag for the question in German</a:t>
            </a:r>
            <a:endParaRPr/>
          </a:p>
        </p:txBody>
      </p:sp>
      <p:sp>
        <p:nvSpPr>
          <p:cNvPr id="485" name="Google Shape;48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Germany flag for the question in German</a:t>
            </a:r>
            <a:endParaRPr/>
          </a:p>
        </p:txBody>
      </p:sp>
      <p:sp>
        <p:nvSpPr>
          <p:cNvPr id="499" name="Google Shape;49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Germany flag for the question in German</a:t>
            </a:r>
            <a:endParaRPr/>
          </a:p>
        </p:txBody>
      </p:sp>
      <p:sp>
        <p:nvSpPr>
          <p:cNvPr id="513" name="Google Shape;51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Germany flag for the question in German</a:t>
            </a:r>
            <a:endParaRPr/>
          </a:p>
        </p:txBody>
      </p:sp>
      <p:sp>
        <p:nvSpPr>
          <p:cNvPr id="527" name="Google Shape;52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Germany flag for the question in German</a:t>
            </a:r>
            <a:endParaRPr/>
          </a:p>
        </p:txBody>
      </p:sp>
      <p:sp>
        <p:nvSpPr>
          <p:cNvPr id="541" name="Google Shape;54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PRINT SLIDE</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555" name="Google Shape;55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Refer back to reading texts to highlight how to form the future tense. Use this to ask pupils for match predictions throughout the tournament.</a:t>
            </a:r>
            <a:endParaRPr/>
          </a:p>
        </p:txBody>
      </p:sp>
      <p:sp>
        <p:nvSpPr>
          <p:cNvPr id="579" name="Google Shape;57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Whole class activity: Teacher reads a sentence from the board, pupils hold fingers up to show which sentence they think the teacher read. Option to translate after each sentence. Also works in pairs after teacher demo.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Translations:</a:t>
            </a:r>
            <a:endParaRPr/>
          </a:p>
          <a:p>
            <a:pPr indent="-228600" lvl="0" marL="228600" rtl="0" algn="l">
              <a:spcBef>
                <a:spcPts val="0"/>
              </a:spcBef>
              <a:spcAft>
                <a:spcPts val="0"/>
              </a:spcAft>
              <a:buClr>
                <a:schemeClr val="dk1"/>
              </a:buClr>
              <a:buSzPts val="1200"/>
              <a:buFont typeface="Calibri"/>
              <a:buAutoNum type="arabicPeriod"/>
            </a:pPr>
            <a:r>
              <a:rPr lang="en-US"/>
              <a:t>Germany win (are winning) the match 2-1</a:t>
            </a:r>
            <a:endParaRPr/>
          </a:p>
          <a:p>
            <a:pPr indent="-228600" lvl="0" marL="228600" rtl="0" algn="l">
              <a:spcBef>
                <a:spcPts val="0"/>
              </a:spcBef>
              <a:spcAft>
                <a:spcPts val="0"/>
              </a:spcAft>
              <a:buClr>
                <a:schemeClr val="dk1"/>
              </a:buClr>
              <a:buSzPts val="1200"/>
              <a:buFont typeface="Calibri"/>
              <a:buAutoNum type="arabicPeriod"/>
            </a:pPr>
            <a:r>
              <a:rPr lang="en-US"/>
              <a:t>Lionel Messi scores three goals</a:t>
            </a:r>
            <a:endParaRPr/>
          </a:p>
          <a:p>
            <a:pPr indent="-228600" lvl="0" marL="228600" rtl="0" algn="l">
              <a:spcBef>
                <a:spcPts val="0"/>
              </a:spcBef>
              <a:spcAft>
                <a:spcPts val="0"/>
              </a:spcAft>
              <a:buClr>
                <a:schemeClr val="dk1"/>
              </a:buClr>
              <a:buSzPts val="1200"/>
              <a:buFont typeface="Calibri"/>
              <a:buAutoNum type="arabicPeriod"/>
            </a:pPr>
            <a:r>
              <a:rPr lang="en-US"/>
              <a:t>Bruno Fernandes receives a yellow card</a:t>
            </a:r>
            <a:endParaRPr/>
          </a:p>
          <a:p>
            <a:pPr indent="-228600" lvl="0" marL="228600" rtl="0" algn="l">
              <a:spcBef>
                <a:spcPts val="0"/>
              </a:spcBef>
              <a:spcAft>
                <a:spcPts val="0"/>
              </a:spcAft>
              <a:buClr>
                <a:schemeClr val="dk1"/>
              </a:buClr>
              <a:buSzPts val="1200"/>
              <a:buFont typeface="Calibri"/>
              <a:buAutoNum type="arabicPeriod"/>
            </a:pPr>
            <a:r>
              <a:rPr lang="en-US"/>
              <a:t>Turkey lose (are losing) the match 1-0</a:t>
            </a:r>
            <a:endParaRPr/>
          </a:p>
          <a:p>
            <a:pPr indent="-228600" lvl="0" marL="228600" rtl="0" algn="l">
              <a:spcBef>
                <a:spcPts val="0"/>
              </a:spcBef>
              <a:spcAft>
                <a:spcPts val="0"/>
              </a:spcAft>
              <a:buClr>
                <a:schemeClr val="dk1"/>
              </a:buClr>
              <a:buSzPts val="1200"/>
              <a:buFont typeface="Calibri"/>
              <a:buAutoNum type="arabicPeriod"/>
            </a:pPr>
            <a:r>
              <a:rPr lang="en-US"/>
              <a:t>Scotland play (are playing) on Sunday</a:t>
            </a:r>
            <a:endParaRPr/>
          </a:p>
          <a:p>
            <a:pPr indent="-228600" lvl="0" marL="228600" rtl="0" algn="l">
              <a:spcBef>
                <a:spcPts val="0"/>
              </a:spcBef>
              <a:spcAft>
                <a:spcPts val="0"/>
              </a:spcAft>
              <a:buClr>
                <a:schemeClr val="dk1"/>
              </a:buClr>
              <a:buSzPts val="1200"/>
              <a:buFont typeface="Calibri"/>
              <a:buAutoNum type="arabicPeriod"/>
            </a:pPr>
            <a:r>
              <a:rPr lang="en-US"/>
              <a:t>Virgil van Dijk gets a red card</a:t>
            </a:r>
            <a:endParaRPr/>
          </a:p>
          <a:p>
            <a:pPr indent="-228600" lvl="0" marL="228600" rtl="0" algn="l">
              <a:spcBef>
                <a:spcPts val="0"/>
              </a:spcBef>
              <a:spcAft>
                <a:spcPts val="0"/>
              </a:spcAft>
              <a:buClr>
                <a:schemeClr val="dk1"/>
              </a:buClr>
              <a:buSzPts val="1200"/>
              <a:buFont typeface="Calibri"/>
              <a:buAutoNum type="arabicPeriod"/>
            </a:pPr>
            <a:r>
              <a:rPr lang="en-US"/>
              <a:t>South Korea lose (are losing) the match 4-2</a:t>
            </a:r>
            <a:endParaRPr/>
          </a:p>
          <a:p>
            <a:pPr indent="-228600" lvl="0" marL="228600" rtl="0" algn="l">
              <a:spcBef>
                <a:spcPts val="0"/>
              </a:spcBef>
              <a:spcAft>
                <a:spcPts val="0"/>
              </a:spcAft>
              <a:buClr>
                <a:schemeClr val="dk1"/>
              </a:buClr>
              <a:buSzPts val="1200"/>
              <a:buFont typeface="Calibri"/>
              <a:buAutoNum type="arabicPeriod"/>
            </a:pPr>
            <a:r>
              <a:rPr lang="en-US"/>
              <a:t>Lamine Yamal scores a goal</a:t>
            </a:r>
            <a:endParaRPr/>
          </a:p>
          <a:p>
            <a:pPr indent="-228600" lvl="0" marL="228600" rtl="0" algn="l">
              <a:spcBef>
                <a:spcPts val="0"/>
              </a:spcBef>
              <a:spcAft>
                <a:spcPts val="0"/>
              </a:spcAft>
              <a:buClr>
                <a:schemeClr val="dk1"/>
              </a:buClr>
              <a:buSzPts val="1200"/>
              <a:buFont typeface="Calibri"/>
              <a:buAutoNum type="arabicPeriod"/>
            </a:pPr>
            <a:r>
              <a:rPr lang="en-US"/>
              <a:t>France win (are winning) the match 5-3</a:t>
            </a:r>
            <a:endParaRPr/>
          </a:p>
          <a:p>
            <a:pPr indent="-228600" lvl="0" marL="228600" rtl="0" algn="l">
              <a:spcBef>
                <a:spcPts val="0"/>
              </a:spcBef>
              <a:spcAft>
                <a:spcPts val="0"/>
              </a:spcAft>
              <a:buClr>
                <a:schemeClr val="dk1"/>
              </a:buClr>
              <a:buSzPts val="1200"/>
              <a:buFont typeface="Calibri"/>
              <a:buAutoNum type="arabicPeriod"/>
            </a:pPr>
            <a:r>
              <a:rPr lang="en-US"/>
              <a:t>My favourite player is Vinícius Junior.</a:t>
            </a:r>
            <a:endParaRPr/>
          </a:p>
          <a:p>
            <a:pPr indent="0" lvl="0" marL="0" rtl="0" algn="l">
              <a:spcBef>
                <a:spcPts val="0"/>
              </a:spcBef>
              <a:spcAft>
                <a:spcPts val="0"/>
              </a:spcAft>
              <a:buNone/>
            </a:pPr>
            <a:r>
              <a:t/>
            </a:r>
            <a:endParaRPr/>
          </a:p>
        </p:txBody>
      </p:sp>
      <p:sp>
        <p:nvSpPr>
          <p:cNvPr id="239" name="Google Shape;2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Whole class activity: Teacher secretly chooses a sentence from the board. Pupils raise hand to guess which sentence. Focus on pronunciation. Pupil who guesses correctly comes to the front to take teacher’s place to pick a sentence. Class raise hand to guess (pupil led). Repeat for as long as you want. Also works in pairs or small groups.</a:t>
            </a:r>
            <a:endParaRPr/>
          </a:p>
          <a:p>
            <a:pPr indent="0" lvl="0" marL="0" rtl="0" algn="l">
              <a:spcBef>
                <a:spcPts val="0"/>
              </a:spcBef>
              <a:spcAft>
                <a:spcPts val="0"/>
              </a:spcAft>
              <a:buNone/>
            </a:pPr>
            <a:r>
              <a:t/>
            </a:r>
            <a:endParaRPr/>
          </a:p>
        </p:txBody>
      </p:sp>
      <p:sp>
        <p:nvSpPr>
          <p:cNvPr id="247" name="Google Shape;2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Whole class “bingo” activity: Pupils choose 6 numbers between 1-10 and write them down on paper/mini whiteboard. Teacher calls out one sentence from the board at a time in a random order (in target language or in English, depending on pupils’ level.) Pupils cross off their numbers as the teacher calls the corresponding sentence until one pupil has all numbers crossed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Translations:</a:t>
            </a:r>
            <a:endParaRPr/>
          </a:p>
          <a:p>
            <a:pPr indent="-228600" lvl="0" marL="228600" rtl="0" algn="l">
              <a:spcBef>
                <a:spcPts val="0"/>
              </a:spcBef>
              <a:spcAft>
                <a:spcPts val="0"/>
              </a:spcAft>
              <a:buClr>
                <a:schemeClr val="dk1"/>
              </a:buClr>
              <a:buSzPts val="1200"/>
              <a:buFont typeface="Calibri"/>
              <a:buAutoNum type="arabicPeriod"/>
            </a:pPr>
            <a:r>
              <a:rPr lang="en-US"/>
              <a:t>Germany win (are winning) the match 2-1</a:t>
            </a:r>
            <a:endParaRPr/>
          </a:p>
          <a:p>
            <a:pPr indent="-228600" lvl="0" marL="228600" rtl="0" algn="l">
              <a:spcBef>
                <a:spcPts val="0"/>
              </a:spcBef>
              <a:spcAft>
                <a:spcPts val="0"/>
              </a:spcAft>
              <a:buClr>
                <a:schemeClr val="dk1"/>
              </a:buClr>
              <a:buSzPts val="1200"/>
              <a:buFont typeface="Calibri"/>
              <a:buAutoNum type="arabicPeriod"/>
            </a:pPr>
            <a:r>
              <a:rPr lang="en-US"/>
              <a:t>Lionel Messi scores three goals</a:t>
            </a:r>
            <a:endParaRPr/>
          </a:p>
          <a:p>
            <a:pPr indent="-228600" lvl="0" marL="228600" rtl="0" algn="l">
              <a:spcBef>
                <a:spcPts val="0"/>
              </a:spcBef>
              <a:spcAft>
                <a:spcPts val="0"/>
              </a:spcAft>
              <a:buClr>
                <a:schemeClr val="dk1"/>
              </a:buClr>
              <a:buSzPts val="1200"/>
              <a:buFont typeface="Calibri"/>
              <a:buAutoNum type="arabicPeriod"/>
            </a:pPr>
            <a:r>
              <a:rPr lang="en-US"/>
              <a:t>Bruno Fernandes receives a yellow card</a:t>
            </a:r>
            <a:endParaRPr/>
          </a:p>
          <a:p>
            <a:pPr indent="-228600" lvl="0" marL="228600" rtl="0" algn="l">
              <a:spcBef>
                <a:spcPts val="0"/>
              </a:spcBef>
              <a:spcAft>
                <a:spcPts val="0"/>
              </a:spcAft>
              <a:buClr>
                <a:schemeClr val="dk1"/>
              </a:buClr>
              <a:buSzPts val="1200"/>
              <a:buFont typeface="Calibri"/>
              <a:buAutoNum type="arabicPeriod"/>
            </a:pPr>
            <a:r>
              <a:rPr lang="en-US"/>
              <a:t>Turkey lose (are losing) the match 1-0</a:t>
            </a:r>
            <a:endParaRPr/>
          </a:p>
          <a:p>
            <a:pPr indent="-228600" lvl="0" marL="228600" rtl="0" algn="l">
              <a:spcBef>
                <a:spcPts val="0"/>
              </a:spcBef>
              <a:spcAft>
                <a:spcPts val="0"/>
              </a:spcAft>
              <a:buClr>
                <a:schemeClr val="dk1"/>
              </a:buClr>
              <a:buSzPts val="1200"/>
              <a:buFont typeface="Calibri"/>
              <a:buAutoNum type="arabicPeriod"/>
            </a:pPr>
            <a:r>
              <a:rPr lang="en-US"/>
              <a:t>Scotland play (are playing) on Sunday</a:t>
            </a:r>
            <a:endParaRPr/>
          </a:p>
          <a:p>
            <a:pPr indent="-228600" lvl="0" marL="228600" rtl="0" algn="l">
              <a:spcBef>
                <a:spcPts val="0"/>
              </a:spcBef>
              <a:spcAft>
                <a:spcPts val="0"/>
              </a:spcAft>
              <a:buClr>
                <a:schemeClr val="dk1"/>
              </a:buClr>
              <a:buSzPts val="1200"/>
              <a:buFont typeface="Calibri"/>
              <a:buAutoNum type="arabicPeriod"/>
            </a:pPr>
            <a:r>
              <a:rPr lang="en-US"/>
              <a:t>Virgil van Dijk gets a red card</a:t>
            </a:r>
            <a:endParaRPr/>
          </a:p>
          <a:p>
            <a:pPr indent="-228600" lvl="0" marL="228600" rtl="0" algn="l">
              <a:spcBef>
                <a:spcPts val="0"/>
              </a:spcBef>
              <a:spcAft>
                <a:spcPts val="0"/>
              </a:spcAft>
              <a:buClr>
                <a:schemeClr val="dk1"/>
              </a:buClr>
              <a:buSzPts val="1200"/>
              <a:buFont typeface="Calibri"/>
              <a:buAutoNum type="arabicPeriod"/>
            </a:pPr>
            <a:r>
              <a:rPr lang="en-US"/>
              <a:t>South Korea lose (are losing) the match 4-2</a:t>
            </a:r>
            <a:endParaRPr/>
          </a:p>
          <a:p>
            <a:pPr indent="-228600" lvl="0" marL="228600" rtl="0" algn="l">
              <a:spcBef>
                <a:spcPts val="0"/>
              </a:spcBef>
              <a:spcAft>
                <a:spcPts val="0"/>
              </a:spcAft>
              <a:buClr>
                <a:schemeClr val="dk1"/>
              </a:buClr>
              <a:buSzPts val="1200"/>
              <a:buFont typeface="Calibri"/>
              <a:buAutoNum type="arabicPeriod"/>
            </a:pPr>
            <a:r>
              <a:rPr lang="en-US"/>
              <a:t>Lamine Yamal scores a goal</a:t>
            </a:r>
            <a:endParaRPr/>
          </a:p>
          <a:p>
            <a:pPr indent="-228600" lvl="0" marL="228600" rtl="0" algn="l">
              <a:spcBef>
                <a:spcPts val="0"/>
              </a:spcBef>
              <a:spcAft>
                <a:spcPts val="0"/>
              </a:spcAft>
              <a:buClr>
                <a:schemeClr val="dk1"/>
              </a:buClr>
              <a:buSzPts val="1200"/>
              <a:buFont typeface="Calibri"/>
              <a:buAutoNum type="arabicPeriod"/>
            </a:pPr>
            <a:r>
              <a:rPr lang="en-US"/>
              <a:t>France win (are winning) the match 5-3</a:t>
            </a:r>
            <a:endParaRPr/>
          </a:p>
          <a:p>
            <a:pPr indent="-228600" lvl="0" marL="228600" rtl="0" algn="l">
              <a:spcBef>
                <a:spcPts val="0"/>
              </a:spcBef>
              <a:spcAft>
                <a:spcPts val="0"/>
              </a:spcAft>
              <a:buClr>
                <a:schemeClr val="dk1"/>
              </a:buClr>
              <a:buSzPts val="1200"/>
              <a:buFont typeface="Calibri"/>
              <a:buAutoNum type="arabicPeriod"/>
            </a:pPr>
            <a:r>
              <a:rPr lang="en-US"/>
              <a:t>My favourite player is Vinícius Junior.</a:t>
            </a:r>
            <a:endParaRPr/>
          </a:p>
          <a:p>
            <a:pPr indent="0" lvl="0" marL="0" rtl="0" algn="l">
              <a:spcBef>
                <a:spcPts val="0"/>
              </a:spcBef>
              <a:spcAft>
                <a:spcPts val="0"/>
              </a:spcAft>
              <a:buNone/>
            </a:pPr>
            <a:r>
              <a:t/>
            </a:r>
            <a:endParaRPr/>
          </a:p>
        </p:txBody>
      </p:sp>
      <p:sp>
        <p:nvSpPr>
          <p:cNvPr id="255" name="Google Shape;2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Two pupils at front of class with a mini whiteboard each. Teacher reads a sentence (in target language or in English, depending on pupils’ level), pupils listen and race to show on their fingers which sentence was read. Best of 3, winner stays on. Get class to help judge who got the correct sentence first. Also works in pairs or threes, and/or with pupils reading the sentence.</a:t>
            </a:r>
            <a:endParaRPr/>
          </a:p>
          <a:p>
            <a:pPr indent="0" lvl="0" marL="0" rtl="0" algn="l">
              <a:spcBef>
                <a:spcPts val="0"/>
              </a:spcBef>
              <a:spcAft>
                <a:spcPts val="0"/>
              </a:spcAft>
              <a:buNone/>
            </a:pPr>
            <a:r>
              <a:t/>
            </a:r>
            <a:endParaRPr/>
          </a:p>
        </p:txBody>
      </p:sp>
      <p:sp>
        <p:nvSpPr>
          <p:cNvPr id="263" name="Google Shape;26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6"/>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7"/>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7"/>
          <p:cNvSpPr txBox="1"/>
          <p:nvPr>
            <p:ph idx="1" type="body"/>
          </p:nvPr>
        </p:nvSpPr>
        <p:spPr>
          <a:xfrm rot="5400000">
            <a:off x="3920332"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7"/>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8"/>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9"/>
          <p:cNvSpPr txBox="1"/>
          <p:nvPr>
            <p:ph type="ctrTitle"/>
          </p:nvPr>
        </p:nvSpPr>
        <p:spPr>
          <a:xfrm>
            <a:off x="1524001"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998"/>
              <a:buFont typeface="Play"/>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9"/>
          <p:cNvSpPr txBox="1"/>
          <p:nvPr>
            <p:ph idx="1" type="subTitle"/>
          </p:nvPr>
        </p:nvSpPr>
        <p:spPr>
          <a:xfrm>
            <a:off x="1524001"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399"/>
              <a:buNone/>
              <a:defRPr sz="2399"/>
            </a:lvl1pPr>
            <a:lvl2pPr lvl="1" algn="ctr">
              <a:lnSpc>
                <a:spcPct val="90000"/>
              </a:lnSpc>
              <a:spcBef>
                <a:spcPts val="500"/>
              </a:spcBef>
              <a:spcAft>
                <a:spcPts val="0"/>
              </a:spcAft>
              <a:buClr>
                <a:schemeClr val="dk1"/>
              </a:buClr>
              <a:buSzPts val="1999"/>
              <a:buNone/>
              <a:defRPr sz="1999"/>
            </a:lvl2pPr>
            <a:lvl3pPr lvl="2" algn="ctr">
              <a:lnSpc>
                <a:spcPct val="90000"/>
              </a:lnSpc>
              <a:spcBef>
                <a:spcPts val="500"/>
              </a:spcBef>
              <a:spcAft>
                <a:spcPts val="0"/>
              </a:spcAft>
              <a:buClr>
                <a:schemeClr val="dk1"/>
              </a:buClr>
              <a:buSzPts val="1799"/>
              <a:buNone/>
              <a:defRPr sz="1799"/>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9"/>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46"/>
          <p:cNvSpPr/>
          <p:nvPr>
            <p:ph idx="2" type="pic"/>
          </p:nvPr>
        </p:nvSpPr>
        <p:spPr>
          <a:xfrm>
            <a:off x="5183188" y="987425"/>
            <a:ext cx="6172200" cy="4873625"/>
          </a:xfrm>
          <a:prstGeom prst="rect">
            <a:avLst/>
          </a:prstGeom>
          <a:noFill/>
          <a:ln>
            <a:noFill/>
          </a:ln>
        </p:spPr>
      </p:sp>
      <p:sp>
        <p:nvSpPr>
          <p:cNvPr id="143" name="Google Shape;143;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0"/>
          <p:cNvSpPr txBox="1"/>
          <p:nvPr>
            <p:ph type="title"/>
          </p:nvPr>
        </p:nvSpPr>
        <p:spPr>
          <a:xfrm>
            <a:off x="831850"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998"/>
              <a:buFont typeface="Play"/>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0"/>
          <p:cNvSpPr txBox="1"/>
          <p:nvPr>
            <p:ph idx="1" type="body"/>
          </p:nvPr>
        </p:nvSpPr>
        <p:spPr>
          <a:xfrm>
            <a:off x="831850"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399"/>
              <a:buNone/>
              <a:defRPr sz="2399">
                <a:solidFill>
                  <a:srgbClr val="757575"/>
                </a:solidFill>
              </a:defRPr>
            </a:lvl1pPr>
            <a:lvl2pPr indent="-228600" lvl="1" marL="914400" algn="l">
              <a:lnSpc>
                <a:spcPct val="90000"/>
              </a:lnSpc>
              <a:spcBef>
                <a:spcPts val="500"/>
              </a:spcBef>
              <a:spcAft>
                <a:spcPts val="0"/>
              </a:spcAft>
              <a:buClr>
                <a:srgbClr val="757575"/>
              </a:buClr>
              <a:buSzPts val="1999"/>
              <a:buNone/>
              <a:defRPr sz="1999">
                <a:solidFill>
                  <a:srgbClr val="757575"/>
                </a:solidFill>
              </a:defRPr>
            </a:lvl2pPr>
            <a:lvl3pPr indent="-228600" lvl="2" marL="1371600" algn="l">
              <a:lnSpc>
                <a:spcPct val="90000"/>
              </a:lnSpc>
              <a:spcBef>
                <a:spcPts val="500"/>
              </a:spcBef>
              <a:spcAft>
                <a:spcPts val="0"/>
              </a:spcAft>
              <a:buClr>
                <a:srgbClr val="757575"/>
              </a:buClr>
              <a:buSzPts val="1799"/>
              <a:buNone/>
              <a:defRPr sz="1799">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5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0"/>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1"/>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1"/>
          <p:cNvSpPr txBox="1"/>
          <p:nvPr>
            <p:ph idx="1" type="body"/>
          </p:nvPr>
        </p:nvSpPr>
        <p:spPr>
          <a:xfrm>
            <a:off x="838201"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1"/>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2"/>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2"/>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399"/>
              <a:buNone/>
              <a:defRPr b="1" sz="2399"/>
            </a:lvl1pPr>
            <a:lvl2pPr indent="-228600" lvl="1" marL="914400" algn="l">
              <a:lnSpc>
                <a:spcPct val="90000"/>
              </a:lnSpc>
              <a:spcBef>
                <a:spcPts val="500"/>
              </a:spcBef>
              <a:spcAft>
                <a:spcPts val="0"/>
              </a:spcAft>
              <a:buClr>
                <a:schemeClr val="dk1"/>
              </a:buClr>
              <a:buSzPts val="1999"/>
              <a:buNone/>
              <a:defRPr b="1" sz="1999"/>
            </a:lvl2pPr>
            <a:lvl3pPr indent="-228600" lvl="2" marL="1371600" algn="l">
              <a:lnSpc>
                <a:spcPct val="90000"/>
              </a:lnSpc>
              <a:spcBef>
                <a:spcPts val="500"/>
              </a:spcBef>
              <a:spcAft>
                <a:spcPts val="0"/>
              </a:spcAft>
              <a:buClr>
                <a:schemeClr val="dk1"/>
              </a:buClr>
              <a:buSzPts val="1799"/>
              <a:buNone/>
              <a:defRPr b="1" sz="1799"/>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2"/>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399"/>
              <a:buNone/>
              <a:defRPr b="1" sz="2399"/>
            </a:lvl1pPr>
            <a:lvl2pPr indent="-228600" lvl="1" marL="914400" algn="l">
              <a:lnSpc>
                <a:spcPct val="90000"/>
              </a:lnSpc>
              <a:spcBef>
                <a:spcPts val="500"/>
              </a:spcBef>
              <a:spcAft>
                <a:spcPts val="0"/>
              </a:spcAft>
              <a:buClr>
                <a:schemeClr val="dk1"/>
              </a:buClr>
              <a:buSzPts val="1999"/>
              <a:buNone/>
              <a:defRPr b="1" sz="1999"/>
            </a:lvl2pPr>
            <a:lvl3pPr indent="-228600" lvl="2" marL="1371600" algn="l">
              <a:lnSpc>
                <a:spcPct val="90000"/>
              </a:lnSpc>
              <a:spcBef>
                <a:spcPts val="500"/>
              </a:spcBef>
              <a:spcAft>
                <a:spcPts val="0"/>
              </a:spcAft>
              <a:buClr>
                <a:schemeClr val="dk1"/>
              </a:buClr>
              <a:buSzPts val="1799"/>
              <a:buNone/>
              <a:defRPr b="1" sz="1799"/>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2"/>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3"/>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3"/>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4"/>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5"/>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199"/>
              <a:buFont typeface="Play"/>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5"/>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737" lvl="0" marL="457200" algn="l">
              <a:lnSpc>
                <a:spcPct val="90000"/>
              </a:lnSpc>
              <a:spcBef>
                <a:spcPts val="1000"/>
              </a:spcBef>
              <a:spcAft>
                <a:spcPts val="0"/>
              </a:spcAft>
              <a:buClr>
                <a:schemeClr val="dk1"/>
              </a:buClr>
              <a:buSzPts val="3199"/>
              <a:buChar char="•"/>
              <a:defRPr sz="3199"/>
            </a:lvl1pPr>
            <a:lvl2pPr indent="-406336" lvl="1" marL="914400" algn="l">
              <a:lnSpc>
                <a:spcPct val="90000"/>
              </a:lnSpc>
              <a:spcBef>
                <a:spcPts val="500"/>
              </a:spcBef>
              <a:spcAft>
                <a:spcPts val="0"/>
              </a:spcAft>
              <a:buClr>
                <a:schemeClr val="dk1"/>
              </a:buClr>
              <a:buSzPts val="2799"/>
              <a:buChar char="•"/>
              <a:defRPr sz="2799"/>
            </a:lvl2pPr>
            <a:lvl3pPr indent="-380937" lvl="2" marL="1371600" algn="l">
              <a:lnSpc>
                <a:spcPct val="90000"/>
              </a:lnSpc>
              <a:spcBef>
                <a:spcPts val="500"/>
              </a:spcBef>
              <a:spcAft>
                <a:spcPts val="0"/>
              </a:spcAft>
              <a:buClr>
                <a:schemeClr val="dk1"/>
              </a:buClr>
              <a:buSzPts val="2399"/>
              <a:buChar char="•"/>
              <a:defRPr sz="2399"/>
            </a:lvl3pPr>
            <a:lvl4pPr indent="-355537" lvl="3" marL="1828800" algn="l">
              <a:lnSpc>
                <a:spcPct val="90000"/>
              </a:lnSpc>
              <a:spcBef>
                <a:spcPts val="500"/>
              </a:spcBef>
              <a:spcAft>
                <a:spcPts val="0"/>
              </a:spcAft>
              <a:buClr>
                <a:schemeClr val="dk1"/>
              </a:buClr>
              <a:buSzPts val="1999"/>
              <a:buChar char="•"/>
              <a:defRPr sz="1999"/>
            </a:lvl4pPr>
            <a:lvl5pPr indent="-355536" lvl="4" marL="2286000" algn="l">
              <a:lnSpc>
                <a:spcPct val="90000"/>
              </a:lnSpc>
              <a:spcBef>
                <a:spcPts val="500"/>
              </a:spcBef>
              <a:spcAft>
                <a:spcPts val="0"/>
              </a:spcAft>
              <a:buClr>
                <a:schemeClr val="dk1"/>
              </a:buClr>
              <a:buSzPts val="1999"/>
              <a:buChar char="•"/>
              <a:defRPr sz="1999"/>
            </a:lvl5pPr>
            <a:lvl6pPr indent="-355536" lvl="5" marL="2743200" algn="l">
              <a:lnSpc>
                <a:spcPct val="90000"/>
              </a:lnSpc>
              <a:spcBef>
                <a:spcPts val="500"/>
              </a:spcBef>
              <a:spcAft>
                <a:spcPts val="0"/>
              </a:spcAft>
              <a:buClr>
                <a:schemeClr val="dk1"/>
              </a:buClr>
              <a:buSzPts val="1999"/>
              <a:buChar char="•"/>
              <a:defRPr sz="1999"/>
            </a:lvl6pPr>
            <a:lvl7pPr indent="-355536" lvl="6" marL="3200400" algn="l">
              <a:lnSpc>
                <a:spcPct val="90000"/>
              </a:lnSpc>
              <a:spcBef>
                <a:spcPts val="500"/>
              </a:spcBef>
              <a:spcAft>
                <a:spcPts val="0"/>
              </a:spcAft>
              <a:buClr>
                <a:schemeClr val="dk1"/>
              </a:buClr>
              <a:buSzPts val="1999"/>
              <a:buChar char="•"/>
              <a:defRPr sz="1999"/>
            </a:lvl7pPr>
            <a:lvl8pPr indent="-355536" lvl="7" marL="3657600" algn="l">
              <a:lnSpc>
                <a:spcPct val="90000"/>
              </a:lnSpc>
              <a:spcBef>
                <a:spcPts val="500"/>
              </a:spcBef>
              <a:spcAft>
                <a:spcPts val="0"/>
              </a:spcAft>
              <a:buClr>
                <a:schemeClr val="dk1"/>
              </a:buClr>
              <a:buSzPts val="1999"/>
              <a:buChar char="•"/>
              <a:defRPr sz="1999"/>
            </a:lvl8pPr>
            <a:lvl9pPr indent="-355536" lvl="8" marL="4114800" algn="l">
              <a:lnSpc>
                <a:spcPct val="90000"/>
              </a:lnSpc>
              <a:spcBef>
                <a:spcPts val="500"/>
              </a:spcBef>
              <a:spcAft>
                <a:spcPts val="0"/>
              </a:spcAft>
              <a:buClr>
                <a:schemeClr val="dk1"/>
              </a:buClr>
              <a:buSzPts val="1999"/>
              <a:buChar char="•"/>
              <a:defRPr sz="1999"/>
            </a:lvl9pPr>
          </a:lstStyle>
          <a:p/>
        </p:txBody>
      </p:sp>
      <p:sp>
        <p:nvSpPr>
          <p:cNvPr id="61" name="Google Shape;61;p55"/>
          <p:cNvSpPr txBox="1"/>
          <p:nvPr>
            <p:ph idx="2" type="body"/>
          </p:nvPr>
        </p:nvSpPr>
        <p:spPr>
          <a:xfrm>
            <a:off x="839789"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5"/>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6"/>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199"/>
              <a:buFont typeface="Play"/>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6"/>
          <p:cNvSpPr/>
          <p:nvPr>
            <p:ph idx="2" type="pic"/>
          </p:nvPr>
        </p:nvSpPr>
        <p:spPr>
          <a:xfrm>
            <a:off x="5183188" y="987427"/>
            <a:ext cx="6172200" cy="4873625"/>
          </a:xfrm>
          <a:prstGeom prst="rect">
            <a:avLst/>
          </a:prstGeom>
          <a:noFill/>
          <a:ln>
            <a:noFill/>
          </a:ln>
        </p:spPr>
      </p:sp>
      <p:sp>
        <p:nvSpPr>
          <p:cNvPr id="68" name="Google Shape;68;p56"/>
          <p:cNvSpPr txBox="1"/>
          <p:nvPr>
            <p:ph idx="1" type="body"/>
          </p:nvPr>
        </p:nvSpPr>
        <p:spPr>
          <a:xfrm>
            <a:off x="839789"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6"/>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399"/>
              <a:buFont typeface="Play"/>
              <a:buNone/>
              <a:defRPr b="0" i="0" sz="4399"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406336" lvl="0" marL="457200" marR="0" rtl="0" algn="l">
              <a:lnSpc>
                <a:spcPct val="90000"/>
              </a:lnSpc>
              <a:spcBef>
                <a:spcPts val="1000"/>
              </a:spcBef>
              <a:spcAft>
                <a:spcPts val="0"/>
              </a:spcAft>
              <a:buClr>
                <a:schemeClr val="dk1"/>
              </a:buClr>
              <a:buSzPts val="2799"/>
              <a:buFont typeface="Arial"/>
              <a:buChar char="•"/>
              <a:defRPr b="0" i="0" sz="2799" u="none" cap="none" strike="noStrike">
                <a:solidFill>
                  <a:schemeClr val="dk1"/>
                </a:solidFill>
                <a:latin typeface="Arial"/>
                <a:ea typeface="Arial"/>
                <a:cs typeface="Arial"/>
                <a:sym typeface="Arial"/>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Arial"/>
                <a:ea typeface="Arial"/>
                <a:cs typeface="Arial"/>
                <a:sym typeface="Arial"/>
              </a:defRPr>
            </a:lvl2pPr>
            <a:lvl3pPr indent="-355537"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Arial"/>
                <a:ea typeface="Arial"/>
                <a:cs typeface="Arial"/>
                <a:sym typeface="Arial"/>
              </a:defRPr>
            </a:lvl3pPr>
            <a:lvl4pPr indent="-342837"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12" name="Google Shape;12;p3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5"/>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png"/><Relationship Id="rId5"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7.png"/><Relationship Id="rId9"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0.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62" name="Shape 162"/>
        <p:cNvGrpSpPr/>
        <p:nvPr/>
      </p:nvGrpSpPr>
      <p:grpSpPr>
        <a:xfrm>
          <a:off x="0" y="0"/>
          <a:ext cx="0" cy="0"/>
          <a:chOff x="0" y="0"/>
          <a:chExt cx="0" cy="0"/>
        </a:xfrm>
      </p:grpSpPr>
      <p:pic>
        <p:nvPicPr>
          <p:cNvPr descr="A close-up of a grass field&#10;&#10;Description automatically generated" id="163" name="Google Shape;163;p1"/>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164" name="Google Shape;164;p1"/>
          <p:cNvSpPr txBox="1"/>
          <p:nvPr/>
        </p:nvSpPr>
        <p:spPr>
          <a:xfrm>
            <a:off x="210773" y="68220"/>
            <a:ext cx="11750004" cy="5769272"/>
          </a:xfrm>
          <a:prstGeom prst="rect">
            <a:avLst/>
          </a:prstGeom>
          <a:solidFill>
            <a:srgbClr val="FFFFFF">
              <a:alpha val="50196"/>
            </a:srgbClr>
          </a:solid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Calibri"/>
                <a:ea typeface="Calibri"/>
                <a:cs typeface="Calibri"/>
                <a:sym typeface="Calibri"/>
              </a:rPr>
              <a:t>Lesson on World Cup 2026 (Die Weltmeisterschaft 2026)</a:t>
            </a:r>
            <a:endParaRPr/>
          </a:p>
          <a:p>
            <a:pPr indent="0" lvl="0" marL="0" marR="0" rtl="0" algn="l">
              <a:lnSpc>
                <a:spcPct val="150000"/>
              </a:lnSpc>
              <a:spcBef>
                <a:spcPts val="0"/>
              </a:spcBef>
              <a:spcAft>
                <a:spcPts val="0"/>
              </a:spcAft>
              <a:buNone/>
            </a:pPr>
            <a:r>
              <a:rPr b="1" i="0" lang="en-US" sz="2400" u="none" cap="none" strike="noStrike">
                <a:solidFill>
                  <a:schemeClr val="dk1"/>
                </a:solidFill>
                <a:latin typeface="Calibri"/>
                <a:ea typeface="Calibri"/>
                <a:cs typeface="Calibri"/>
                <a:sym typeface="Calibri"/>
              </a:rPr>
              <a:t>Notes for Teachers:</a:t>
            </a:r>
            <a:endParaRPr b="1" i="0" sz="20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Activities are intended to be adaptable for any Key Stage 3 group</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Zero or minimal prior football knowledge is needed. Where football knowledge may be beneficial, support is given in the form of multiple-choice questions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It would be useful for pupils to have already covered topics such as numbers, colours, days of the week and countries, as well as some simple verbs, to get the most out of these activities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Some slides have clickable icons for the teacher to reveal questions, answers or clues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Further guidance for teachers for each task can be found in the Notes section on the relevant slide, as well as on hidden slides at the start of each new activity</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Feel free to adapt, edit, add or omit activities to suit your classes’ needs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Men’s World Cup 2026 takes place in the USA, Canada &amp; Mexico between 11</a:t>
            </a:r>
            <a:r>
              <a:rPr b="0" baseline="30000" i="0" lang="en-US" sz="2000" u="none" cap="none" strike="noStrike">
                <a:solidFill>
                  <a:schemeClr val="dk1"/>
                </a:solidFill>
                <a:latin typeface="Calibri"/>
                <a:ea typeface="Calibri"/>
                <a:cs typeface="Calibri"/>
                <a:sym typeface="Calibri"/>
              </a:rPr>
              <a:t>th</a:t>
            </a:r>
            <a:r>
              <a:rPr b="0" i="0" lang="en-US" sz="2000" u="none" cap="none" strike="noStrike">
                <a:solidFill>
                  <a:schemeClr val="dk1"/>
                </a:solidFill>
                <a:latin typeface="Calibri"/>
                <a:ea typeface="Calibri"/>
                <a:cs typeface="Calibri"/>
                <a:sym typeface="Calibri"/>
              </a:rPr>
              <a:t> June – 19</a:t>
            </a:r>
            <a:r>
              <a:rPr b="0" baseline="30000" i="0" lang="en-US" sz="2000" u="none" cap="none" strike="noStrike">
                <a:solidFill>
                  <a:schemeClr val="dk1"/>
                </a:solidFill>
                <a:latin typeface="Calibri"/>
                <a:ea typeface="Calibri"/>
                <a:cs typeface="Calibri"/>
                <a:sym typeface="Calibri"/>
              </a:rPr>
              <a:t>th</a:t>
            </a:r>
            <a:r>
              <a:rPr b="0" i="0" lang="en-US" sz="2000" u="none" cap="none" strike="noStrike">
                <a:solidFill>
                  <a:schemeClr val="dk1"/>
                </a:solidFill>
                <a:latin typeface="Calibri"/>
                <a:ea typeface="Calibri"/>
                <a:cs typeface="Calibri"/>
                <a:sym typeface="Calibri"/>
              </a:rPr>
              <a:t> July 2026</a:t>
            </a:r>
            <a:endParaRPr/>
          </a:p>
        </p:txBody>
      </p:sp>
      <p:pic>
        <p:nvPicPr>
          <p:cNvPr id="165" name="Google Shape;165;p1"/>
          <p:cNvPicPr preferRelativeResize="0"/>
          <p:nvPr/>
        </p:nvPicPr>
        <p:blipFill rotWithShape="1">
          <a:blip r:embed="rId4">
            <a:alphaModFix/>
          </a:blip>
          <a:srcRect b="0" l="0" r="0" t="0"/>
          <a:stretch/>
        </p:blipFill>
        <p:spPr>
          <a:xfrm>
            <a:off x="1581266" y="6010254"/>
            <a:ext cx="2079583" cy="767266"/>
          </a:xfrm>
          <a:prstGeom prst="rect">
            <a:avLst/>
          </a:prstGeom>
          <a:noFill/>
          <a:ln>
            <a:noFill/>
          </a:ln>
        </p:spPr>
      </p:pic>
      <p:pic>
        <p:nvPicPr>
          <p:cNvPr descr="A logo of different types of airplanes&#10;&#10;Description automatically generated with medium confidence" id="166" name="Google Shape;166;p1"/>
          <p:cNvPicPr preferRelativeResize="0"/>
          <p:nvPr/>
        </p:nvPicPr>
        <p:blipFill rotWithShape="1">
          <a:blip r:embed="rId5">
            <a:alphaModFix/>
          </a:blip>
          <a:srcRect b="0" l="0" r="0" t="0"/>
          <a:stretch/>
        </p:blipFill>
        <p:spPr>
          <a:xfrm>
            <a:off x="108617" y="6010254"/>
            <a:ext cx="1364031" cy="76726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72" name="Shape 272"/>
        <p:cNvGrpSpPr/>
        <p:nvPr/>
      </p:nvGrpSpPr>
      <p:grpSpPr>
        <a:xfrm>
          <a:off x="0" y="0"/>
          <a:ext cx="0" cy="0"/>
          <a:chOff x="0" y="0"/>
          <a:chExt cx="0" cy="0"/>
        </a:xfrm>
      </p:grpSpPr>
      <p:pic>
        <p:nvPicPr>
          <p:cNvPr descr="A close-up of a grass field&#10;&#10;Description automatically generated" id="273" name="Google Shape;273;p10"/>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74" name="Google Shape;274;p10"/>
          <p:cNvSpPr txBox="1"/>
          <p:nvPr/>
        </p:nvSpPr>
        <p:spPr>
          <a:xfrm>
            <a:off x="1027385" y="2174485"/>
            <a:ext cx="10134986" cy="178510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4400">
                <a:solidFill>
                  <a:srgbClr val="000000"/>
                </a:solidFill>
                <a:latin typeface="Calibri"/>
                <a:ea typeface="Calibri"/>
                <a:cs typeface="Calibri"/>
                <a:sym typeface="Calibri"/>
              </a:rPr>
              <a:t>¡Das Weltmeisterschaft-Quiz!</a:t>
            </a:r>
            <a:endParaRPr/>
          </a:p>
          <a:p>
            <a:pPr indent="0" lvl="0" marL="0" marR="0" rtl="0" algn="ctr">
              <a:spcBef>
                <a:spcPts val="0"/>
              </a:spcBef>
              <a:spcAft>
                <a:spcPts val="0"/>
              </a:spcAft>
              <a:buNone/>
            </a:pPr>
            <a:r>
              <a:rPr b="1" lang="en-US" sz="4400">
                <a:solidFill>
                  <a:srgbClr val="000000"/>
                </a:solidFill>
                <a:latin typeface="Calibri"/>
                <a:ea typeface="Calibri"/>
                <a:cs typeface="Calibri"/>
                <a:sym typeface="Calibri"/>
              </a:rPr>
              <a:t>Fragen</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A close-up of a grass field&#10;&#10;Description automatically generated" id="280" name="Google Shape;280;p11"/>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81" name="Google Shape;281;p11"/>
          <p:cNvSpPr txBox="1"/>
          <p:nvPr/>
        </p:nvSpPr>
        <p:spPr>
          <a:xfrm>
            <a:off x="511277" y="349733"/>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Das Weltmeisterschaft-Quiz 2026</a:t>
            </a:r>
            <a:endParaRPr/>
          </a:p>
        </p:txBody>
      </p:sp>
      <p:sp>
        <p:nvSpPr>
          <p:cNvPr id="282" name="Google Shape;282;p11"/>
          <p:cNvSpPr txBox="1"/>
          <p:nvPr/>
        </p:nvSpPr>
        <p:spPr>
          <a:xfrm>
            <a:off x="1474840" y="1745427"/>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¿Wo findet die 2026 Weltmeisterschaft statt?</a:t>
            </a:r>
            <a:endParaRPr b="1" sz="2000">
              <a:solidFill>
                <a:schemeClr val="dk1"/>
              </a:solidFill>
              <a:latin typeface="Calibri"/>
              <a:ea typeface="Calibri"/>
              <a:cs typeface="Calibri"/>
              <a:sym typeface="Calibri"/>
            </a:endParaRPr>
          </a:p>
        </p:txBody>
      </p:sp>
      <p:sp>
        <p:nvSpPr>
          <p:cNvPr id="283" name="Google Shape;283;p11"/>
          <p:cNvSpPr txBox="1"/>
          <p:nvPr/>
        </p:nvSpPr>
        <p:spPr>
          <a:xfrm>
            <a:off x="1474840" y="1177162"/>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Where is the World Cup 2026 taking place?</a:t>
            </a:r>
            <a:endParaRPr b="1" sz="2000">
              <a:solidFill>
                <a:schemeClr val="dk1"/>
              </a:solidFill>
              <a:latin typeface="Calibri"/>
              <a:ea typeface="Calibri"/>
              <a:cs typeface="Calibri"/>
              <a:sym typeface="Calibri"/>
            </a:endParaRPr>
          </a:p>
        </p:txBody>
      </p:sp>
      <p:pic>
        <p:nvPicPr>
          <p:cNvPr descr="Logo, company name&#10;&#10;Description automatically generated" id="284" name="Google Shape;284;p11"/>
          <p:cNvPicPr preferRelativeResize="0"/>
          <p:nvPr/>
        </p:nvPicPr>
        <p:blipFill rotWithShape="1">
          <a:blip r:embed="rId4">
            <a:alphaModFix/>
          </a:blip>
          <a:srcRect b="0" l="0" r="0" t="0"/>
          <a:stretch/>
        </p:blipFill>
        <p:spPr>
          <a:xfrm>
            <a:off x="511277" y="1172215"/>
            <a:ext cx="863834" cy="503903"/>
          </a:xfrm>
          <a:prstGeom prst="rect">
            <a:avLst/>
          </a:prstGeom>
          <a:noFill/>
          <a:ln>
            <a:noFill/>
          </a:ln>
        </p:spPr>
      </p:pic>
      <p:pic>
        <p:nvPicPr>
          <p:cNvPr id="285" name="Google Shape;285;p11"/>
          <p:cNvPicPr preferRelativeResize="0"/>
          <p:nvPr/>
        </p:nvPicPr>
        <p:blipFill rotWithShape="1">
          <a:blip r:embed="rId5">
            <a:alphaModFix/>
          </a:blip>
          <a:srcRect b="0" l="0" r="0" t="0"/>
          <a:stretch/>
        </p:blipFill>
        <p:spPr>
          <a:xfrm>
            <a:off x="525522" y="1740480"/>
            <a:ext cx="839838" cy="503903"/>
          </a:xfrm>
          <a:prstGeom prst="rect">
            <a:avLst/>
          </a:prstGeom>
          <a:noFill/>
          <a:ln>
            <a:noFill/>
          </a:ln>
        </p:spPr>
      </p:pic>
      <p:sp>
        <p:nvSpPr>
          <p:cNvPr id="286" name="Google Shape;286;p11"/>
          <p:cNvSpPr txBox="1"/>
          <p:nvPr/>
        </p:nvSpPr>
        <p:spPr>
          <a:xfrm>
            <a:off x="511276" y="2483787"/>
            <a:ext cx="11471617" cy="3539430"/>
          </a:xfrm>
          <a:prstGeom prst="rect">
            <a:avLst/>
          </a:prstGeom>
          <a:solidFill>
            <a:srgbClr val="FFFFFF">
              <a:alpha val="50196"/>
            </a:srgbClr>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Die 2026 Weltmeisterschaft findet in Großbrittanien statt.</a:t>
            </a:r>
            <a:endParaRPr/>
          </a:p>
          <a:p>
            <a:pPr indent="-139700" lvl="0" marL="342900" marR="0" rtl="0" algn="l">
              <a:spcBef>
                <a:spcPts val="0"/>
              </a:spcBef>
              <a:spcAft>
                <a:spcPts val="0"/>
              </a:spcAft>
              <a:buClr>
                <a:schemeClr val="dk1"/>
              </a:buClr>
              <a:buSzPts val="3200"/>
              <a:buFont typeface="Calibri"/>
              <a:buNone/>
            </a:pPr>
            <a:r>
              <a:t/>
            </a:r>
            <a:endParaRPr i="1" sz="3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Die 2026 Weltmeisterschaft findet in Europa statt.</a:t>
            </a:r>
            <a:endParaRPr/>
          </a:p>
          <a:p>
            <a:pPr indent="-139700" lvl="0" marL="342900" marR="0" rtl="0" algn="l">
              <a:spcBef>
                <a:spcPts val="0"/>
              </a:spcBef>
              <a:spcAft>
                <a:spcPts val="0"/>
              </a:spcAft>
              <a:buClr>
                <a:schemeClr val="dk1"/>
              </a:buClr>
              <a:buSzPts val="3200"/>
              <a:buFont typeface="Calibri"/>
              <a:buNone/>
            </a:pPr>
            <a:r>
              <a:t/>
            </a:r>
            <a:endParaRPr i="1" sz="3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Die 2026 Weltmeisterschaft findet in der USA, Kanada und Mexiko statt.</a:t>
            </a:r>
            <a:endParaRPr/>
          </a:p>
          <a:p>
            <a:pPr indent="-139700" lvl="0" marL="342900" marR="0" rtl="0" algn="l">
              <a:spcBef>
                <a:spcPts val="0"/>
              </a:spcBef>
              <a:spcAft>
                <a:spcPts val="0"/>
              </a:spcAft>
              <a:buClr>
                <a:schemeClr val="dk1"/>
              </a:buClr>
              <a:buSzPts val="3200"/>
              <a:buFont typeface="Calibri"/>
              <a:buNone/>
            </a:pPr>
            <a:r>
              <a:t/>
            </a:r>
            <a:endParaRPr i="1" sz="3200">
              <a:solidFill>
                <a:schemeClr val="dk1"/>
              </a:solidFill>
              <a:latin typeface="Calibri"/>
              <a:ea typeface="Calibri"/>
              <a:cs typeface="Calibri"/>
              <a:sym typeface="Calibri"/>
            </a:endParaRPr>
          </a:p>
        </p:txBody>
      </p:sp>
      <p:sp>
        <p:nvSpPr>
          <p:cNvPr id="287" name="Google Shape;287;p11"/>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1</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anim calcmode="lin" valueType="num">
                                      <p:cBhvr additive="base">
                                        <p:cTn dur="500"/>
                                        <p:tgtEl>
                                          <p:spTgt spid="28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anim calcmode="lin" valueType="num">
                                      <p:cBhvr additive="base">
                                        <p:cTn dur="500"/>
                                        <p:tgtEl>
                                          <p:spTgt spid="28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2" st="2"/>
                                            </p:txEl>
                                          </p:spTgt>
                                        </p:tgtEl>
                                        <p:attrNameLst>
                                          <p:attrName>style.visibility</p:attrName>
                                        </p:attrNameLst>
                                      </p:cBhvr>
                                      <p:to>
                                        <p:strVal val="visible"/>
                                      </p:to>
                                    </p:set>
                                    <p:anim calcmode="lin" valueType="num">
                                      <p:cBhvr additive="base">
                                        <p:cTn dur="500"/>
                                        <p:tgtEl>
                                          <p:spTgt spid="28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3" st="3"/>
                                            </p:txEl>
                                          </p:spTgt>
                                        </p:tgtEl>
                                        <p:attrNameLst>
                                          <p:attrName>style.visibility</p:attrName>
                                        </p:attrNameLst>
                                      </p:cBhvr>
                                      <p:to>
                                        <p:strVal val="visible"/>
                                      </p:to>
                                    </p:set>
                                    <p:anim calcmode="lin" valueType="num">
                                      <p:cBhvr additive="base">
                                        <p:cTn dur="500"/>
                                        <p:tgtEl>
                                          <p:spTgt spid="28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4" st="4"/>
                                            </p:txEl>
                                          </p:spTgt>
                                        </p:tgtEl>
                                        <p:attrNameLst>
                                          <p:attrName>style.visibility</p:attrName>
                                        </p:attrNameLst>
                                      </p:cBhvr>
                                      <p:to>
                                        <p:strVal val="visible"/>
                                      </p:to>
                                    </p:set>
                                    <p:anim calcmode="lin" valueType="num">
                                      <p:cBhvr additive="base">
                                        <p:cTn dur="500"/>
                                        <p:tgtEl>
                                          <p:spTgt spid="28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5" st="5"/>
                                            </p:txEl>
                                          </p:spTgt>
                                        </p:tgtEl>
                                        <p:attrNameLst>
                                          <p:attrName>style.visibility</p:attrName>
                                        </p:attrNameLst>
                                      </p:cBhvr>
                                      <p:to>
                                        <p:strVal val="visible"/>
                                      </p:to>
                                    </p:set>
                                    <p:anim calcmode="lin" valueType="num">
                                      <p:cBhvr additive="base">
                                        <p:cTn dur="500"/>
                                        <p:tgtEl>
                                          <p:spTgt spid="28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A close-up of a grass field&#10;&#10;Description automatically generated" id="293" name="Google Shape;293;p12"/>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94" name="Google Shape;294;p12"/>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Das Weltmeisterschaft-Quiz 2026</a:t>
            </a:r>
            <a:endParaRPr/>
          </a:p>
        </p:txBody>
      </p:sp>
      <p:sp>
        <p:nvSpPr>
          <p:cNvPr id="295" name="Google Shape;295;p12"/>
          <p:cNvSpPr txBox="1"/>
          <p:nvPr/>
        </p:nvSpPr>
        <p:spPr>
          <a:xfrm>
            <a:off x="1474840" y="1740332"/>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Wie viele Länder spielen in der 2026 Weltmeisterschaft?</a:t>
            </a:r>
            <a:endParaRPr b="1" sz="2000">
              <a:solidFill>
                <a:schemeClr val="dk1"/>
              </a:solidFill>
              <a:latin typeface="Calibri"/>
              <a:ea typeface="Calibri"/>
              <a:cs typeface="Calibri"/>
              <a:sym typeface="Calibri"/>
            </a:endParaRPr>
          </a:p>
        </p:txBody>
      </p:sp>
      <p:sp>
        <p:nvSpPr>
          <p:cNvPr id="296" name="Google Shape;296;p12"/>
          <p:cNvSpPr txBox="1"/>
          <p:nvPr/>
        </p:nvSpPr>
        <p:spPr>
          <a:xfrm>
            <a:off x="1474840" y="1172067"/>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How many countries play at the World Cup 2026?</a:t>
            </a:r>
            <a:endParaRPr b="1" sz="2000">
              <a:solidFill>
                <a:schemeClr val="dk1"/>
              </a:solidFill>
              <a:latin typeface="Calibri"/>
              <a:ea typeface="Calibri"/>
              <a:cs typeface="Calibri"/>
              <a:sym typeface="Calibri"/>
            </a:endParaRPr>
          </a:p>
        </p:txBody>
      </p:sp>
      <p:pic>
        <p:nvPicPr>
          <p:cNvPr descr="Logo, company name&#10;&#10;Description automatically generated" id="297" name="Google Shape;297;p12"/>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298" name="Google Shape;298;p12"/>
          <p:cNvPicPr preferRelativeResize="0"/>
          <p:nvPr/>
        </p:nvPicPr>
        <p:blipFill rotWithShape="1">
          <a:blip r:embed="rId5">
            <a:alphaModFix/>
          </a:blip>
          <a:srcRect b="0" l="0" r="0" t="0"/>
          <a:stretch/>
        </p:blipFill>
        <p:spPr>
          <a:xfrm>
            <a:off x="525522" y="1719214"/>
            <a:ext cx="839838" cy="503903"/>
          </a:xfrm>
          <a:prstGeom prst="rect">
            <a:avLst/>
          </a:prstGeom>
          <a:noFill/>
          <a:ln>
            <a:noFill/>
          </a:ln>
        </p:spPr>
      </p:pic>
      <p:sp>
        <p:nvSpPr>
          <p:cNvPr id="299" name="Google Shape;299;p12"/>
          <p:cNvSpPr txBox="1"/>
          <p:nvPr/>
        </p:nvSpPr>
        <p:spPr>
          <a:xfrm>
            <a:off x="511277" y="2462521"/>
            <a:ext cx="10962968"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32 Länder spielen in der 2026 Weltmeisterschaft.</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24 Länder spielen in der 2026 Weltmeisterschaft.</a:t>
            </a:r>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48 Länder spielen in der 2026 Weltmeisterschaft.</a:t>
            </a:r>
            <a:endParaRPr i="1" sz="3200">
              <a:solidFill>
                <a:schemeClr val="dk1"/>
              </a:solidFill>
              <a:latin typeface="Calibri"/>
              <a:ea typeface="Calibri"/>
              <a:cs typeface="Calibri"/>
              <a:sym typeface="Calibri"/>
            </a:endParaRPr>
          </a:p>
        </p:txBody>
      </p:sp>
      <p:sp>
        <p:nvSpPr>
          <p:cNvPr id="300" name="Google Shape;300;p12"/>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2</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 calcmode="lin" valueType="num">
                                      <p:cBhvr additive="base">
                                        <p:cTn dur="500"/>
                                        <p:tgtEl>
                                          <p:spTgt spid="29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xEl>
                                              <p:pRg end="1" st="1"/>
                                            </p:txEl>
                                          </p:spTgt>
                                        </p:tgtEl>
                                        <p:attrNameLst>
                                          <p:attrName>style.visibility</p:attrName>
                                        </p:attrNameLst>
                                      </p:cBhvr>
                                      <p:to>
                                        <p:strVal val="visible"/>
                                      </p:to>
                                    </p:set>
                                    <p:anim calcmode="lin" valueType="num">
                                      <p:cBhvr additive="base">
                                        <p:cTn dur="500"/>
                                        <p:tgtEl>
                                          <p:spTgt spid="29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xEl>
                                              <p:pRg end="2" st="2"/>
                                            </p:txEl>
                                          </p:spTgt>
                                        </p:tgtEl>
                                        <p:attrNameLst>
                                          <p:attrName>style.visibility</p:attrName>
                                        </p:attrNameLst>
                                      </p:cBhvr>
                                      <p:to>
                                        <p:strVal val="visible"/>
                                      </p:to>
                                    </p:set>
                                    <p:anim calcmode="lin" valueType="num">
                                      <p:cBhvr additive="base">
                                        <p:cTn dur="500"/>
                                        <p:tgtEl>
                                          <p:spTgt spid="29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A close-up of a grass field&#10;&#10;Description automatically generated" id="306" name="Google Shape;306;p13"/>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07" name="Google Shape;307;p13"/>
          <p:cNvSpPr txBox="1"/>
          <p:nvPr/>
        </p:nvSpPr>
        <p:spPr>
          <a:xfrm>
            <a:off x="511277" y="339101"/>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Das Weltmeisterschaft-Quiz 2026</a:t>
            </a:r>
            <a:endParaRPr/>
          </a:p>
        </p:txBody>
      </p:sp>
      <p:sp>
        <p:nvSpPr>
          <p:cNvPr id="308" name="Google Shape;308;p13"/>
          <p:cNvSpPr txBox="1"/>
          <p:nvPr/>
        </p:nvSpPr>
        <p:spPr>
          <a:xfrm>
            <a:off x="1474840" y="1750966"/>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Aus welchem Land kommt Sadio Mané?</a:t>
            </a:r>
            <a:endParaRPr b="1" sz="2000">
              <a:solidFill>
                <a:schemeClr val="dk1"/>
              </a:solidFill>
              <a:latin typeface="Calibri"/>
              <a:ea typeface="Calibri"/>
              <a:cs typeface="Calibri"/>
              <a:sym typeface="Calibri"/>
            </a:endParaRPr>
          </a:p>
        </p:txBody>
      </p:sp>
      <p:sp>
        <p:nvSpPr>
          <p:cNvPr id="309" name="Google Shape;309;p13"/>
          <p:cNvSpPr txBox="1"/>
          <p:nvPr/>
        </p:nvSpPr>
        <p:spPr>
          <a:xfrm>
            <a:off x="1474840" y="1182701"/>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Which country does Sadio Mané come from?</a:t>
            </a:r>
            <a:endParaRPr b="1" sz="2000">
              <a:solidFill>
                <a:schemeClr val="dk1"/>
              </a:solidFill>
              <a:latin typeface="Calibri"/>
              <a:ea typeface="Calibri"/>
              <a:cs typeface="Calibri"/>
              <a:sym typeface="Calibri"/>
            </a:endParaRPr>
          </a:p>
        </p:txBody>
      </p:sp>
      <p:pic>
        <p:nvPicPr>
          <p:cNvPr descr="Logo, company name&#10;&#10;Description automatically generated" id="310" name="Google Shape;310;p13"/>
          <p:cNvPicPr preferRelativeResize="0"/>
          <p:nvPr/>
        </p:nvPicPr>
        <p:blipFill rotWithShape="1">
          <a:blip r:embed="rId4">
            <a:alphaModFix/>
          </a:blip>
          <a:srcRect b="0" l="0" r="0" t="0"/>
          <a:stretch/>
        </p:blipFill>
        <p:spPr>
          <a:xfrm>
            <a:off x="511277" y="1161583"/>
            <a:ext cx="863834" cy="503903"/>
          </a:xfrm>
          <a:prstGeom prst="rect">
            <a:avLst/>
          </a:prstGeom>
          <a:noFill/>
          <a:ln>
            <a:noFill/>
          </a:ln>
        </p:spPr>
      </p:pic>
      <p:pic>
        <p:nvPicPr>
          <p:cNvPr id="311" name="Google Shape;311;p13"/>
          <p:cNvPicPr preferRelativeResize="0"/>
          <p:nvPr/>
        </p:nvPicPr>
        <p:blipFill rotWithShape="1">
          <a:blip r:embed="rId5">
            <a:alphaModFix/>
          </a:blip>
          <a:srcRect b="0" l="0" r="0" t="0"/>
          <a:stretch/>
        </p:blipFill>
        <p:spPr>
          <a:xfrm>
            <a:off x="525522" y="1729848"/>
            <a:ext cx="839838" cy="503903"/>
          </a:xfrm>
          <a:prstGeom prst="rect">
            <a:avLst/>
          </a:prstGeom>
          <a:noFill/>
          <a:ln>
            <a:noFill/>
          </a:ln>
        </p:spPr>
      </p:pic>
      <p:sp>
        <p:nvSpPr>
          <p:cNvPr id="312" name="Google Shape;312;p13"/>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3</a:t>
            </a:r>
            <a:endParaRPr b="1" sz="4000">
              <a:solidFill>
                <a:schemeClr val="dk1"/>
              </a:solidFill>
              <a:latin typeface="Calibri"/>
              <a:ea typeface="Calibri"/>
              <a:cs typeface="Calibri"/>
              <a:sym typeface="Calibri"/>
            </a:endParaRPr>
          </a:p>
        </p:txBody>
      </p:sp>
      <p:sp>
        <p:nvSpPr>
          <p:cNvPr id="313" name="Google Shape;313;p13"/>
          <p:cNvSpPr txBox="1"/>
          <p:nvPr/>
        </p:nvSpPr>
        <p:spPr>
          <a:xfrm>
            <a:off x="511277" y="2473155"/>
            <a:ext cx="10962968"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kommt aus Frankreich.</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kommt aus Senegal.</a:t>
            </a:r>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kommt aus Ghana.</a:t>
            </a:r>
            <a:endParaRPr b="1" sz="3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anim calcmode="lin" valueType="num">
                                      <p:cBhvr additive="base">
                                        <p:cTn dur="500"/>
                                        <p:tgtEl>
                                          <p:spTgt spid="31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anim calcmode="lin" valueType="num">
                                      <p:cBhvr additive="base">
                                        <p:cTn dur="500"/>
                                        <p:tgtEl>
                                          <p:spTgt spid="31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2" st="2"/>
                                            </p:txEl>
                                          </p:spTgt>
                                        </p:tgtEl>
                                        <p:attrNameLst>
                                          <p:attrName>style.visibility</p:attrName>
                                        </p:attrNameLst>
                                      </p:cBhvr>
                                      <p:to>
                                        <p:strVal val="visible"/>
                                      </p:to>
                                    </p:set>
                                    <p:anim calcmode="lin" valueType="num">
                                      <p:cBhvr additive="base">
                                        <p:cTn dur="500"/>
                                        <p:tgtEl>
                                          <p:spTgt spid="31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A close-up of a grass field&#10;&#10;Description automatically generated" id="319" name="Google Shape;319;p14"/>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20" name="Google Shape;320;p14"/>
          <p:cNvSpPr txBox="1"/>
          <p:nvPr/>
        </p:nvSpPr>
        <p:spPr>
          <a:xfrm>
            <a:off x="511277" y="317836"/>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Das Weltmeisterschaft-Quiz 2026</a:t>
            </a:r>
            <a:endParaRPr/>
          </a:p>
        </p:txBody>
      </p:sp>
      <p:sp>
        <p:nvSpPr>
          <p:cNvPr id="321" name="Google Shape;321;p14"/>
          <p:cNvSpPr txBox="1"/>
          <p:nvPr/>
        </p:nvSpPr>
        <p:spPr>
          <a:xfrm>
            <a:off x="1474840" y="1729701"/>
            <a:ext cx="1020139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Wie viele Spieler gibt es in einem 2026 Weltmeisterschaft-Kader?</a:t>
            </a:r>
            <a:endParaRPr b="1" sz="2000">
              <a:solidFill>
                <a:schemeClr val="dk1"/>
              </a:solidFill>
              <a:latin typeface="Calibri"/>
              <a:ea typeface="Calibri"/>
              <a:cs typeface="Calibri"/>
              <a:sym typeface="Calibri"/>
            </a:endParaRPr>
          </a:p>
        </p:txBody>
      </p:sp>
      <p:sp>
        <p:nvSpPr>
          <p:cNvPr id="322" name="Google Shape;322;p14"/>
          <p:cNvSpPr txBox="1"/>
          <p:nvPr/>
        </p:nvSpPr>
        <p:spPr>
          <a:xfrm>
            <a:off x="1474840" y="1161436"/>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How many players are there in a World Cup 2026 squad?</a:t>
            </a:r>
            <a:endParaRPr b="1" sz="2000">
              <a:solidFill>
                <a:schemeClr val="dk1"/>
              </a:solidFill>
              <a:latin typeface="Calibri"/>
              <a:ea typeface="Calibri"/>
              <a:cs typeface="Calibri"/>
              <a:sym typeface="Calibri"/>
            </a:endParaRPr>
          </a:p>
        </p:txBody>
      </p:sp>
      <p:pic>
        <p:nvPicPr>
          <p:cNvPr descr="Logo, company name&#10;&#10;Description automatically generated" id="323" name="Google Shape;323;p14"/>
          <p:cNvPicPr preferRelativeResize="0"/>
          <p:nvPr/>
        </p:nvPicPr>
        <p:blipFill rotWithShape="1">
          <a:blip r:embed="rId4">
            <a:alphaModFix/>
          </a:blip>
          <a:srcRect b="0" l="0" r="0" t="0"/>
          <a:stretch/>
        </p:blipFill>
        <p:spPr>
          <a:xfrm>
            <a:off x="511277" y="1140318"/>
            <a:ext cx="863834" cy="503903"/>
          </a:xfrm>
          <a:prstGeom prst="rect">
            <a:avLst/>
          </a:prstGeom>
          <a:noFill/>
          <a:ln>
            <a:noFill/>
          </a:ln>
        </p:spPr>
      </p:pic>
      <p:pic>
        <p:nvPicPr>
          <p:cNvPr id="324" name="Google Shape;324;p14"/>
          <p:cNvPicPr preferRelativeResize="0"/>
          <p:nvPr/>
        </p:nvPicPr>
        <p:blipFill rotWithShape="1">
          <a:blip r:embed="rId5">
            <a:alphaModFix/>
          </a:blip>
          <a:srcRect b="0" l="0" r="0" t="0"/>
          <a:stretch/>
        </p:blipFill>
        <p:spPr>
          <a:xfrm>
            <a:off x="525522" y="1708583"/>
            <a:ext cx="839838" cy="503903"/>
          </a:xfrm>
          <a:prstGeom prst="rect">
            <a:avLst/>
          </a:prstGeom>
          <a:noFill/>
          <a:ln>
            <a:noFill/>
          </a:ln>
        </p:spPr>
      </p:pic>
      <p:sp>
        <p:nvSpPr>
          <p:cNvPr id="325" name="Google Shape;325;p14"/>
          <p:cNvSpPr txBox="1"/>
          <p:nvPr/>
        </p:nvSpPr>
        <p:spPr>
          <a:xfrm>
            <a:off x="176982" y="2451890"/>
            <a:ext cx="11956025"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Es gibt 26 Spieler in einem 2026 Weltmeisterschaft-Kader.</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Es gibt 23 Spieler in einem 2026 Weltmeisterschaft-Kader.</a:t>
            </a:r>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Es gibt 21 Spieler in einem 2026 Weltmeisterschaft-Kader.</a:t>
            </a:r>
            <a:endParaRPr b="1" sz="3200">
              <a:solidFill>
                <a:schemeClr val="dk1"/>
              </a:solidFill>
              <a:latin typeface="Calibri"/>
              <a:ea typeface="Calibri"/>
              <a:cs typeface="Calibri"/>
              <a:sym typeface="Calibri"/>
            </a:endParaRPr>
          </a:p>
        </p:txBody>
      </p:sp>
      <p:sp>
        <p:nvSpPr>
          <p:cNvPr id="326" name="Google Shape;326;p14"/>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4</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anim calcmode="lin" valueType="num">
                                      <p:cBhvr additive="base">
                                        <p:cTn dur="500"/>
                                        <p:tgtEl>
                                          <p:spTgt spid="32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1" st="1"/>
                                            </p:txEl>
                                          </p:spTgt>
                                        </p:tgtEl>
                                        <p:attrNameLst>
                                          <p:attrName>style.visibility</p:attrName>
                                        </p:attrNameLst>
                                      </p:cBhvr>
                                      <p:to>
                                        <p:strVal val="visible"/>
                                      </p:to>
                                    </p:set>
                                    <p:anim calcmode="lin" valueType="num">
                                      <p:cBhvr additive="base">
                                        <p:cTn dur="500"/>
                                        <p:tgtEl>
                                          <p:spTgt spid="32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2" st="2"/>
                                            </p:txEl>
                                          </p:spTgt>
                                        </p:tgtEl>
                                        <p:attrNameLst>
                                          <p:attrName>style.visibility</p:attrName>
                                        </p:attrNameLst>
                                      </p:cBhvr>
                                      <p:to>
                                        <p:strVal val="visible"/>
                                      </p:to>
                                    </p:set>
                                    <p:anim calcmode="lin" valueType="num">
                                      <p:cBhvr additive="base">
                                        <p:cTn dur="500"/>
                                        <p:tgtEl>
                                          <p:spTgt spid="32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descr="A close-up of a grass field&#10;&#10;Description automatically generated" id="332" name="Google Shape;332;p15"/>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33" name="Google Shape;333;p15"/>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Das Weltmeisterschaft-Quiz 2026</a:t>
            </a:r>
            <a:endParaRPr/>
          </a:p>
        </p:txBody>
      </p:sp>
      <p:sp>
        <p:nvSpPr>
          <p:cNvPr id="334" name="Google Shape;334;p15"/>
          <p:cNvSpPr txBox="1"/>
          <p:nvPr/>
        </p:nvSpPr>
        <p:spPr>
          <a:xfrm>
            <a:off x="1474840" y="1740332"/>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Wann ist das Weltmeisterschaft-Finale?</a:t>
            </a:r>
            <a:endParaRPr b="1" sz="2000">
              <a:solidFill>
                <a:schemeClr val="dk1"/>
              </a:solidFill>
              <a:latin typeface="Calibri"/>
              <a:ea typeface="Calibri"/>
              <a:cs typeface="Calibri"/>
              <a:sym typeface="Calibri"/>
            </a:endParaRPr>
          </a:p>
        </p:txBody>
      </p:sp>
      <p:sp>
        <p:nvSpPr>
          <p:cNvPr id="335" name="Google Shape;335;p15"/>
          <p:cNvSpPr txBox="1"/>
          <p:nvPr/>
        </p:nvSpPr>
        <p:spPr>
          <a:xfrm>
            <a:off x="1474840" y="1172067"/>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When is the World Cup 2026 final?</a:t>
            </a:r>
            <a:endParaRPr b="1" sz="2000">
              <a:solidFill>
                <a:schemeClr val="dk1"/>
              </a:solidFill>
              <a:latin typeface="Calibri"/>
              <a:ea typeface="Calibri"/>
              <a:cs typeface="Calibri"/>
              <a:sym typeface="Calibri"/>
            </a:endParaRPr>
          </a:p>
        </p:txBody>
      </p:sp>
      <p:pic>
        <p:nvPicPr>
          <p:cNvPr descr="Logo, company name&#10;&#10;Description automatically generated" id="336" name="Google Shape;336;p15"/>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337" name="Google Shape;337;p15"/>
          <p:cNvPicPr preferRelativeResize="0"/>
          <p:nvPr/>
        </p:nvPicPr>
        <p:blipFill rotWithShape="1">
          <a:blip r:embed="rId5">
            <a:alphaModFix/>
          </a:blip>
          <a:srcRect b="0" l="0" r="0" t="0"/>
          <a:stretch/>
        </p:blipFill>
        <p:spPr>
          <a:xfrm>
            <a:off x="525522" y="1719214"/>
            <a:ext cx="839838" cy="503903"/>
          </a:xfrm>
          <a:prstGeom prst="rect">
            <a:avLst/>
          </a:prstGeom>
          <a:noFill/>
          <a:ln>
            <a:noFill/>
          </a:ln>
        </p:spPr>
      </p:pic>
      <p:sp>
        <p:nvSpPr>
          <p:cNvPr id="338" name="Google Shape;338;p15"/>
          <p:cNvSpPr txBox="1"/>
          <p:nvPr/>
        </p:nvSpPr>
        <p:spPr>
          <a:xfrm>
            <a:off x="334298" y="2462521"/>
            <a:ext cx="11670890" cy="2737416"/>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Das Weltmeisterschaft-Finale ist am Sonntag den 12. Juli.</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Das Weltmeisterschaft-Finale ist am Samstag den 18. Juli.</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Das Weltmeisterschaft-Finale ist am Sonntag den 19. Juli.</a:t>
            </a:r>
            <a:endParaRPr b="1" sz="2900">
              <a:solidFill>
                <a:schemeClr val="dk1"/>
              </a:solidFill>
              <a:latin typeface="Calibri"/>
              <a:ea typeface="Calibri"/>
              <a:cs typeface="Calibri"/>
              <a:sym typeface="Calibri"/>
            </a:endParaRPr>
          </a:p>
        </p:txBody>
      </p:sp>
      <p:sp>
        <p:nvSpPr>
          <p:cNvPr id="339" name="Google Shape;339;p15"/>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5</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anim calcmode="lin" valueType="num">
                                      <p:cBhvr additive="base">
                                        <p:cTn dur="500"/>
                                        <p:tgtEl>
                                          <p:spTgt spid="33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
                                            <p:txEl>
                                              <p:pRg end="1" st="1"/>
                                            </p:txEl>
                                          </p:spTgt>
                                        </p:tgtEl>
                                        <p:attrNameLst>
                                          <p:attrName>style.visibility</p:attrName>
                                        </p:attrNameLst>
                                      </p:cBhvr>
                                      <p:to>
                                        <p:strVal val="visible"/>
                                      </p:to>
                                    </p:set>
                                    <p:anim calcmode="lin" valueType="num">
                                      <p:cBhvr additive="base">
                                        <p:cTn dur="500"/>
                                        <p:tgtEl>
                                          <p:spTgt spid="33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
                                            <p:txEl>
                                              <p:pRg end="2" st="2"/>
                                            </p:txEl>
                                          </p:spTgt>
                                        </p:tgtEl>
                                        <p:attrNameLst>
                                          <p:attrName>style.visibility</p:attrName>
                                        </p:attrNameLst>
                                      </p:cBhvr>
                                      <p:to>
                                        <p:strVal val="visible"/>
                                      </p:to>
                                    </p:set>
                                    <p:anim calcmode="lin" valueType="num">
                                      <p:cBhvr additive="base">
                                        <p:cTn dur="500"/>
                                        <p:tgtEl>
                                          <p:spTgt spid="33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A close-up of a grass field&#10;&#10;Description automatically generated" id="345" name="Google Shape;345;p16"/>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46" name="Google Shape;346;p16"/>
          <p:cNvSpPr txBox="1"/>
          <p:nvPr/>
        </p:nvSpPr>
        <p:spPr>
          <a:xfrm>
            <a:off x="511277" y="360365"/>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Das Weltmeisterschaft-Quiz 2026</a:t>
            </a:r>
            <a:endParaRPr/>
          </a:p>
        </p:txBody>
      </p:sp>
      <p:sp>
        <p:nvSpPr>
          <p:cNvPr id="347" name="Google Shape;347;p16"/>
          <p:cNvSpPr txBox="1"/>
          <p:nvPr/>
        </p:nvSpPr>
        <p:spPr>
          <a:xfrm>
            <a:off x="1474840" y="1772230"/>
            <a:ext cx="1066799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England und Schottland spielen bei der 2026 Weltmeisterschaft – Richtig oder Falsch?</a:t>
            </a:r>
            <a:endParaRPr b="1" sz="1800">
              <a:solidFill>
                <a:schemeClr val="dk1"/>
              </a:solidFill>
              <a:latin typeface="Calibri"/>
              <a:ea typeface="Calibri"/>
              <a:cs typeface="Calibri"/>
              <a:sym typeface="Calibri"/>
            </a:endParaRPr>
          </a:p>
        </p:txBody>
      </p:sp>
      <p:sp>
        <p:nvSpPr>
          <p:cNvPr id="348" name="Google Shape;348;p16"/>
          <p:cNvSpPr txBox="1"/>
          <p:nvPr/>
        </p:nvSpPr>
        <p:spPr>
          <a:xfrm>
            <a:off x="1474840" y="1203965"/>
            <a:ext cx="10078062"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libri"/>
                <a:ea typeface="Calibri"/>
                <a:cs typeface="Calibri"/>
                <a:sym typeface="Calibri"/>
              </a:rPr>
              <a:t>England and Scotland are playing at the World Cup 2026 – True or False?</a:t>
            </a:r>
            <a:endParaRPr b="1" sz="2600">
              <a:solidFill>
                <a:schemeClr val="dk1"/>
              </a:solidFill>
              <a:latin typeface="Calibri"/>
              <a:ea typeface="Calibri"/>
              <a:cs typeface="Calibri"/>
              <a:sym typeface="Calibri"/>
            </a:endParaRPr>
          </a:p>
        </p:txBody>
      </p:sp>
      <p:pic>
        <p:nvPicPr>
          <p:cNvPr descr="Logo, company name&#10;&#10;Description automatically generated" id="349" name="Google Shape;349;p16"/>
          <p:cNvPicPr preferRelativeResize="0"/>
          <p:nvPr/>
        </p:nvPicPr>
        <p:blipFill rotWithShape="1">
          <a:blip r:embed="rId4">
            <a:alphaModFix/>
          </a:blip>
          <a:srcRect b="0" l="0" r="0" t="0"/>
          <a:stretch/>
        </p:blipFill>
        <p:spPr>
          <a:xfrm>
            <a:off x="511277" y="1182847"/>
            <a:ext cx="863834" cy="503903"/>
          </a:xfrm>
          <a:prstGeom prst="rect">
            <a:avLst/>
          </a:prstGeom>
          <a:noFill/>
          <a:ln>
            <a:noFill/>
          </a:ln>
        </p:spPr>
      </p:pic>
      <p:pic>
        <p:nvPicPr>
          <p:cNvPr id="350" name="Google Shape;350;p16"/>
          <p:cNvPicPr preferRelativeResize="0"/>
          <p:nvPr/>
        </p:nvPicPr>
        <p:blipFill rotWithShape="1">
          <a:blip r:embed="rId5">
            <a:alphaModFix/>
          </a:blip>
          <a:srcRect b="0" l="0" r="0" t="0"/>
          <a:stretch/>
        </p:blipFill>
        <p:spPr>
          <a:xfrm>
            <a:off x="525522" y="1751112"/>
            <a:ext cx="839838" cy="503903"/>
          </a:xfrm>
          <a:prstGeom prst="rect">
            <a:avLst/>
          </a:prstGeom>
          <a:noFill/>
          <a:ln>
            <a:noFill/>
          </a:ln>
        </p:spPr>
      </p:pic>
      <p:sp>
        <p:nvSpPr>
          <p:cNvPr id="351" name="Google Shape;351;p16"/>
          <p:cNvSpPr txBox="1"/>
          <p:nvPr/>
        </p:nvSpPr>
        <p:spPr>
          <a:xfrm>
            <a:off x="334298" y="2617080"/>
            <a:ext cx="11670890" cy="1752531"/>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Richtig.</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Falsch.</a:t>
            </a:r>
            <a:endParaRPr/>
          </a:p>
        </p:txBody>
      </p:sp>
      <p:sp>
        <p:nvSpPr>
          <p:cNvPr id="352" name="Google Shape;352;p16"/>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6</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xEl>
                                              <p:pRg end="0" st="0"/>
                                            </p:txEl>
                                          </p:spTgt>
                                        </p:tgtEl>
                                        <p:attrNameLst>
                                          <p:attrName>style.visibility</p:attrName>
                                        </p:attrNameLst>
                                      </p:cBhvr>
                                      <p:to>
                                        <p:strVal val="visible"/>
                                      </p:to>
                                    </p:set>
                                    <p:anim calcmode="lin" valueType="num">
                                      <p:cBhvr additive="base">
                                        <p:cTn dur="500"/>
                                        <p:tgtEl>
                                          <p:spTgt spid="35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xEl>
                                              <p:pRg end="1" st="1"/>
                                            </p:txEl>
                                          </p:spTgt>
                                        </p:tgtEl>
                                        <p:attrNameLst>
                                          <p:attrName>style.visibility</p:attrName>
                                        </p:attrNameLst>
                                      </p:cBhvr>
                                      <p:to>
                                        <p:strVal val="visible"/>
                                      </p:to>
                                    </p:set>
                                    <p:anim calcmode="lin" valueType="num">
                                      <p:cBhvr additive="base">
                                        <p:cTn dur="500"/>
                                        <p:tgtEl>
                                          <p:spTgt spid="35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descr="A close-up of a grass field&#10;&#10;Description automatically generated" id="358" name="Google Shape;358;p17"/>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59" name="Google Shape;359;p17"/>
          <p:cNvSpPr txBox="1"/>
          <p:nvPr/>
        </p:nvSpPr>
        <p:spPr>
          <a:xfrm>
            <a:off x="511277" y="360365"/>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Das Weltmeisterschaft-Quiz 2026</a:t>
            </a:r>
            <a:endParaRPr/>
          </a:p>
        </p:txBody>
      </p:sp>
      <p:sp>
        <p:nvSpPr>
          <p:cNvPr id="360" name="Google Shape;360;p17"/>
          <p:cNvSpPr txBox="1"/>
          <p:nvPr/>
        </p:nvSpPr>
        <p:spPr>
          <a:xfrm>
            <a:off x="1474840" y="1772230"/>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Welches Land spielt zum ersten Mal bei der Weltmeisterschaft?</a:t>
            </a:r>
            <a:endParaRPr b="1" sz="2000">
              <a:solidFill>
                <a:schemeClr val="dk1"/>
              </a:solidFill>
              <a:latin typeface="Calibri"/>
              <a:ea typeface="Calibri"/>
              <a:cs typeface="Calibri"/>
              <a:sym typeface="Calibri"/>
            </a:endParaRPr>
          </a:p>
        </p:txBody>
      </p:sp>
      <p:sp>
        <p:nvSpPr>
          <p:cNvPr id="361" name="Google Shape;361;p17"/>
          <p:cNvSpPr txBox="1"/>
          <p:nvPr/>
        </p:nvSpPr>
        <p:spPr>
          <a:xfrm>
            <a:off x="1474840" y="1203965"/>
            <a:ext cx="106679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Which country will play at a World Cup for the first time?</a:t>
            </a:r>
            <a:endParaRPr b="1" sz="2000">
              <a:solidFill>
                <a:schemeClr val="dk1"/>
              </a:solidFill>
              <a:latin typeface="Calibri"/>
              <a:ea typeface="Calibri"/>
              <a:cs typeface="Calibri"/>
              <a:sym typeface="Calibri"/>
            </a:endParaRPr>
          </a:p>
        </p:txBody>
      </p:sp>
      <p:pic>
        <p:nvPicPr>
          <p:cNvPr descr="Logo, company name&#10;&#10;Description automatically generated" id="362" name="Google Shape;362;p17"/>
          <p:cNvPicPr preferRelativeResize="0"/>
          <p:nvPr/>
        </p:nvPicPr>
        <p:blipFill rotWithShape="1">
          <a:blip r:embed="rId4">
            <a:alphaModFix/>
          </a:blip>
          <a:srcRect b="0" l="0" r="0" t="0"/>
          <a:stretch/>
        </p:blipFill>
        <p:spPr>
          <a:xfrm>
            <a:off x="511277" y="1182847"/>
            <a:ext cx="863834" cy="503903"/>
          </a:xfrm>
          <a:prstGeom prst="rect">
            <a:avLst/>
          </a:prstGeom>
          <a:noFill/>
          <a:ln>
            <a:noFill/>
          </a:ln>
        </p:spPr>
      </p:pic>
      <p:pic>
        <p:nvPicPr>
          <p:cNvPr id="363" name="Google Shape;363;p17"/>
          <p:cNvPicPr preferRelativeResize="0"/>
          <p:nvPr/>
        </p:nvPicPr>
        <p:blipFill rotWithShape="1">
          <a:blip r:embed="rId5">
            <a:alphaModFix/>
          </a:blip>
          <a:srcRect b="0" l="0" r="0" t="0"/>
          <a:stretch/>
        </p:blipFill>
        <p:spPr>
          <a:xfrm>
            <a:off x="525522" y="1751112"/>
            <a:ext cx="839838" cy="503903"/>
          </a:xfrm>
          <a:prstGeom prst="rect">
            <a:avLst/>
          </a:prstGeom>
          <a:noFill/>
          <a:ln>
            <a:noFill/>
          </a:ln>
        </p:spPr>
      </p:pic>
      <p:sp>
        <p:nvSpPr>
          <p:cNvPr id="364" name="Google Shape;364;p17"/>
          <p:cNvSpPr txBox="1"/>
          <p:nvPr/>
        </p:nvSpPr>
        <p:spPr>
          <a:xfrm>
            <a:off x="334298" y="2494419"/>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Neuseeland</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Kap Verde.</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Haiti.</a:t>
            </a:r>
            <a:endParaRPr b="1" sz="2900">
              <a:solidFill>
                <a:schemeClr val="dk1"/>
              </a:solidFill>
              <a:latin typeface="Calibri"/>
              <a:ea typeface="Calibri"/>
              <a:cs typeface="Calibri"/>
              <a:sym typeface="Calibri"/>
            </a:endParaRPr>
          </a:p>
        </p:txBody>
      </p:sp>
      <p:sp>
        <p:nvSpPr>
          <p:cNvPr id="365" name="Google Shape;365;p17"/>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7</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anim calcmode="lin" valueType="num">
                                      <p:cBhvr additive="base">
                                        <p:cTn dur="500"/>
                                        <p:tgtEl>
                                          <p:spTgt spid="36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1" st="1"/>
                                            </p:txEl>
                                          </p:spTgt>
                                        </p:tgtEl>
                                        <p:attrNameLst>
                                          <p:attrName>style.visibility</p:attrName>
                                        </p:attrNameLst>
                                      </p:cBhvr>
                                      <p:to>
                                        <p:strVal val="visible"/>
                                      </p:to>
                                    </p:set>
                                    <p:anim calcmode="lin" valueType="num">
                                      <p:cBhvr additive="base">
                                        <p:cTn dur="500"/>
                                        <p:tgtEl>
                                          <p:spTgt spid="36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2" st="2"/>
                                            </p:txEl>
                                          </p:spTgt>
                                        </p:tgtEl>
                                        <p:attrNameLst>
                                          <p:attrName>style.visibility</p:attrName>
                                        </p:attrNameLst>
                                      </p:cBhvr>
                                      <p:to>
                                        <p:strVal val="visible"/>
                                      </p:to>
                                    </p:set>
                                    <p:anim calcmode="lin" valueType="num">
                                      <p:cBhvr additive="base">
                                        <p:cTn dur="500"/>
                                        <p:tgtEl>
                                          <p:spTgt spid="36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A close-up of a grass field&#10;&#10;Description automatically generated" id="371" name="Google Shape;371;p18"/>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72" name="Google Shape;372;p18"/>
          <p:cNvSpPr txBox="1"/>
          <p:nvPr/>
        </p:nvSpPr>
        <p:spPr>
          <a:xfrm>
            <a:off x="511277" y="360364"/>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Das Weltmeisterschaft-Quiz 2026</a:t>
            </a:r>
            <a:endParaRPr/>
          </a:p>
        </p:txBody>
      </p:sp>
      <p:sp>
        <p:nvSpPr>
          <p:cNvPr id="373" name="Google Shape;373;p18"/>
          <p:cNvSpPr txBox="1"/>
          <p:nvPr/>
        </p:nvSpPr>
        <p:spPr>
          <a:xfrm>
            <a:off x="1474840" y="1772229"/>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Welches Team hat die 2023 Frauen-Weltmeisterschaft gewonnen?</a:t>
            </a:r>
            <a:endParaRPr b="1" sz="2000">
              <a:solidFill>
                <a:schemeClr val="dk1"/>
              </a:solidFill>
              <a:latin typeface="Calibri"/>
              <a:ea typeface="Calibri"/>
              <a:cs typeface="Calibri"/>
              <a:sym typeface="Calibri"/>
            </a:endParaRPr>
          </a:p>
        </p:txBody>
      </p:sp>
      <p:sp>
        <p:nvSpPr>
          <p:cNvPr id="374" name="Google Shape;374;p18"/>
          <p:cNvSpPr txBox="1"/>
          <p:nvPr/>
        </p:nvSpPr>
        <p:spPr>
          <a:xfrm>
            <a:off x="1474840" y="1203964"/>
            <a:ext cx="106679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Who won the Women’s World Cup in 2023?</a:t>
            </a:r>
            <a:endParaRPr b="1" sz="2000">
              <a:solidFill>
                <a:schemeClr val="dk1"/>
              </a:solidFill>
              <a:latin typeface="Calibri"/>
              <a:ea typeface="Calibri"/>
              <a:cs typeface="Calibri"/>
              <a:sym typeface="Calibri"/>
            </a:endParaRPr>
          </a:p>
        </p:txBody>
      </p:sp>
      <p:pic>
        <p:nvPicPr>
          <p:cNvPr descr="Logo, company name&#10;&#10;Description automatically generated" id="375" name="Google Shape;375;p18"/>
          <p:cNvPicPr preferRelativeResize="0"/>
          <p:nvPr/>
        </p:nvPicPr>
        <p:blipFill rotWithShape="1">
          <a:blip r:embed="rId4">
            <a:alphaModFix/>
          </a:blip>
          <a:srcRect b="0" l="0" r="0" t="0"/>
          <a:stretch/>
        </p:blipFill>
        <p:spPr>
          <a:xfrm>
            <a:off x="511277" y="1182846"/>
            <a:ext cx="863834" cy="503903"/>
          </a:xfrm>
          <a:prstGeom prst="rect">
            <a:avLst/>
          </a:prstGeom>
          <a:noFill/>
          <a:ln>
            <a:noFill/>
          </a:ln>
        </p:spPr>
      </p:pic>
      <p:pic>
        <p:nvPicPr>
          <p:cNvPr id="376" name="Google Shape;376;p18"/>
          <p:cNvPicPr preferRelativeResize="0"/>
          <p:nvPr/>
        </p:nvPicPr>
        <p:blipFill rotWithShape="1">
          <a:blip r:embed="rId5">
            <a:alphaModFix/>
          </a:blip>
          <a:srcRect b="0" l="0" r="0" t="0"/>
          <a:stretch/>
        </p:blipFill>
        <p:spPr>
          <a:xfrm>
            <a:off x="525522" y="1751111"/>
            <a:ext cx="839838" cy="503903"/>
          </a:xfrm>
          <a:prstGeom prst="rect">
            <a:avLst/>
          </a:prstGeom>
          <a:noFill/>
          <a:ln>
            <a:noFill/>
          </a:ln>
        </p:spPr>
      </p:pic>
      <p:sp>
        <p:nvSpPr>
          <p:cNvPr id="377" name="Google Shape;377;p18"/>
          <p:cNvSpPr txBox="1"/>
          <p:nvPr/>
        </p:nvSpPr>
        <p:spPr>
          <a:xfrm>
            <a:off x="334298" y="2494418"/>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USA</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England</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Spanien</a:t>
            </a:r>
            <a:endParaRPr b="1" sz="2900">
              <a:solidFill>
                <a:schemeClr val="dk1"/>
              </a:solidFill>
              <a:latin typeface="Calibri"/>
              <a:ea typeface="Calibri"/>
              <a:cs typeface="Calibri"/>
              <a:sym typeface="Calibri"/>
            </a:endParaRPr>
          </a:p>
        </p:txBody>
      </p:sp>
      <p:sp>
        <p:nvSpPr>
          <p:cNvPr id="378" name="Google Shape;378;p18"/>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8</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0" st="0"/>
                                            </p:txEl>
                                          </p:spTgt>
                                        </p:tgtEl>
                                        <p:attrNameLst>
                                          <p:attrName>style.visibility</p:attrName>
                                        </p:attrNameLst>
                                      </p:cBhvr>
                                      <p:to>
                                        <p:strVal val="visible"/>
                                      </p:to>
                                    </p:set>
                                    <p:anim calcmode="lin" valueType="num">
                                      <p:cBhvr additive="base">
                                        <p:cTn dur="500"/>
                                        <p:tgtEl>
                                          <p:spTgt spid="37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1" st="1"/>
                                            </p:txEl>
                                          </p:spTgt>
                                        </p:tgtEl>
                                        <p:attrNameLst>
                                          <p:attrName>style.visibility</p:attrName>
                                        </p:attrNameLst>
                                      </p:cBhvr>
                                      <p:to>
                                        <p:strVal val="visible"/>
                                      </p:to>
                                    </p:set>
                                    <p:anim calcmode="lin" valueType="num">
                                      <p:cBhvr additive="base">
                                        <p:cTn dur="500"/>
                                        <p:tgtEl>
                                          <p:spTgt spid="37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2" st="2"/>
                                            </p:txEl>
                                          </p:spTgt>
                                        </p:tgtEl>
                                        <p:attrNameLst>
                                          <p:attrName>style.visibility</p:attrName>
                                        </p:attrNameLst>
                                      </p:cBhvr>
                                      <p:to>
                                        <p:strVal val="visible"/>
                                      </p:to>
                                    </p:set>
                                    <p:anim calcmode="lin" valueType="num">
                                      <p:cBhvr additive="base">
                                        <p:cTn dur="500"/>
                                        <p:tgtEl>
                                          <p:spTgt spid="37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A close-up of a grass field&#10;&#10;Description automatically generated" id="384" name="Google Shape;384;p19"/>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85" name="Google Shape;385;p19"/>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Das Weltmeisterschaft-Quiz 2026</a:t>
            </a:r>
            <a:endParaRPr/>
          </a:p>
        </p:txBody>
      </p:sp>
      <p:sp>
        <p:nvSpPr>
          <p:cNvPr id="386" name="Google Shape;386;p19"/>
          <p:cNvSpPr txBox="1"/>
          <p:nvPr/>
        </p:nvSpPr>
        <p:spPr>
          <a:xfrm>
            <a:off x="1474840" y="1740332"/>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Welches Team hat die 2022 Weltmeisterschaft gewonnen?</a:t>
            </a:r>
            <a:endParaRPr b="1" sz="2000">
              <a:solidFill>
                <a:schemeClr val="dk1"/>
              </a:solidFill>
              <a:latin typeface="Calibri"/>
              <a:ea typeface="Calibri"/>
              <a:cs typeface="Calibri"/>
              <a:sym typeface="Calibri"/>
            </a:endParaRPr>
          </a:p>
        </p:txBody>
      </p:sp>
      <p:sp>
        <p:nvSpPr>
          <p:cNvPr id="387" name="Google Shape;387;p19"/>
          <p:cNvSpPr txBox="1"/>
          <p:nvPr/>
        </p:nvSpPr>
        <p:spPr>
          <a:xfrm>
            <a:off x="1474840" y="1172067"/>
            <a:ext cx="106679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Which team won the Men’s World Cup in 2022?</a:t>
            </a:r>
            <a:endParaRPr b="1" sz="2000">
              <a:solidFill>
                <a:schemeClr val="dk1"/>
              </a:solidFill>
              <a:latin typeface="Calibri"/>
              <a:ea typeface="Calibri"/>
              <a:cs typeface="Calibri"/>
              <a:sym typeface="Calibri"/>
            </a:endParaRPr>
          </a:p>
        </p:txBody>
      </p:sp>
      <p:pic>
        <p:nvPicPr>
          <p:cNvPr descr="Logo, company name&#10;&#10;Description automatically generated" id="388" name="Google Shape;388;p19"/>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389" name="Google Shape;389;p19"/>
          <p:cNvPicPr preferRelativeResize="0"/>
          <p:nvPr/>
        </p:nvPicPr>
        <p:blipFill rotWithShape="1">
          <a:blip r:embed="rId5">
            <a:alphaModFix/>
          </a:blip>
          <a:srcRect b="0" l="0" r="0" t="0"/>
          <a:stretch/>
        </p:blipFill>
        <p:spPr>
          <a:xfrm>
            <a:off x="525522" y="1719214"/>
            <a:ext cx="839838" cy="503903"/>
          </a:xfrm>
          <a:prstGeom prst="rect">
            <a:avLst/>
          </a:prstGeom>
          <a:noFill/>
          <a:ln>
            <a:noFill/>
          </a:ln>
        </p:spPr>
      </p:pic>
      <p:sp>
        <p:nvSpPr>
          <p:cNvPr id="390" name="Google Shape;390;p19"/>
          <p:cNvSpPr txBox="1"/>
          <p:nvPr/>
        </p:nvSpPr>
        <p:spPr>
          <a:xfrm>
            <a:off x="334298" y="2462521"/>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Argentinien.</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Spanien.</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Frankreich.</a:t>
            </a:r>
            <a:endParaRPr b="1" sz="2900">
              <a:solidFill>
                <a:schemeClr val="dk1"/>
              </a:solidFill>
              <a:latin typeface="Calibri"/>
              <a:ea typeface="Calibri"/>
              <a:cs typeface="Calibri"/>
              <a:sym typeface="Calibri"/>
            </a:endParaRPr>
          </a:p>
        </p:txBody>
      </p:sp>
      <p:sp>
        <p:nvSpPr>
          <p:cNvPr id="391" name="Google Shape;391;p19"/>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9</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 calcmode="lin" valueType="num">
                                      <p:cBhvr additive="base">
                                        <p:cTn dur="500"/>
                                        <p:tgtEl>
                                          <p:spTgt spid="39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 calcmode="lin" valueType="num">
                                      <p:cBhvr additive="base">
                                        <p:cTn dur="500"/>
                                        <p:tgtEl>
                                          <p:spTgt spid="39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anim calcmode="lin" valueType="num">
                                      <p:cBhvr additive="base">
                                        <p:cTn dur="500"/>
                                        <p:tgtEl>
                                          <p:spTgt spid="39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70" name="Shape 170"/>
        <p:cNvGrpSpPr/>
        <p:nvPr/>
      </p:nvGrpSpPr>
      <p:grpSpPr>
        <a:xfrm>
          <a:off x="0" y="0"/>
          <a:ext cx="0" cy="0"/>
          <a:chOff x="0" y="0"/>
          <a:chExt cx="0" cy="0"/>
        </a:xfrm>
      </p:grpSpPr>
      <p:pic>
        <p:nvPicPr>
          <p:cNvPr descr="A close-up of a grass field&#10;&#10;Description automatically generated" id="171" name="Google Shape;171;p2"/>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172" name="Google Shape;172;p2"/>
          <p:cNvSpPr txBox="1"/>
          <p:nvPr/>
        </p:nvSpPr>
        <p:spPr>
          <a:xfrm>
            <a:off x="336893" y="153282"/>
            <a:ext cx="11515969" cy="346094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Calibri"/>
                <a:ea typeface="Calibri"/>
                <a:cs typeface="Calibri"/>
                <a:sym typeface="Calibri"/>
              </a:rPr>
              <a:t>Lesson on World Cup 2026 (Die Weltmeisterschaft 2026)</a:t>
            </a:r>
            <a:endParaRPr/>
          </a:p>
          <a:p>
            <a:pPr indent="0" lvl="0" marL="0" marR="0" rtl="0" algn="l">
              <a:lnSpc>
                <a:spcPct val="150000"/>
              </a:lnSpc>
              <a:spcBef>
                <a:spcPts val="0"/>
              </a:spcBef>
              <a:spcAft>
                <a:spcPts val="0"/>
              </a:spcAft>
              <a:buNone/>
            </a:pPr>
            <a:r>
              <a:rPr b="1" i="0" lang="en-US" sz="2400" u="none" cap="none" strike="noStrike">
                <a:solidFill>
                  <a:schemeClr val="dk1"/>
                </a:solidFill>
                <a:latin typeface="Calibri"/>
                <a:ea typeface="Calibri"/>
                <a:cs typeface="Calibri"/>
                <a:sym typeface="Calibri"/>
              </a:rPr>
              <a:t>Lesson Content:</a:t>
            </a:r>
            <a:endParaRPr b="1" i="0" sz="20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Starter / “Do Now” activity to identify 6 countries taking part at the World Cup 2026</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Conti-style games to reinforce existing vocabulary and introduce some new vocabulary</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World Cup 2026 quiz</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Reading &amp; comprehension task (with writing extension for higher ability pupils)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Predications task introducing the Future Tense</a:t>
            </a:r>
            <a:endParaRPr/>
          </a:p>
        </p:txBody>
      </p:sp>
      <p:pic>
        <p:nvPicPr>
          <p:cNvPr id="173" name="Google Shape;173;p2"/>
          <p:cNvPicPr preferRelativeResize="0"/>
          <p:nvPr/>
        </p:nvPicPr>
        <p:blipFill rotWithShape="1">
          <a:blip r:embed="rId4">
            <a:alphaModFix/>
          </a:blip>
          <a:srcRect b="0" l="0" r="0" t="0"/>
          <a:stretch/>
        </p:blipFill>
        <p:spPr>
          <a:xfrm>
            <a:off x="1581266" y="6010254"/>
            <a:ext cx="2079583" cy="767266"/>
          </a:xfrm>
          <a:prstGeom prst="rect">
            <a:avLst/>
          </a:prstGeom>
          <a:noFill/>
          <a:ln>
            <a:noFill/>
          </a:ln>
        </p:spPr>
      </p:pic>
      <p:pic>
        <p:nvPicPr>
          <p:cNvPr descr="A logo of different types of airplanes&#10;&#10;Description automatically generated with medium confidence" id="174" name="Google Shape;174;p2"/>
          <p:cNvPicPr preferRelativeResize="0"/>
          <p:nvPr/>
        </p:nvPicPr>
        <p:blipFill rotWithShape="1">
          <a:blip r:embed="rId5">
            <a:alphaModFix/>
          </a:blip>
          <a:srcRect b="0" l="0" r="0" t="0"/>
          <a:stretch/>
        </p:blipFill>
        <p:spPr>
          <a:xfrm>
            <a:off x="108617" y="6010254"/>
            <a:ext cx="1364031" cy="76726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A close-up of a grass field&#10;&#10;Description automatically generated" id="397" name="Google Shape;397;p20"/>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98" name="Google Shape;398;p20"/>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Das Weltmeisterschaft-Quiz 2026</a:t>
            </a:r>
            <a:endParaRPr/>
          </a:p>
        </p:txBody>
      </p:sp>
      <p:sp>
        <p:nvSpPr>
          <p:cNvPr id="399" name="Google Shape;399;p20"/>
          <p:cNvSpPr txBox="1"/>
          <p:nvPr/>
        </p:nvSpPr>
        <p:spPr>
          <a:xfrm>
            <a:off x="1474840" y="1740332"/>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Wo wird das Finale stattfinden?</a:t>
            </a:r>
            <a:endParaRPr b="1" sz="2000">
              <a:solidFill>
                <a:schemeClr val="dk1"/>
              </a:solidFill>
              <a:latin typeface="Calibri"/>
              <a:ea typeface="Calibri"/>
              <a:cs typeface="Calibri"/>
              <a:sym typeface="Calibri"/>
            </a:endParaRPr>
          </a:p>
        </p:txBody>
      </p:sp>
      <p:sp>
        <p:nvSpPr>
          <p:cNvPr id="400" name="Google Shape;400;p20"/>
          <p:cNvSpPr txBox="1"/>
          <p:nvPr/>
        </p:nvSpPr>
        <p:spPr>
          <a:xfrm>
            <a:off x="1474840" y="1172067"/>
            <a:ext cx="106679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Where is the final taking place?</a:t>
            </a:r>
            <a:endParaRPr b="1" sz="2000">
              <a:solidFill>
                <a:schemeClr val="dk1"/>
              </a:solidFill>
              <a:latin typeface="Calibri"/>
              <a:ea typeface="Calibri"/>
              <a:cs typeface="Calibri"/>
              <a:sym typeface="Calibri"/>
            </a:endParaRPr>
          </a:p>
        </p:txBody>
      </p:sp>
      <p:pic>
        <p:nvPicPr>
          <p:cNvPr descr="Logo, company name&#10;&#10;Description automatically generated" id="401" name="Google Shape;401;p20"/>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402" name="Google Shape;402;p20"/>
          <p:cNvPicPr preferRelativeResize="0"/>
          <p:nvPr/>
        </p:nvPicPr>
        <p:blipFill rotWithShape="1">
          <a:blip r:embed="rId5">
            <a:alphaModFix/>
          </a:blip>
          <a:srcRect b="0" l="0" r="0" t="0"/>
          <a:stretch/>
        </p:blipFill>
        <p:spPr>
          <a:xfrm>
            <a:off x="525522" y="1719214"/>
            <a:ext cx="839838" cy="503903"/>
          </a:xfrm>
          <a:prstGeom prst="rect">
            <a:avLst/>
          </a:prstGeom>
          <a:noFill/>
          <a:ln>
            <a:noFill/>
          </a:ln>
        </p:spPr>
      </p:pic>
      <p:sp>
        <p:nvSpPr>
          <p:cNvPr id="403" name="Google Shape;403;p20"/>
          <p:cNvSpPr txBox="1"/>
          <p:nvPr/>
        </p:nvSpPr>
        <p:spPr>
          <a:xfrm>
            <a:off x="334298" y="2462521"/>
            <a:ext cx="11670890" cy="3537635"/>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Das Finale wird in New Jersey stattfinden.</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Das Finale wird in Mexiko-Stadt stattfinden.</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Das Finale wird in Los Angeles stattfinden.</a:t>
            </a:r>
            <a:endParaRPr i="1" sz="2900">
              <a:solidFill>
                <a:schemeClr val="dk1"/>
              </a:solidFill>
              <a:latin typeface="Calibri"/>
              <a:ea typeface="Calibri"/>
              <a:cs typeface="Calibri"/>
              <a:sym typeface="Calibri"/>
            </a:endParaRPr>
          </a:p>
          <a:p>
            <a:pPr indent="0" lvl="0" marL="0" marR="0" rtl="0" algn="l">
              <a:lnSpc>
                <a:spcPct val="200000"/>
              </a:lnSpc>
              <a:spcBef>
                <a:spcPts val="0"/>
              </a:spcBef>
              <a:spcAft>
                <a:spcPts val="0"/>
              </a:spcAft>
              <a:buNone/>
            </a:pPr>
            <a:r>
              <a:t/>
            </a:r>
            <a:endParaRPr b="1" sz="2900">
              <a:solidFill>
                <a:schemeClr val="dk1"/>
              </a:solidFill>
              <a:latin typeface="Calibri"/>
              <a:ea typeface="Calibri"/>
              <a:cs typeface="Calibri"/>
              <a:sym typeface="Calibri"/>
            </a:endParaRPr>
          </a:p>
        </p:txBody>
      </p:sp>
      <p:sp>
        <p:nvSpPr>
          <p:cNvPr id="404" name="Google Shape;404;p20"/>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10</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0" st="0"/>
                                            </p:txEl>
                                          </p:spTgt>
                                        </p:tgtEl>
                                        <p:attrNameLst>
                                          <p:attrName>style.visibility</p:attrName>
                                        </p:attrNameLst>
                                      </p:cBhvr>
                                      <p:to>
                                        <p:strVal val="visible"/>
                                      </p:to>
                                    </p:set>
                                    <p:anim calcmode="lin" valueType="num">
                                      <p:cBhvr additive="base">
                                        <p:cTn dur="500"/>
                                        <p:tgtEl>
                                          <p:spTgt spid="40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1" st="1"/>
                                            </p:txEl>
                                          </p:spTgt>
                                        </p:tgtEl>
                                        <p:attrNameLst>
                                          <p:attrName>style.visibility</p:attrName>
                                        </p:attrNameLst>
                                      </p:cBhvr>
                                      <p:to>
                                        <p:strVal val="visible"/>
                                      </p:to>
                                    </p:set>
                                    <p:anim calcmode="lin" valueType="num">
                                      <p:cBhvr additive="base">
                                        <p:cTn dur="500"/>
                                        <p:tgtEl>
                                          <p:spTgt spid="40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2" st="2"/>
                                            </p:txEl>
                                          </p:spTgt>
                                        </p:tgtEl>
                                        <p:attrNameLst>
                                          <p:attrName>style.visibility</p:attrName>
                                        </p:attrNameLst>
                                      </p:cBhvr>
                                      <p:to>
                                        <p:strVal val="visible"/>
                                      </p:to>
                                    </p:set>
                                    <p:anim calcmode="lin" valueType="num">
                                      <p:cBhvr additive="base">
                                        <p:cTn dur="500"/>
                                        <p:tgtEl>
                                          <p:spTgt spid="40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3" st="3"/>
                                            </p:txEl>
                                          </p:spTgt>
                                        </p:tgtEl>
                                        <p:attrNameLst>
                                          <p:attrName>style.visibility</p:attrName>
                                        </p:attrNameLst>
                                      </p:cBhvr>
                                      <p:to>
                                        <p:strVal val="visible"/>
                                      </p:to>
                                    </p:set>
                                    <p:anim calcmode="lin" valueType="num">
                                      <p:cBhvr additive="base">
                                        <p:cTn dur="500"/>
                                        <p:tgtEl>
                                          <p:spTgt spid="40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409" name="Shape 409"/>
        <p:cNvGrpSpPr/>
        <p:nvPr/>
      </p:nvGrpSpPr>
      <p:grpSpPr>
        <a:xfrm>
          <a:off x="0" y="0"/>
          <a:ext cx="0" cy="0"/>
          <a:chOff x="0" y="0"/>
          <a:chExt cx="0" cy="0"/>
        </a:xfrm>
      </p:grpSpPr>
      <p:pic>
        <p:nvPicPr>
          <p:cNvPr descr="A close-up of a grass field&#10;&#10;Description automatically generated" id="410" name="Google Shape;410;p21"/>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11" name="Google Shape;411;p21"/>
          <p:cNvSpPr txBox="1"/>
          <p:nvPr/>
        </p:nvSpPr>
        <p:spPr>
          <a:xfrm>
            <a:off x="1027385" y="2174485"/>
            <a:ext cx="10134986" cy="178510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4400">
                <a:solidFill>
                  <a:srgbClr val="000000"/>
                </a:solidFill>
                <a:latin typeface="Calibri"/>
                <a:ea typeface="Calibri"/>
                <a:cs typeface="Calibri"/>
                <a:sym typeface="Calibri"/>
              </a:rPr>
              <a:t>¡Das Weltmeisterschaft-Quiz!</a:t>
            </a:r>
            <a:endParaRPr/>
          </a:p>
          <a:p>
            <a:pPr indent="0" lvl="0" marL="0" marR="0" rtl="0" algn="ctr">
              <a:spcBef>
                <a:spcPts val="0"/>
              </a:spcBef>
              <a:spcAft>
                <a:spcPts val="0"/>
              </a:spcAft>
              <a:buNone/>
            </a:pPr>
            <a:r>
              <a:rPr b="1" lang="en-US" sz="4400">
                <a:solidFill>
                  <a:schemeClr val="dk1"/>
                </a:solidFill>
                <a:latin typeface="Arial"/>
                <a:ea typeface="Arial"/>
                <a:cs typeface="Arial"/>
                <a:sym typeface="Arial"/>
              </a:rPr>
              <a:t>Antworten</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descr="A close-up of a grass field&#10;&#10;Description automatically generated" id="417" name="Google Shape;417;p22"/>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18" name="Google Shape;418;p22"/>
          <p:cNvSpPr txBox="1"/>
          <p:nvPr/>
        </p:nvSpPr>
        <p:spPr>
          <a:xfrm>
            <a:off x="511277" y="349733"/>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Das Weltmeisterschaft-Quiz 2026</a:t>
            </a:r>
            <a:endParaRPr/>
          </a:p>
        </p:txBody>
      </p:sp>
      <p:sp>
        <p:nvSpPr>
          <p:cNvPr id="419" name="Google Shape;419;p22"/>
          <p:cNvSpPr txBox="1"/>
          <p:nvPr/>
        </p:nvSpPr>
        <p:spPr>
          <a:xfrm>
            <a:off x="1474840" y="1745427"/>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¿Wo findet die 2026 Weltmeisterschaft statt?</a:t>
            </a:r>
            <a:endParaRPr b="1" sz="2000">
              <a:solidFill>
                <a:schemeClr val="dk1"/>
              </a:solidFill>
              <a:latin typeface="Calibri"/>
              <a:ea typeface="Calibri"/>
              <a:cs typeface="Calibri"/>
              <a:sym typeface="Calibri"/>
            </a:endParaRPr>
          </a:p>
        </p:txBody>
      </p:sp>
      <p:sp>
        <p:nvSpPr>
          <p:cNvPr id="420" name="Google Shape;420;p22"/>
          <p:cNvSpPr txBox="1"/>
          <p:nvPr/>
        </p:nvSpPr>
        <p:spPr>
          <a:xfrm>
            <a:off x="1474840" y="1177162"/>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Where is the World Cup 2026 taking place?</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21" name="Google Shape;421;p22"/>
          <p:cNvPicPr preferRelativeResize="0"/>
          <p:nvPr/>
        </p:nvPicPr>
        <p:blipFill rotWithShape="1">
          <a:blip r:embed="rId4">
            <a:alphaModFix/>
          </a:blip>
          <a:srcRect b="0" l="0" r="0" t="0"/>
          <a:stretch/>
        </p:blipFill>
        <p:spPr>
          <a:xfrm>
            <a:off x="511277" y="1172215"/>
            <a:ext cx="863834" cy="503903"/>
          </a:xfrm>
          <a:prstGeom prst="rect">
            <a:avLst/>
          </a:prstGeom>
          <a:noFill/>
          <a:ln>
            <a:noFill/>
          </a:ln>
        </p:spPr>
      </p:pic>
      <p:pic>
        <p:nvPicPr>
          <p:cNvPr id="422" name="Google Shape;422;p22"/>
          <p:cNvPicPr preferRelativeResize="0"/>
          <p:nvPr/>
        </p:nvPicPr>
        <p:blipFill rotWithShape="1">
          <a:blip r:embed="rId5">
            <a:alphaModFix/>
          </a:blip>
          <a:srcRect b="0" l="0" r="0" t="0"/>
          <a:stretch/>
        </p:blipFill>
        <p:spPr>
          <a:xfrm>
            <a:off x="525522" y="1740480"/>
            <a:ext cx="839838" cy="503903"/>
          </a:xfrm>
          <a:prstGeom prst="rect">
            <a:avLst/>
          </a:prstGeom>
          <a:noFill/>
          <a:ln>
            <a:noFill/>
          </a:ln>
        </p:spPr>
      </p:pic>
      <p:sp>
        <p:nvSpPr>
          <p:cNvPr id="423" name="Google Shape;423;p22"/>
          <p:cNvSpPr txBox="1"/>
          <p:nvPr/>
        </p:nvSpPr>
        <p:spPr>
          <a:xfrm>
            <a:off x="511276" y="2483787"/>
            <a:ext cx="11482250" cy="3539430"/>
          </a:xfrm>
          <a:prstGeom prst="rect">
            <a:avLst/>
          </a:prstGeom>
          <a:solidFill>
            <a:srgbClr val="FFFFFF">
              <a:alpha val="50196"/>
            </a:srgbClr>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Die 2026 Weltmeisterschaft findet in Großbrittanien statt.</a:t>
            </a:r>
            <a:endParaRPr/>
          </a:p>
          <a:p>
            <a:pPr indent="-139700" lvl="0" marL="342900" marR="0" rtl="0" algn="l">
              <a:spcBef>
                <a:spcPts val="0"/>
              </a:spcBef>
              <a:spcAft>
                <a:spcPts val="0"/>
              </a:spcAft>
              <a:buClr>
                <a:schemeClr val="dk1"/>
              </a:buClr>
              <a:buSzPts val="3200"/>
              <a:buFont typeface="Calibri"/>
              <a:buNone/>
            </a:pPr>
            <a:r>
              <a:t/>
            </a:r>
            <a:endParaRPr i="1" sz="3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Die 2026 Weltmeisterschaft findet in Europa statt.</a:t>
            </a:r>
            <a:endParaRPr/>
          </a:p>
          <a:p>
            <a:pPr indent="-139700" lvl="0" marL="342900" marR="0" rtl="0" algn="l">
              <a:spcBef>
                <a:spcPts val="0"/>
              </a:spcBef>
              <a:spcAft>
                <a:spcPts val="0"/>
              </a:spcAft>
              <a:buClr>
                <a:schemeClr val="dk1"/>
              </a:buClr>
              <a:buSzPts val="3200"/>
              <a:buFont typeface="Calibri"/>
              <a:buNone/>
            </a:pPr>
            <a:r>
              <a:t/>
            </a:r>
            <a:endParaRPr i="1" sz="3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Die 2026 Weltmeisterschaft findet in der USA, Kanada und Mexiko statt.</a:t>
            </a:r>
            <a:endParaRPr/>
          </a:p>
          <a:p>
            <a:pPr indent="-139700" lvl="0" marL="342900" marR="0" rtl="0" algn="l">
              <a:spcBef>
                <a:spcPts val="0"/>
              </a:spcBef>
              <a:spcAft>
                <a:spcPts val="0"/>
              </a:spcAft>
              <a:buClr>
                <a:schemeClr val="dk1"/>
              </a:buClr>
              <a:buSzPts val="3200"/>
              <a:buFont typeface="Calibri"/>
              <a:buNone/>
            </a:pPr>
            <a:r>
              <a:t/>
            </a:r>
            <a:endParaRPr i="1" sz="3200">
              <a:solidFill>
                <a:schemeClr val="dk1"/>
              </a:solidFill>
              <a:latin typeface="Calibri"/>
              <a:ea typeface="Calibri"/>
              <a:cs typeface="Calibri"/>
              <a:sym typeface="Calibri"/>
            </a:endParaRPr>
          </a:p>
        </p:txBody>
      </p:sp>
      <p:sp>
        <p:nvSpPr>
          <p:cNvPr id="424" name="Google Shape;424;p22"/>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1</a:t>
            </a:r>
            <a:endParaRPr b="1" i="0" sz="4000" u="none" cap="none" strike="noStrike">
              <a:solidFill>
                <a:srgbClr val="000000"/>
              </a:solidFill>
              <a:latin typeface="Calibri"/>
              <a:ea typeface="Calibri"/>
              <a:cs typeface="Calibri"/>
              <a:sym typeface="Calibri"/>
            </a:endParaRPr>
          </a:p>
        </p:txBody>
      </p:sp>
      <p:sp>
        <p:nvSpPr>
          <p:cNvPr id="425" name="Google Shape;425;p22"/>
          <p:cNvSpPr/>
          <p:nvPr/>
        </p:nvSpPr>
        <p:spPr>
          <a:xfrm>
            <a:off x="393924" y="4316819"/>
            <a:ext cx="11695295" cy="1250273"/>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3">
                                            <p:txEl>
                                              <p:pRg end="0" st="0"/>
                                            </p:txEl>
                                          </p:spTgt>
                                        </p:tgtEl>
                                        <p:attrNameLst>
                                          <p:attrName>style.visibility</p:attrName>
                                        </p:attrNameLst>
                                      </p:cBhvr>
                                      <p:to>
                                        <p:strVal val="visible"/>
                                      </p:to>
                                    </p:set>
                                    <p:anim calcmode="lin" valueType="num">
                                      <p:cBhvr additive="base">
                                        <p:cTn dur="500"/>
                                        <p:tgtEl>
                                          <p:spTgt spid="42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3">
                                            <p:txEl>
                                              <p:pRg end="1" st="1"/>
                                            </p:txEl>
                                          </p:spTgt>
                                        </p:tgtEl>
                                        <p:attrNameLst>
                                          <p:attrName>style.visibility</p:attrName>
                                        </p:attrNameLst>
                                      </p:cBhvr>
                                      <p:to>
                                        <p:strVal val="visible"/>
                                      </p:to>
                                    </p:set>
                                    <p:anim calcmode="lin" valueType="num">
                                      <p:cBhvr additive="base">
                                        <p:cTn dur="500"/>
                                        <p:tgtEl>
                                          <p:spTgt spid="42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3">
                                            <p:txEl>
                                              <p:pRg end="2" st="2"/>
                                            </p:txEl>
                                          </p:spTgt>
                                        </p:tgtEl>
                                        <p:attrNameLst>
                                          <p:attrName>style.visibility</p:attrName>
                                        </p:attrNameLst>
                                      </p:cBhvr>
                                      <p:to>
                                        <p:strVal val="visible"/>
                                      </p:to>
                                    </p:set>
                                    <p:anim calcmode="lin" valueType="num">
                                      <p:cBhvr additive="base">
                                        <p:cTn dur="500"/>
                                        <p:tgtEl>
                                          <p:spTgt spid="42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3">
                                            <p:txEl>
                                              <p:pRg end="3" st="3"/>
                                            </p:txEl>
                                          </p:spTgt>
                                        </p:tgtEl>
                                        <p:attrNameLst>
                                          <p:attrName>style.visibility</p:attrName>
                                        </p:attrNameLst>
                                      </p:cBhvr>
                                      <p:to>
                                        <p:strVal val="visible"/>
                                      </p:to>
                                    </p:set>
                                    <p:anim calcmode="lin" valueType="num">
                                      <p:cBhvr additive="base">
                                        <p:cTn dur="500"/>
                                        <p:tgtEl>
                                          <p:spTgt spid="42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3">
                                            <p:txEl>
                                              <p:pRg end="4" st="4"/>
                                            </p:txEl>
                                          </p:spTgt>
                                        </p:tgtEl>
                                        <p:attrNameLst>
                                          <p:attrName>style.visibility</p:attrName>
                                        </p:attrNameLst>
                                      </p:cBhvr>
                                      <p:to>
                                        <p:strVal val="visible"/>
                                      </p:to>
                                    </p:set>
                                    <p:anim calcmode="lin" valueType="num">
                                      <p:cBhvr additive="base">
                                        <p:cTn dur="500"/>
                                        <p:tgtEl>
                                          <p:spTgt spid="42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3">
                                            <p:txEl>
                                              <p:pRg end="5" st="5"/>
                                            </p:txEl>
                                          </p:spTgt>
                                        </p:tgtEl>
                                        <p:attrNameLst>
                                          <p:attrName>style.visibility</p:attrName>
                                        </p:attrNameLst>
                                      </p:cBhvr>
                                      <p:to>
                                        <p:strVal val="visible"/>
                                      </p:to>
                                    </p:set>
                                    <p:anim calcmode="lin" valueType="num">
                                      <p:cBhvr additive="base">
                                        <p:cTn dur="500"/>
                                        <p:tgtEl>
                                          <p:spTgt spid="42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500"/>
                                        <p:tgtEl>
                                          <p:spTgt spid="42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descr="A close-up of a grass field&#10;&#10;Description automatically generated" id="431" name="Google Shape;431;p23"/>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32" name="Google Shape;432;p23"/>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Das Weltmeisterschaft-Quiz 2026</a:t>
            </a:r>
            <a:endParaRPr/>
          </a:p>
        </p:txBody>
      </p:sp>
      <p:sp>
        <p:nvSpPr>
          <p:cNvPr id="433" name="Google Shape;433;p23"/>
          <p:cNvSpPr txBox="1"/>
          <p:nvPr/>
        </p:nvSpPr>
        <p:spPr>
          <a:xfrm>
            <a:off x="1474840" y="1740332"/>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Wie viele Länder spielen in der 2026 Weltmeisterschaft?</a:t>
            </a:r>
            <a:endParaRPr b="1" sz="2000">
              <a:solidFill>
                <a:schemeClr val="dk1"/>
              </a:solidFill>
              <a:latin typeface="Calibri"/>
              <a:ea typeface="Calibri"/>
              <a:cs typeface="Calibri"/>
              <a:sym typeface="Calibri"/>
            </a:endParaRPr>
          </a:p>
        </p:txBody>
      </p:sp>
      <p:sp>
        <p:nvSpPr>
          <p:cNvPr id="434" name="Google Shape;434;p23"/>
          <p:cNvSpPr txBox="1"/>
          <p:nvPr/>
        </p:nvSpPr>
        <p:spPr>
          <a:xfrm>
            <a:off x="1474840" y="1172067"/>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How many countries play at the World Cup 2026?</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35" name="Google Shape;435;p23"/>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436" name="Google Shape;436;p23"/>
          <p:cNvPicPr preferRelativeResize="0"/>
          <p:nvPr/>
        </p:nvPicPr>
        <p:blipFill rotWithShape="1">
          <a:blip r:embed="rId5">
            <a:alphaModFix/>
          </a:blip>
          <a:srcRect b="0" l="0" r="0" t="0"/>
          <a:stretch/>
        </p:blipFill>
        <p:spPr>
          <a:xfrm>
            <a:off x="525522" y="1719214"/>
            <a:ext cx="839838" cy="503903"/>
          </a:xfrm>
          <a:prstGeom prst="rect">
            <a:avLst/>
          </a:prstGeom>
          <a:noFill/>
          <a:ln>
            <a:noFill/>
          </a:ln>
        </p:spPr>
      </p:pic>
      <p:sp>
        <p:nvSpPr>
          <p:cNvPr id="437" name="Google Shape;437;p23"/>
          <p:cNvSpPr txBox="1"/>
          <p:nvPr/>
        </p:nvSpPr>
        <p:spPr>
          <a:xfrm>
            <a:off x="511277" y="2462521"/>
            <a:ext cx="10962968"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32 Länder spielen in der 2026 Weltmeisterschaft.</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24 Länder spielen in der 2026 Weltmeisterschaft.</a:t>
            </a:r>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48 Länder spielen in der 2026 Weltmeisterschaft.</a:t>
            </a:r>
            <a:endParaRPr i="1" sz="3200">
              <a:solidFill>
                <a:schemeClr val="dk1"/>
              </a:solidFill>
              <a:latin typeface="Calibri"/>
              <a:ea typeface="Calibri"/>
              <a:cs typeface="Calibri"/>
              <a:sym typeface="Calibri"/>
            </a:endParaRPr>
          </a:p>
        </p:txBody>
      </p:sp>
      <p:sp>
        <p:nvSpPr>
          <p:cNvPr id="438" name="Google Shape;438;p23"/>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2</a:t>
            </a:r>
            <a:endParaRPr b="1" i="0" sz="4000" u="none" cap="none" strike="noStrike">
              <a:solidFill>
                <a:srgbClr val="000000"/>
              </a:solidFill>
              <a:latin typeface="Calibri"/>
              <a:ea typeface="Calibri"/>
              <a:cs typeface="Calibri"/>
              <a:sym typeface="Calibri"/>
            </a:endParaRPr>
          </a:p>
        </p:txBody>
      </p:sp>
      <p:sp>
        <p:nvSpPr>
          <p:cNvPr id="439" name="Google Shape;439;p23"/>
          <p:cNvSpPr/>
          <p:nvPr/>
        </p:nvSpPr>
        <p:spPr>
          <a:xfrm>
            <a:off x="270386" y="4414813"/>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7">
                                            <p:txEl>
                                              <p:pRg end="0" st="0"/>
                                            </p:txEl>
                                          </p:spTgt>
                                        </p:tgtEl>
                                        <p:attrNameLst>
                                          <p:attrName>style.visibility</p:attrName>
                                        </p:attrNameLst>
                                      </p:cBhvr>
                                      <p:to>
                                        <p:strVal val="visible"/>
                                      </p:to>
                                    </p:set>
                                    <p:anim calcmode="lin" valueType="num">
                                      <p:cBhvr additive="base">
                                        <p:cTn dur="500"/>
                                        <p:tgtEl>
                                          <p:spTgt spid="43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7">
                                            <p:txEl>
                                              <p:pRg end="1" st="1"/>
                                            </p:txEl>
                                          </p:spTgt>
                                        </p:tgtEl>
                                        <p:attrNameLst>
                                          <p:attrName>style.visibility</p:attrName>
                                        </p:attrNameLst>
                                      </p:cBhvr>
                                      <p:to>
                                        <p:strVal val="visible"/>
                                      </p:to>
                                    </p:set>
                                    <p:anim calcmode="lin" valueType="num">
                                      <p:cBhvr additive="base">
                                        <p:cTn dur="500"/>
                                        <p:tgtEl>
                                          <p:spTgt spid="43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7">
                                            <p:txEl>
                                              <p:pRg end="2" st="2"/>
                                            </p:txEl>
                                          </p:spTgt>
                                        </p:tgtEl>
                                        <p:attrNameLst>
                                          <p:attrName>style.visibility</p:attrName>
                                        </p:attrNameLst>
                                      </p:cBhvr>
                                      <p:to>
                                        <p:strVal val="visible"/>
                                      </p:to>
                                    </p:set>
                                    <p:anim calcmode="lin" valueType="num">
                                      <p:cBhvr additive="base">
                                        <p:cTn dur="500"/>
                                        <p:tgtEl>
                                          <p:spTgt spid="43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9"/>
                                        </p:tgtEl>
                                        <p:attrNameLst>
                                          <p:attrName>style.visibility</p:attrName>
                                        </p:attrNameLst>
                                      </p:cBhvr>
                                      <p:to>
                                        <p:strVal val="visible"/>
                                      </p:to>
                                    </p:set>
                                    <p:anim calcmode="lin" valueType="num">
                                      <p:cBhvr additive="base">
                                        <p:cTn dur="500"/>
                                        <p:tgtEl>
                                          <p:spTgt spid="4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descr="A close-up of a grass field&#10;&#10;Description automatically generated" id="445" name="Google Shape;445;p24"/>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46" name="Google Shape;446;p24"/>
          <p:cNvSpPr txBox="1"/>
          <p:nvPr/>
        </p:nvSpPr>
        <p:spPr>
          <a:xfrm>
            <a:off x="511277" y="339101"/>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Das Weltmeisterschaft-Quiz 2026</a:t>
            </a:r>
            <a:endParaRPr/>
          </a:p>
        </p:txBody>
      </p:sp>
      <p:sp>
        <p:nvSpPr>
          <p:cNvPr id="447" name="Google Shape;447;p24"/>
          <p:cNvSpPr txBox="1"/>
          <p:nvPr/>
        </p:nvSpPr>
        <p:spPr>
          <a:xfrm>
            <a:off x="1474840" y="1750966"/>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Aus welchem Land kommt Sadio Mané?</a:t>
            </a:r>
            <a:endParaRPr b="1" sz="2000">
              <a:solidFill>
                <a:schemeClr val="dk1"/>
              </a:solidFill>
              <a:latin typeface="Calibri"/>
              <a:ea typeface="Calibri"/>
              <a:cs typeface="Calibri"/>
              <a:sym typeface="Calibri"/>
            </a:endParaRPr>
          </a:p>
        </p:txBody>
      </p:sp>
      <p:sp>
        <p:nvSpPr>
          <p:cNvPr id="448" name="Google Shape;448;p24"/>
          <p:cNvSpPr txBox="1"/>
          <p:nvPr/>
        </p:nvSpPr>
        <p:spPr>
          <a:xfrm>
            <a:off x="1474840" y="1182701"/>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Which country does Sadio Mané come from?</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49" name="Google Shape;449;p24"/>
          <p:cNvPicPr preferRelativeResize="0"/>
          <p:nvPr/>
        </p:nvPicPr>
        <p:blipFill rotWithShape="1">
          <a:blip r:embed="rId4">
            <a:alphaModFix/>
          </a:blip>
          <a:srcRect b="0" l="0" r="0" t="0"/>
          <a:stretch/>
        </p:blipFill>
        <p:spPr>
          <a:xfrm>
            <a:off x="511277" y="1161583"/>
            <a:ext cx="863834" cy="503903"/>
          </a:xfrm>
          <a:prstGeom prst="rect">
            <a:avLst/>
          </a:prstGeom>
          <a:noFill/>
          <a:ln>
            <a:noFill/>
          </a:ln>
        </p:spPr>
      </p:pic>
      <p:pic>
        <p:nvPicPr>
          <p:cNvPr id="450" name="Google Shape;450;p24"/>
          <p:cNvPicPr preferRelativeResize="0"/>
          <p:nvPr/>
        </p:nvPicPr>
        <p:blipFill rotWithShape="1">
          <a:blip r:embed="rId5">
            <a:alphaModFix/>
          </a:blip>
          <a:srcRect b="0" l="0" r="0" t="0"/>
          <a:stretch/>
        </p:blipFill>
        <p:spPr>
          <a:xfrm>
            <a:off x="525522" y="1729848"/>
            <a:ext cx="839838" cy="503903"/>
          </a:xfrm>
          <a:prstGeom prst="rect">
            <a:avLst/>
          </a:prstGeom>
          <a:noFill/>
          <a:ln>
            <a:noFill/>
          </a:ln>
        </p:spPr>
      </p:pic>
      <p:sp>
        <p:nvSpPr>
          <p:cNvPr id="451" name="Google Shape;451;p24"/>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3</a:t>
            </a:r>
            <a:endParaRPr b="1" i="0" sz="4000" u="none" cap="none" strike="noStrike">
              <a:solidFill>
                <a:srgbClr val="000000"/>
              </a:solidFill>
              <a:latin typeface="Calibri"/>
              <a:ea typeface="Calibri"/>
              <a:cs typeface="Calibri"/>
              <a:sym typeface="Calibri"/>
            </a:endParaRPr>
          </a:p>
        </p:txBody>
      </p:sp>
      <p:sp>
        <p:nvSpPr>
          <p:cNvPr id="452" name="Google Shape;452;p24"/>
          <p:cNvSpPr txBox="1"/>
          <p:nvPr/>
        </p:nvSpPr>
        <p:spPr>
          <a:xfrm>
            <a:off x="511277" y="2473155"/>
            <a:ext cx="10962968"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kommt aus Frankreich.</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kommt aus Senegal.</a:t>
            </a:r>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kommt aus Ghana.</a:t>
            </a:r>
            <a:endParaRPr b="1" sz="3200">
              <a:solidFill>
                <a:schemeClr val="dk1"/>
              </a:solidFill>
              <a:latin typeface="Calibri"/>
              <a:ea typeface="Calibri"/>
              <a:cs typeface="Calibri"/>
              <a:sym typeface="Calibri"/>
            </a:endParaRPr>
          </a:p>
        </p:txBody>
      </p:sp>
      <p:sp>
        <p:nvSpPr>
          <p:cNvPr id="453" name="Google Shape;453;p24"/>
          <p:cNvSpPr/>
          <p:nvPr/>
        </p:nvSpPr>
        <p:spPr>
          <a:xfrm>
            <a:off x="270393" y="3441467"/>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2">
                                            <p:txEl>
                                              <p:pRg end="0" st="0"/>
                                            </p:txEl>
                                          </p:spTgt>
                                        </p:tgtEl>
                                        <p:attrNameLst>
                                          <p:attrName>style.visibility</p:attrName>
                                        </p:attrNameLst>
                                      </p:cBhvr>
                                      <p:to>
                                        <p:strVal val="visible"/>
                                      </p:to>
                                    </p:set>
                                    <p:anim calcmode="lin" valueType="num">
                                      <p:cBhvr additive="base">
                                        <p:cTn dur="500"/>
                                        <p:tgtEl>
                                          <p:spTgt spid="45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2">
                                            <p:txEl>
                                              <p:pRg end="1" st="1"/>
                                            </p:txEl>
                                          </p:spTgt>
                                        </p:tgtEl>
                                        <p:attrNameLst>
                                          <p:attrName>style.visibility</p:attrName>
                                        </p:attrNameLst>
                                      </p:cBhvr>
                                      <p:to>
                                        <p:strVal val="visible"/>
                                      </p:to>
                                    </p:set>
                                    <p:anim calcmode="lin" valueType="num">
                                      <p:cBhvr additive="base">
                                        <p:cTn dur="500"/>
                                        <p:tgtEl>
                                          <p:spTgt spid="45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2">
                                            <p:txEl>
                                              <p:pRg end="2" st="2"/>
                                            </p:txEl>
                                          </p:spTgt>
                                        </p:tgtEl>
                                        <p:attrNameLst>
                                          <p:attrName>style.visibility</p:attrName>
                                        </p:attrNameLst>
                                      </p:cBhvr>
                                      <p:to>
                                        <p:strVal val="visible"/>
                                      </p:to>
                                    </p:set>
                                    <p:anim calcmode="lin" valueType="num">
                                      <p:cBhvr additive="base">
                                        <p:cTn dur="500"/>
                                        <p:tgtEl>
                                          <p:spTgt spid="45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descr="A close-up of a grass field&#10;&#10;Description automatically generated" id="459" name="Google Shape;459;p25"/>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60" name="Google Shape;460;p25"/>
          <p:cNvSpPr txBox="1"/>
          <p:nvPr/>
        </p:nvSpPr>
        <p:spPr>
          <a:xfrm>
            <a:off x="511277" y="317836"/>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Das Weltmeisterschaft-Quiz 2026</a:t>
            </a:r>
            <a:endParaRPr/>
          </a:p>
        </p:txBody>
      </p:sp>
      <p:sp>
        <p:nvSpPr>
          <p:cNvPr id="461" name="Google Shape;461;p25"/>
          <p:cNvSpPr txBox="1"/>
          <p:nvPr/>
        </p:nvSpPr>
        <p:spPr>
          <a:xfrm>
            <a:off x="1474840" y="1729701"/>
            <a:ext cx="1020139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Wie viele Spieler gibt es in einem 2026 Weltmeisterschaft-Kader?</a:t>
            </a:r>
            <a:endParaRPr b="1" sz="2000">
              <a:solidFill>
                <a:schemeClr val="dk1"/>
              </a:solidFill>
              <a:latin typeface="Calibri"/>
              <a:ea typeface="Calibri"/>
              <a:cs typeface="Calibri"/>
              <a:sym typeface="Calibri"/>
            </a:endParaRPr>
          </a:p>
        </p:txBody>
      </p:sp>
      <p:sp>
        <p:nvSpPr>
          <p:cNvPr id="462" name="Google Shape;462;p25"/>
          <p:cNvSpPr txBox="1"/>
          <p:nvPr/>
        </p:nvSpPr>
        <p:spPr>
          <a:xfrm>
            <a:off x="1474840" y="1161436"/>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How many players are there in a World Cup 2026 squad?</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63" name="Google Shape;463;p25"/>
          <p:cNvPicPr preferRelativeResize="0"/>
          <p:nvPr/>
        </p:nvPicPr>
        <p:blipFill rotWithShape="1">
          <a:blip r:embed="rId4">
            <a:alphaModFix/>
          </a:blip>
          <a:srcRect b="0" l="0" r="0" t="0"/>
          <a:stretch/>
        </p:blipFill>
        <p:spPr>
          <a:xfrm>
            <a:off x="511277" y="1140318"/>
            <a:ext cx="863834" cy="503903"/>
          </a:xfrm>
          <a:prstGeom prst="rect">
            <a:avLst/>
          </a:prstGeom>
          <a:noFill/>
          <a:ln>
            <a:noFill/>
          </a:ln>
        </p:spPr>
      </p:pic>
      <p:pic>
        <p:nvPicPr>
          <p:cNvPr id="464" name="Google Shape;464;p25"/>
          <p:cNvPicPr preferRelativeResize="0"/>
          <p:nvPr/>
        </p:nvPicPr>
        <p:blipFill rotWithShape="1">
          <a:blip r:embed="rId5">
            <a:alphaModFix/>
          </a:blip>
          <a:srcRect b="0" l="0" r="0" t="0"/>
          <a:stretch/>
        </p:blipFill>
        <p:spPr>
          <a:xfrm>
            <a:off x="525522" y="1708583"/>
            <a:ext cx="839838" cy="503903"/>
          </a:xfrm>
          <a:prstGeom prst="rect">
            <a:avLst/>
          </a:prstGeom>
          <a:noFill/>
          <a:ln>
            <a:noFill/>
          </a:ln>
        </p:spPr>
      </p:pic>
      <p:sp>
        <p:nvSpPr>
          <p:cNvPr id="465" name="Google Shape;465;p25"/>
          <p:cNvSpPr txBox="1"/>
          <p:nvPr/>
        </p:nvSpPr>
        <p:spPr>
          <a:xfrm>
            <a:off x="176982" y="2451890"/>
            <a:ext cx="11956025"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Es gibt 26 Spieler in einem 2026 Weltmeisterschaft-Kader.</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Es gibt 23 Spieler in einem 2026 Weltmeisterschaft-Kader.</a:t>
            </a:r>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Es gibt 21 Spieler in einem 2026 Weltmeisterschaft-Kader.</a:t>
            </a:r>
            <a:endParaRPr b="1" sz="3200">
              <a:solidFill>
                <a:schemeClr val="dk1"/>
              </a:solidFill>
              <a:latin typeface="Calibri"/>
              <a:ea typeface="Calibri"/>
              <a:cs typeface="Calibri"/>
              <a:sym typeface="Calibri"/>
            </a:endParaRPr>
          </a:p>
        </p:txBody>
      </p:sp>
      <p:sp>
        <p:nvSpPr>
          <p:cNvPr id="466" name="Google Shape;466;p25"/>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4</a:t>
            </a:r>
            <a:endParaRPr b="1" i="0" sz="4000" u="none" cap="none" strike="noStrike">
              <a:solidFill>
                <a:srgbClr val="000000"/>
              </a:solidFill>
              <a:latin typeface="Calibri"/>
              <a:ea typeface="Calibri"/>
              <a:cs typeface="Calibri"/>
              <a:sym typeface="Calibri"/>
            </a:endParaRPr>
          </a:p>
        </p:txBody>
      </p:sp>
      <p:sp>
        <p:nvSpPr>
          <p:cNvPr id="467" name="Google Shape;467;p25"/>
          <p:cNvSpPr/>
          <p:nvPr/>
        </p:nvSpPr>
        <p:spPr>
          <a:xfrm>
            <a:off x="176985" y="2451894"/>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5">
                                            <p:txEl>
                                              <p:pRg end="0" st="0"/>
                                            </p:txEl>
                                          </p:spTgt>
                                        </p:tgtEl>
                                        <p:attrNameLst>
                                          <p:attrName>style.visibility</p:attrName>
                                        </p:attrNameLst>
                                      </p:cBhvr>
                                      <p:to>
                                        <p:strVal val="visible"/>
                                      </p:to>
                                    </p:set>
                                    <p:anim calcmode="lin" valueType="num">
                                      <p:cBhvr additive="base">
                                        <p:cTn dur="500"/>
                                        <p:tgtEl>
                                          <p:spTgt spid="46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5">
                                            <p:txEl>
                                              <p:pRg end="1" st="1"/>
                                            </p:txEl>
                                          </p:spTgt>
                                        </p:tgtEl>
                                        <p:attrNameLst>
                                          <p:attrName>style.visibility</p:attrName>
                                        </p:attrNameLst>
                                      </p:cBhvr>
                                      <p:to>
                                        <p:strVal val="visible"/>
                                      </p:to>
                                    </p:set>
                                    <p:anim calcmode="lin" valueType="num">
                                      <p:cBhvr additive="base">
                                        <p:cTn dur="500"/>
                                        <p:tgtEl>
                                          <p:spTgt spid="46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5">
                                            <p:txEl>
                                              <p:pRg end="2" st="2"/>
                                            </p:txEl>
                                          </p:spTgt>
                                        </p:tgtEl>
                                        <p:attrNameLst>
                                          <p:attrName>style.visibility</p:attrName>
                                        </p:attrNameLst>
                                      </p:cBhvr>
                                      <p:to>
                                        <p:strVal val="visible"/>
                                      </p:to>
                                    </p:set>
                                    <p:anim calcmode="lin" valueType="num">
                                      <p:cBhvr additive="base">
                                        <p:cTn dur="500"/>
                                        <p:tgtEl>
                                          <p:spTgt spid="46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500"/>
                                        <p:tgtEl>
                                          <p:spTgt spid="4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descr="A close-up of a grass field&#10;&#10;Description automatically generated" id="473" name="Google Shape;473;p26"/>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74" name="Google Shape;474;p26"/>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Das Weltmeisterschaft-Quiz 2026</a:t>
            </a:r>
            <a:endParaRPr/>
          </a:p>
        </p:txBody>
      </p:sp>
      <p:sp>
        <p:nvSpPr>
          <p:cNvPr id="475" name="Google Shape;475;p26"/>
          <p:cNvSpPr txBox="1"/>
          <p:nvPr/>
        </p:nvSpPr>
        <p:spPr>
          <a:xfrm>
            <a:off x="1474840" y="1740332"/>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Wann ist das Weltmeisterschaft-Finale?</a:t>
            </a:r>
            <a:endParaRPr b="1" sz="2000">
              <a:solidFill>
                <a:schemeClr val="dk1"/>
              </a:solidFill>
              <a:latin typeface="Calibri"/>
              <a:ea typeface="Calibri"/>
              <a:cs typeface="Calibri"/>
              <a:sym typeface="Calibri"/>
            </a:endParaRPr>
          </a:p>
        </p:txBody>
      </p:sp>
      <p:sp>
        <p:nvSpPr>
          <p:cNvPr id="476" name="Google Shape;476;p26"/>
          <p:cNvSpPr txBox="1"/>
          <p:nvPr/>
        </p:nvSpPr>
        <p:spPr>
          <a:xfrm>
            <a:off x="1474840" y="1172067"/>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When is the World Cup 2026 final?</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77" name="Google Shape;477;p26"/>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478" name="Google Shape;478;p26"/>
          <p:cNvPicPr preferRelativeResize="0"/>
          <p:nvPr/>
        </p:nvPicPr>
        <p:blipFill rotWithShape="1">
          <a:blip r:embed="rId5">
            <a:alphaModFix/>
          </a:blip>
          <a:srcRect b="0" l="0" r="0" t="0"/>
          <a:stretch/>
        </p:blipFill>
        <p:spPr>
          <a:xfrm>
            <a:off x="525522" y="1719214"/>
            <a:ext cx="839838" cy="503903"/>
          </a:xfrm>
          <a:prstGeom prst="rect">
            <a:avLst/>
          </a:prstGeom>
          <a:noFill/>
          <a:ln>
            <a:noFill/>
          </a:ln>
        </p:spPr>
      </p:pic>
      <p:sp>
        <p:nvSpPr>
          <p:cNvPr id="479" name="Google Shape;479;p26"/>
          <p:cNvSpPr txBox="1"/>
          <p:nvPr/>
        </p:nvSpPr>
        <p:spPr>
          <a:xfrm>
            <a:off x="334298" y="2462521"/>
            <a:ext cx="11670890" cy="2737416"/>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Das Weltmeisterschaft-Finale ist am Sonntag den 12. Juli.</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Das Weltmeisterschaft-Finale ist am Samstag den 18. Juli.</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Das Weltmeisterschaft-Finale ist am Sonntag den 19. Juli.</a:t>
            </a:r>
            <a:endParaRPr b="1" sz="2900">
              <a:solidFill>
                <a:schemeClr val="dk1"/>
              </a:solidFill>
              <a:latin typeface="Calibri"/>
              <a:ea typeface="Calibri"/>
              <a:cs typeface="Calibri"/>
              <a:sym typeface="Calibri"/>
            </a:endParaRPr>
          </a:p>
        </p:txBody>
      </p:sp>
      <p:sp>
        <p:nvSpPr>
          <p:cNvPr id="480" name="Google Shape;480;p26"/>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5</a:t>
            </a:r>
            <a:endParaRPr b="1" i="0" sz="4000" u="none" cap="none" strike="noStrike">
              <a:solidFill>
                <a:srgbClr val="000000"/>
              </a:solidFill>
              <a:latin typeface="Calibri"/>
              <a:ea typeface="Calibri"/>
              <a:cs typeface="Calibri"/>
              <a:sym typeface="Calibri"/>
            </a:endParaRPr>
          </a:p>
        </p:txBody>
      </p:sp>
      <p:sp>
        <p:nvSpPr>
          <p:cNvPr id="481" name="Google Shape;481;p26"/>
          <p:cNvSpPr/>
          <p:nvPr/>
        </p:nvSpPr>
        <p:spPr>
          <a:xfrm>
            <a:off x="334306" y="4128796"/>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anim calcmode="lin" valueType="num">
                                      <p:cBhvr additive="base">
                                        <p:cTn dur="500"/>
                                        <p:tgtEl>
                                          <p:spTgt spid="47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1" st="1"/>
                                            </p:txEl>
                                          </p:spTgt>
                                        </p:tgtEl>
                                        <p:attrNameLst>
                                          <p:attrName>style.visibility</p:attrName>
                                        </p:attrNameLst>
                                      </p:cBhvr>
                                      <p:to>
                                        <p:strVal val="visible"/>
                                      </p:to>
                                    </p:set>
                                    <p:anim calcmode="lin" valueType="num">
                                      <p:cBhvr additive="base">
                                        <p:cTn dur="500"/>
                                        <p:tgtEl>
                                          <p:spTgt spid="47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2" st="2"/>
                                            </p:txEl>
                                          </p:spTgt>
                                        </p:tgtEl>
                                        <p:attrNameLst>
                                          <p:attrName>style.visibility</p:attrName>
                                        </p:attrNameLst>
                                      </p:cBhvr>
                                      <p:to>
                                        <p:strVal val="visible"/>
                                      </p:to>
                                    </p:set>
                                    <p:anim calcmode="lin" valueType="num">
                                      <p:cBhvr additive="base">
                                        <p:cTn dur="500"/>
                                        <p:tgtEl>
                                          <p:spTgt spid="47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500"/>
                                        <p:tgtEl>
                                          <p:spTgt spid="48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descr="A close-up of a grass field&#10;&#10;Description automatically generated" id="487" name="Google Shape;487;p27"/>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88" name="Google Shape;488;p27"/>
          <p:cNvSpPr txBox="1"/>
          <p:nvPr/>
        </p:nvSpPr>
        <p:spPr>
          <a:xfrm>
            <a:off x="511277" y="360365"/>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Das Weltmeisterschaft-Quiz 2026</a:t>
            </a:r>
            <a:endParaRPr/>
          </a:p>
        </p:txBody>
      </p:sp>
      <p:sp>
        <p:nvSpPr>
          <p:cNvPr id="489" name="Google Shape;489;p27"/>
          <p:cNvSpPr txBox="1"/>
          <p:nvPr/>
        </p:nvSpPr>
        <p:spPr>
          <a:xfrm>
            <a:off x="1474840" y="1772230"/>
            <a:ext cx="1066799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Welches Land spielt zum ersten Mal bei der Weltmeisterschaft?</a:t>
            </a:r>
            <a:endParaRPr b="1" sz="1800">
              <a:solidFill>
                <a:schemeClr val="dk1"/>
              </a:solidFill>
              <a:latin typeface="Calibri"/>
              <a:ea typeface="Calibri"/>
              <a:cs typeface="Calibri"/>
              <a:sym typeface="Calibri"/>
            </a:endParaRPr>
          </a:p>
        </p:txBody>
      </p:sp>
      <p:sp>
        <p:nvSpPr>
          <p:cNvPr id="490" name="Google Shape;490;p27"/>
          <p:cNvSpPr txBox="1"/>
          <p:nvPr/>
        </p:nvSpPr>
        <p:spPr>
          <a:xfrm>
            <a:off x="1474840" y="1203965"/>
            <a:ext cx="10078062"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England and Scotland are playing at the World Cup 2026 – True or False?</a:t>
            </a:r>
            <a:endParaRPr b="1" i="0" sz="2600" u="none" cap="none" strike="noStrike">
              <a:solidFill>
                <a:srgbClr val="000000"/>
              </a:solidFill>
              <a:latin typeface="Calibri"/>
              <a:ea typeface="Calibri"/>
              <a:cs typeface="Calibri"/>
              <a:sym typeface="Calibri"/>
            </a:endParaRPr>
          </a:p>
        </p:txBody>
      </p:sp>
      <p:pic>
        <p:nvPicPr>
          <p:cNvPr descr="Logo, company name&#10;&#10;Description automatically generated" id="491" name="Google Shape;491;p27"/>
          <p:cNvPicPr preferRelativeResize="0"/>
          <p:nvPr/>
        </p:nvPicPr>
        <p:blipFill rotWithShape="1">
          <a:blip r:embed="rId4">
            <a:alphaModFix/>
          </a:blip>
          <a:srcRect b="0" l="0" r="0" t="0"/>
          <a:stretch/>
        </p:blipFill>
        <p:spPr>
          <a:xfrm>
            <a:off x="511277" y="1182847"/>
            <a:ext cx="863834" cy="503903"/>
          </a:xfrm>
          <a:prstGeom prst="rect">
            <a:avLst/>
          </a:prstGeom>
          <a:noFill/>
          <a:ln>
            <a:noFill/>
          </a:ln>
        </p:spPr>
      </p:pic>
      <p:pic>
        <p:nvPicPr>
          <p:cNvPr id="492" name="Google Shape;492;p27"/>
          <p:cNvPicPr preferRelativeResize="0"/>
          <p:nvPr/>
        </p:nvPicPr>
        <p:blipFill rotWithShape="1">
          <a:blip r:embed="rId5">
            <a:alphaModFix/>
          </a:blip>
          <a:srcRect b="0" l="0" r="0" t="0"/>
          <a:stretch/>
        </p:blipFill>
        <p:spPr>
          <a:xfrm>
            <a:off x="525522" y="1751112"/>
            <a:ext cx="839838" cy="503903"/>
          </a:xfrm>
          <a:prstGeom prst="rect">
            <a:avLst/>
          </a:prstGeom>
          <a:noFill/>
          <a:ln>
            <a:noFill/>
          </a:ln>
        </p:spPr>
      </p:pic>
      <p:sp>
        <p:nvSpPr>
          <p:cNvPr id="493" name="Google Shape;493;p27"/>
          <p:cNvSpPr txBox="1"/>
          <p:nvPr/>
        </p:nvSpPr>
        <p:spPr>
          <a:xfrm>
            <a:off x="334298" y="2617080"/>
            <a:ext cx="11670890" cy="1752531"/>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Richtig.</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Falsch.</a:t>
            </a:r>
            <a:endParaRPr/>
          </a:p>
        </p:txBody>
      </p:sp>
      <p:sp>
        <p:nvSpPr>
          <p:cNvPr id="494" name="Google Shape;494;p27"/>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6</a:t>
            </a:r>
            <a:endParaRPr b="1" i="0" sz="4000" u="none" cap="none" strike="noStrike">
              <a:solidFill>
                <a:srgbClr val="000000"/>
              </a:solidFill>
              <a:latin typeface="Calibri"/>
              <a:ea typeface="Calibri"/>
              <a:cs typeface="Calibri"/>
              <a:sym typeface="Calibri"/>
            </a:endParaRPr>
          </a:p>
        </p:txBody>
      </p:sp>
      <p:sp>
        <p:nvSpPr>
          <p:cNvPr id="495" name="Google Shape;495;p27"/>
          <p:cNvSpPr/>
          <p:nvPr/>
        </p:nvSpPr>
        <p:spPr>
          <a:xfrm>
            <a:off x="334306" y="2547705"/>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0" st="0"/>
                                            </p:txEl>
                                          </p:spTgt>
                                        </p:tgtEl>
                                        <p:attrNameLst>
                                          <p:attrName>style.visibility</p:attrName>
                                        </p:attrNameLst>
                                      </p:cBhvr>
                                      <p:to>
                                        <p:strVal val="visible"/>
                                      </p:to>
                                    </p:set>
                                    <p:anim calcmode="lin" valueType="num">
                                      <p:cBhvr additive="base">
                                        <p:cTn dur="500"/>
                                        <p:tgtEl>
                                          <p:spTgt spid="49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1" st="1"/>
                                            </p:txEl>
                                          </p:spTgt>
                                        </p:tgtEl>
                                        <p:attrNameLst>
                                          <p:attrName>style.visibility</p:attrName>
                                        </p:attrNameLst>
                                      </p:cBhvr>
                                      <p:to>
                                        <p:strVal val="visible"/>
                                      </p:to>
                                    </p:set>
                                    <p:anim calcmode="lin" valueType="num">
                                      <p:cBhvr additive="base">
                                        <p:cTn dur="500"/>
                                        <p:tgtEl>
                                          <p:spTgt spid="49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5"/>
                                        </p:tgtEl>
                                        <p:attrNameLst>
                                          <p:attrName>style.visibility</p:attrName>
                                        </p:attrNameLst>
                                      </p:cBhvr>
                                      <p:to>
                                        <p:strVal val="visible"/>
                                      </p:to>
                                    </p:set>
                                    <p:anim calcmode="lin" valueType="num">
                                      <p:cBhvr additive="base">
                                        <p:cTn dur="500"/>
                                        <p:tgtEl>
                                          <p:spTgt spid="4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descr="A close-up of a grass field&#10;&#10;Description automatically generated" id="501" name="Google Shape;501;p28"/>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02" name="Google Shape;502;p28"/>
          <p:cNvSpPr txBox="1"/>
          <p:nvPr/>
        </p:nvSpPr>
        <p:spPr>
          <a:xfrm>
            <a:off x="511277" y="360365"/>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Das Weltmeisterschaft-Quiz 2026</a:t>
            </a:r>
            <a:endParaRPr/>
          </a:p>
        </p:txBody>
      </p:sp>
      <p:sp>
        <p:nvSpPr>
          <p:cNvPr id="503" name="Google Shape;503;p28"/>
          <p:cNvSpPr txBox="1"/>
          <p:nvPr/>
        </p:nvSpPr>
        <p:spPr>
          <a:xfrm>
            <a:off x="1474840" y="1772230"/>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Welches Land spielt zum ersten Mal bei der Weltmeisterschaft?</a:t>
            </a:r>
            <a:endParaRPr b="1" sz="2000">
              <a:solidFill>
                <a:schemeClr val="dk1"/>
              </a:solidFill>
              <a:latin typeface="Calibri"/>
              <a:ea typeface="Calibri"/>
              <a:cs typeface="Calibri"/>
              <a:sym typeface="Calibri"/>
            </a:endParaRPr>
          </a:p>
        </p:txBody>
      </p:sp>
      <p:sp>
        <p:nvSpPr>
          <p:cNvPr id="504" name="Google Shape;504;p28"/>
          <p:cNvSpPr txBox="1"/>
          <p:nvPr/>
        </p:nvSpPr>
        <p:spPr>
          <a:xfrm>
            <a:off x="1474840" y="1203965"/>
            <a:ext cx="106679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Which country will play at a World Cup for the first time?</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505" name="Google Shape;505;p28"/>
          <p:cNvPicPr preferRelativeResize="0"/>
          <p:nvPr/>
        </p:nvPicPr>
        <p:blipFill rotWithShape="1">
          <a:blip r:embed="rId4">
            <a:alphaModFix/>
          </a:blip>
          <a:srcRect b="0" l="0" r="0" t="0"/>
          <a:stretch/>
        </p:blipFill>
        <p:spPr>
          <a:xfrm>
            <a:off x="511277" y="1182847"/>
            <a:ext cx="863834" cy="503903"/>
          </a:xfrm>
          <a:prstGeom prst="rect">
            <a:avLst/>
          </a:prstGeom>
          <a:noFill/>
          <a:ln>
            <a:noFill/>
          </a:ln>
        </p:spPr>
      </p:pic>
      <p:pic>
        <p:nvPicPr>
          <p:cNvPr id="506" name="Google Shape;506;p28"/>
          <p:cNvPicPr preferRelativeResize="0"/>
          <p:nvPr/>
        </p:nvPicPr>
        <p:blipFill rotWithShape="1">
          <a:blip r:embed="rId5">
            <a:alphaModFix/>
          </a:blip>
          <a:srcRect b="0" l="0" r="0" t="0"/>
          <a:stretch/>
        </p:blipFill>
        <p:spPr>
          <a:xfrm>
            <a:off x="525522" y="1751112"/>
            <a:ext cx="839838" cy="503903"/>
          </a:xfrm>
          <a:prstGeom prst="rect">
            <a:avLst/>
          </a:prstGeom>
          <a:noFill/>
          <a:ln>
            <a:noFill/>
          </a:ln>
        </p:spPr>
      </p:pic>
      <p:sp>
        <p:nvSpPr>
          <p:cNvPr id="507" name="Google Shape;507;p28"/>
          <p:cNvSpPr txBox="1"/>
          <p:nvPr/>
        </p:nvSpPr>
        <p:spPr>
          <a:xfrm>
            <a:off x="334298" y="2494419"/>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Neuseeland</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Kap Verde.</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Haiti.</a:t>
            </a:r>
            <a:endParaRPr b="1" sz="2900">
              <a:solidFill>
                <a:schemeClr val="dk1"/>
              </a:solidFill>
              <a:latin typeface="Calibri"/>
              <a:ea typeface="Calibri"/>
              <a:cs typeface="Calibri"/>
              <a:sym typeface="Calibri"/>
            </a:endParaRPr>
          </a:p>
        </p:txBody>
      </p:sp>
      <p:sp>
        <p:nvSpPr>
          <p:cNvPr id="508" name="Google Shape;508;p28"/>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7</a:t>
            </a:r>
            <a:endParaRPr b="1" i="0" sz="4000" u="none" cap="none" strike="noStrike">
              <a:solidFill>
                <a:srgbClr val="000000"/>
              </a:solidFill>
              <a:latin typeface="Calibri"/>
              <a:ea typeface="Calibri"/>
              <a:cs typeface="Calibri"/>
              <a:sym typeface="Calibri"/>
            </a:endParaRPr>
          </a:p>
        </p:txBody>
      </p:sp>
      <p:sp>
        <p:nvSpPr>
          <p:cNvPr id="509" name="Google Shape;509;p28"/>
          <p:cNvSpPr/>
          <p:nvPr/>
        </p:nvSpPr>
        <p:spPr>
          <a:xfrm>
            <a:off x="334306" y="3358969"/>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7">
                                            <p:txEl>
                                              <p:pRg end="0" st="0"/>
                                            </p:txEl>
                                          </p:spTgt>
                                        </p:tgtEl>
                                        <p:attrNameLst>
                                          <p:attrName>style.visibility</p:attrName>
                                        </p:attrNameLst>
                                      </p:cBhvr>
                                      <p:to>
                                        <p:strVal val="visible"/>
                                      </p:to>
                                    </p:set>
                                    <p:anim calcmode="lin" valueType="num">
                                      <p:cBhvr additive="base">
                                        <p:cTn dur="500"/>
                                        <p:tgtEl>
                                          <p:spTgt spid="50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7">
                                            <p:txEl>
                                              <p:pRg end="1" st="1"/>
                                            </p:txEl>
                                          </p:spTgt>
                                        </p:tgtEl>
                                        <p:attrNameLst>
                                          <p:attrName>style.visibility</p:attrName>
                                        </p:attrNameLst>
                                      </p:cBhvr>
                                      <p:to>
                                        <p:strVal val="visible"/>
                                      </p:to>
                                    </p:set>
                                    <p:anim calcmode="lin" valueType="num">
                                      <p:cBhvr additive="base">
                                        <p:cTn dur="500"/>
                                        <p:tgtEl>
                                          <p:spTgt spid="50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7">
                                            <p:txEl>
                                              <p:pRg end="2" st="2"/>
                                            </p:txEl>
                                          </p:spTgt>
                                        </p:tgtEl>
                                        <p:attrNameLst>
                                          <p:attrName>style.visibility</p:attrName>
                                        </p:attrNameLst>
                                      </p:cBhvr>
                                      <p:to>
                                        <p:strVal val="visible"/>
                                      </p:to>
                                    </p:set>
                                    <p:anim calcmode="lin" valueType="num">
                                      <p:cBhvr additive="base">
                                        <p:cTn dur="500"/>
                                        <p:tgtEl>
                                          <p:spTgt spid="50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9"/>
                                        </p:tgtEl>
                                        <p:attrNameLst>
                                          <p:attrName>style.visibility</p:attrName>
                                        </p:attrNameLst>
                                      </p:cBhvr>
                                      <p:to>
                                        <p:strVal val="visible"/>
                                      </p:to>
                                    </p:set>
                                    <p:anim calcmode="lin" valueType="num">
                                      <p:cBhvr additive="base">
                                        <p:cTn dur="500"/>
                                        <p:tgtEl>
                                          <p:spTgt spid="5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descr="A close-up of a grass field&#10;&#10;Description automatically generated" id="515" name="Google Shape;515;p29"/>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16" name="Google Shape;516;p29"/>
          <p:cNvSpPr txBox="1"/>
          <p:nvPr/>
        </p:nvSpPr>
        <p:spPr>
          <a:xfrm>
            <a:off x="511277" y="360364"/>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Das Weltmeisterschaft-Quiz 2026</a:t>
            </a:r>
            <a:endParaRPr/>
          </a:p>
        </p:txBody>
      </p:sp>
      <p:sp>
        <p:nvSpPr>
          <p:cNvPr id="517" name="Google Shape;517;p29"/>
          <p:cNvSpPr txBox="1"/>
          <p:nvPr/>
        </p:nvSpPr>
        <p:spPr>
          <a:xfrm>
            <a:off x="1474840" y="1772229"/>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Welches Team hat die 2023 Frauen-Weltmeisterschaft gewonnen?</a:t>
            </a:r>
            <a:endParaRPr b="1" sz="2000">
              <a:solidFill>
                <a:schemeClr val="dk1"/>
              </a:solidFill>
              <a:latin typeface="Calibri"/>
              <a:ea typeface="Calibri"/>
              <a:cs typeface="Calibri"/>
              <a:sym typeface="Calibri"/>
            </a:endParaRPr>
          </a:p>
        </p:txBody>
      </p:sp>
      <p:sp>
        <p:nvSpPr>
          <p:cNvPr id="518" name="Google Shape;518;p29"/>
          <p:cNvSpPr txBox="1"/>
          <p:nvPr/>
        </p:nvSpPr>
        <p:spPr>
          <a:xfrm>
            <a:off x="1474840" y="1203964"/>
            <a:ext cx="106679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Who won the Women’s World Cup in 2023?</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519" name="Google Shape;519;p29"/>
          <p:cNvPicPr preferRelativeResize="0"/>
          <p:nvPr/>
        </p:nvPicPr>
        <p:blipFill rotWithShape="1">
          <a:blip r:embed="rId4">
            <a:alphaModFix/>
          </a:blip>
          <a:srcRect b="0" l="0" r="0" t="0"/>
          <a:stretch/>
        </p:blipFill>
        <p:spPr>
          <a:xfrm>
            <a:off x="511277" y="1182846"/>
            <a:ext cx="863834" cy="503903"/>
          </a:xfrm>
          <a:prstGeom prst="rect">
            <a:avLst/>
          </a:prstGeom>
          <a:noFill/>
          <a:ln>
            <a:noFill/>
          </a:ln>
        </p:spPr>
      </p:pic>
      <p:pic>
        <p:nvPicPr>
          <p:cNvPr id="520" name="Google Shape;520;p29"/>
          <p:cNvPicPr preferRelativeResize="0"/>
          <p:nvPr/>
        </p:nvPicPr>
        <p:blipFill rotWithShape="1">
          <a:blip r:embed="rId5">
            <a:alphaModFix/>
          </a:blip>
          <a:srcRect b="0" l="0" r="0" t="0"/>
          <a:stretch/>
        </p:blipFill>
        <p:spPr>
          <a:xfrm>
            <a:off x="525522" y="1751111"/>
            <a:ext cx="839838" cy="503903"/>
          </a:xfrm>
          <a:prstGeom prst="rect">
            <a:avLst/>
          </a:prstGeom>
          <a:noFill/>
          <a:ln>
            <a:noFill/>
          </a:ln>
        </p:spPr>
      </p:pic>
      <p:sp>
        <p:nvSpPr>
          <p:cNvPr id="521" name="Google Shape;521;p29"/>
          <p:cNvSpPr txBox="1"/>
          <p:nvPr/>
        </p:nvSpPr>
        <p:spPr>
          <a:xfrm>
            <a:off x="334298" y="2494418"/>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USA</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England</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Spanien</a:t>
            </a:r>
            <a:endParaRPr b="1" sz="2900">
              <a:solidFill>
                <a:schemeClr val="dk1"/>
              </a:solidFill>
              <a:latin typeface="Calibri"/>
              <a:ea typeface="Calibri"/>
              <a:cs typeface="Calibri"/>
              <a:sym typeface="Calibri"/>
            </a:endParaRPr>
          </a:p>
        </p:txBody>
      </p:sp>
      <p:sp>
        <p:nvSpPr>
          <p:cNvPr id="522" name="Google Shape;522;p29"/>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8</a:t>
            </a:r>
            <a:endParaRPr b="1" i="0" sz="4000" u="none" cap="none" strike="noStrike">
              <a:solidFill>
                <a:srgbClr val="000000"/>
              </a:solidFill>
              <a:latin typeface="Calibri"/>
              <a:ea typeface="Calibri"/>
              <a:cs typeface="Calibri"/>
              <a:sym typeface="Calibri"/>
            </a:endParaRPr>
          </a:p>
        </p:txBody>
      </p:sp>
      <p:sp>
        <p:nvSpPr>
          <p:cNvPr id="523" name="Google Shape;523;p29"/>
          <p:cNvSpPr/>
          <p:nvPr/>
        </p:nvSpPr>
        <p:spPr>
          <a:xfrm>
            <a:off x="334306" y="4238006"/>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anim calcmode="lin" valueType="num">
                                      <p:cBhvr additive="base">
                                        <p:cTn dur="500"/>
                                        <p:tgtEl>
                                          <p:spTgt spid="52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1">
                                            <p:txEl>
                                              <p:pRg end="1" st="1"/>
                                            </p:txEl>
                                          </p:spTgt>
                                        </p:tgtEl>
                                        <p:attrNameLst>
                                          <p:attrName>style.visibility</p:attrName>
                                        </p:attrNameLst>
                                      </p:cBhvr>
                                      <p:to>
                                        <p:strVal val="visible"/>
                                      </p:to>
                                    </p:set>
                                    <p:anim calcmode="lin" valueType="num">
                                      <p:cBhvr additive="base">
                                        <p:cTn dur="500"/>
                                        <p:tgtEl>
                                          <p:spTgt spid="52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1">
                                            <p:txEl>
                                              <p:pRg end="2" st="2"/>
                                            </p:txEl>
                                          </p:spTgt>
                                        </p:tgtEl>
                                        <p:attrNameLst>
                                          <p:attrName>style.visibility</p:attrName>
                                        </p:attrNameLst>
                                      </p:cBhvr>
                                      <p:to>
                                        <p:strVal val="visible"/>
                                      </p:to>
                                    </p:set>
                                    <p:anim calcmode="lin" valueType="num">
                                      <p:cBhvr additive="base">
                                        <p:cTn dur="500"/>
                                        <p:tgtEl>
                                          <p:spTgt spid="52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3"/>
                                        </p:tgtEl>
                                        <p:attrNameLst>
                                          <p:attrName>style.visibility</p:attrName>
                                        </p:attrNameLst>
                                      </p:cBhvr>
                                      <p:to>
                                        <p:strVal val="visible"/>
                                      </p:to>
                                    </p:set>
                                    <p:anim calcmode="lin" valueType="num">
                                      <p:cBhvr additive="base">
                                        <p:cTn dur="500"/>
                                        <p:tgtEl>
                                          <p:spTgt spid="5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3"/>
          <p:cNvSpPr txBox="1"/>
          <p:nvPr/>
        </p:nvSpPr>
        <p:spPr>
          <a:xfrm>
            <a:off x="394087" y="2132855"/>
            <a:ext cx="713376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5400" u="none" cap="none" strike="noStrike">
                <a:solidFill>
                  <a:srgbClr val="000000"/>
                </a:solidFill>
                <a:latin typeface="Calibri"/>
                <a:ea typeface="Calibri"/>
                <a:cs typeface="Calibri"/>
                <a:sym typeface="Calibri"/>
              </a:rPr>
              <a:t>Die Weltmeisterschaft 2026</a:t>
            </a:r>
            <a:endParaRPr b="0" i="0" sz="5400" u="none" cap="none" strike="noStrike">
              <a:solidFill>
                <a:srgbClr val="000000"/>
              </a:solidFill>
              <a:latin typeface="Calibri"/>
              <a:ea typeface="Calibri"/>
              <a:cs typeface="Calibri"/>
              <a:sym typeface="Calibri"/>
            </a:endParaRPr>
          </a:p>
        </p:txBody>
      </p:sp>
      <p:pic>
        <p:nvPicPr>
          <p:cNvPr id="180" name="Google Shape;180;p3"/>
          <p:cNvPicPr preferRelativeResize="0"/>
          <p:nvPr/>
        </p:nvPicPr>
        <p:blipFill rotWithShape="1">
          <a:blip r:embed="rId4">
            <a:alphaModFix/>
          </a:blip>
          <a:srcRect b="0" l="0" r="0" t="0"/>
          <a:stretch/>
        </p:blipFill>
        <p:spPr>
          <a:xfrm>
            <a:off x="1877627" y="168168"/>
            <a:ext cx="1812009" cy="668544"/>
          </a:xfrm>
          <a:prstGeom prst="rect">
            <a:avLst/>
          </a:prstGeom>
          <a:noFill/>
          <a:ln>
            <a:noFill/>
          </a:ln>
        </p:spPr>
      </p:pic>
      <p:sp>
        <p:nvSpPr>
          <p:cNvPr id="181" name="Google Shape;181;p3"/>
          <p:cNvSpPr txBox="1"/>
          <p:nvPr/>
        </p:nvSpPr>
        <p:spPr>
          <a:xfrm>
            <a:off x="394087" y="4099893"/>
            <a:ext cx="1728192" cy="353943"/>
          </a:xfrm>
          <a:prstGeom prst="rect">
            <a:avLst/>
          </a:prstGeom>
          <a:solidFill>
            <a:schemeClr val="lt1"/>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700">
                <a:solidFill>
                  <a:srgbClr val="000000"/>
                </a:solidFill>
                <a:latin typeface="Arial Black"/>
                <a:ea typeface="Arial Black"/>
                <a:cs typeface="Arial Black"/>
                <a:sym typeface="Arial Black"/>
              </a:rPr>
              <a:t>FOLLOW US!</a:t>
            </a:r>
            <a:endParaRPr/>
          </a:p>
        </p:txBody>
      </p:sp>
      <p:sp>
        <p:nvSpPr>
          <p:cNvPr id="182" name="Google Shape;182;p3"/>
          <p:cNvSpPr txBox="1"/>
          <p:nvPr/>
        </p:nvSpPr>
        <p:spPr>
          <a:xfrm>
            <a:off x="488686" y="4608738"/>
            <a:ext cx="3764700" cy="3540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700">
                <a:latin typeface="Arial Black"/>
                <a:ea typeface="Arial Black"/>
                <a:cs typeface="Arial Black"/>
                <a:sym typeface="Arial Black"/>
              </a:rPr>
              <a:t>Instagram: </a:t>
            </a:r>
            <a:r>
              <a:rPr b="1" i="0" lang="en-US" sz="1700" u="none" cap="none" strike="noStrike">
                <a:solidFill>
                  <a:srgbClr val="000000"/>
                </a:solidFill>
                <a:latin typeface="Arial Black"/>
                <a:ea typeface="Arial Black"/>
                <a:cs typeface="Arial Black"/>
                <a:sym typeface="Arial Black"/>
              </a:rPr>
              <a:t>@mingalabauk </a:t>
            </a:r>
            <a:endParaRPr b="1" sz="1700"/>
          </a:p>
        </p:txBody>
      </p:sp>
      <p:sp>
        <p:nvSpPr>
          <p:cNvPr id="183" name="Google Shape;183;p3"/>
          <p:cNvSpPr txBox="1"/>
          <p:nvPr/>
        </p:nvSpPr>
        <p:spPr>
          <a:xfrm>
            <a:off x="523601" y="5183325"/>
            <a:ext cx="3912900" cy="3540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700">
                <a:latin typeface="Arial Black"/>
                <a:ea typeface="Arial Black"/>
                <a:cs typeface="Arial Black"/>
                <a:sym typeface="Arial Black"/>
              </a:rPr>
              <a:t>X: </a:t>
            </a:r>
            <a:r>
              <a:rPr b="1" lang="en-US" sz="1700">
                <a:solidFill>
                  <a:srgbClr val="000000"/>
                </a:solidFill>
                <a:latin typeface="Arial Black"/>
                <a:ea typeface="Arial Black"/>
                <a:cs typeface="Arial Black"/>
                <a:sym typeface="Arial Black"/>
              </a:rPr>
              <a:t>@MingalabaUK / @Pearson </a:t>
            </a:r>
            <a:endParaRPr/>
          </a:p>
        </p:txBody>
      </p:sp>
      <p:sp>
        <p:nvSpPr>
          <p:cNvPr id="184" name="Google Shape;184;p3"/>
          <p:cNvSpPr txBox="1"/>
          <p:nvPr/>
        </p:nvSpPr>
        <p:spPr>
          <a:xfrm>
            <a:off x="4668911" y="4608738"/>
            <a:ext cx="3764700" cy="3540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700">
                <a:latin typeface="Arial Black"/>
                <a:ea typeface="Arial Black"/>
                <a:cs typeface="Arial Black"/>
                <a:sym typeface="Arial Black"/>
              </a:rPr>
              <a:t>LinkedIn: </a:t>
            </a:r>
            <a:r>
              <a:rPr b="1" i="0" lang="en-US" sz="1700" u="none" cap="none" strike="noStrike">
                <a:solidFill>
                  <a:srgbClr val="000000"/>
                </a:solidFill>
                <a:latin typeface="Arial Black"/>
                <a:ea typeface="Arial Black"/>
                <a:cs typeface="Arial Black"/>
                <a:sym typeface="Arial Black"/>
              </a:rPr>
              <a:t>@</a:t>
            </a:r>
            <a:r>
              <a:rPr b="1" lang="en-US" sz="1700">
                <a:latin typeface="Arial Black"/>
                <a:ea typeface="Arial Black"/>
                <a:cs typeface="Arial Black"/>
                <a:sym typeface="Arial Black"/>
              </a:rPr>
              <a:t>Pearson</a:t>
            </a:r>
            <a:endParaRPr b="1" sz="1700"/>
          </a:p>
        </p:txBody>
      </p:sp>
      <p:sp>
        <p:nvSpPr>
          <p:cNvPr id="185" name="Google Shape;185;p3"/>
          <p:cNvSpPr txBox="1"/>
          <p:nvPr/>
        </p:nvSpPr>
        <p:spPr>
          <a:xfrm>
            <a:off x="4668911" y="5183325"/>
            <a:ext cx="3764700" cy="3540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700">
                <a:latin typeface="Arial Black"/>
                <a:ea typeface="Arial Black"/>
                <a:cs typeface="Arial Black"/>
                <a:sym typeface="Arial Black"/>
              </a:rPr>
              <a:t>Facebook: </a:t>
            </a:r>
            <a:r>
              <a:rPr b="1" i="0" lang="en-US" sz="1700" u="none" cap="none" strike="noStrike">
                <a:solidFill>
                  <a:srgbClr val="000000"/>
                </a:solidFill>
                <a:latin typeface="Arial Black"/>
                <a:ea typeface="Arial Black"/>
                <a:cs typeface="Arial Black"/>
                <a:sym typeface="Arial Black"/>
              </a:rPr>
              <a:t>Pearsonpl</a:t>
            </a:r>
            <a:r>
              <a:rPr b="1" lang="en-US" sz="1700">
                <a:latin typeface="Arial Black"/>
                <a:ea typeface="Arial Black"/>
                <a:cs typeface="Arial Black"/>
                <a:sym typeface="Arial Black"/>
              </a:rPr>
              <a:t>c </a:t>
            </a:r>
            <a:endParaRPr b="1" sz="17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pic>
        <p:nvPicPr>
          <p:cNvPr descr="A close-up of a grass field&#10;&#10;Description automatically generated" id="529" name="Google Shape;529;p30"/>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30" name="Google Shape;530;p30"/>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Das Weltmeisterschaft-Quiz 2026</a:t>
            </a:r>
            <a:endParaRPr/>
          </a:p>
        </p:txBody>
      </p:sp>
      <p:sp>
        <p:nvSpPr>
          <p:cNvPr id="531" name="Google Shape;531;p30"/>
          <p:cNvSpPr txBox="1"/>
          <p:nvPr/>
        </p:nvSpPr>
        <p:spPr>
          <a:xfrm>
            <a:off x="1474840" y="1740332"/>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Welches Team hat die 2022 Weltmeisterschaft gewonnen?</a:t>
            </a:r>
            <a:endParaRPr b="1" sz="2000">
              <a:solidFill>
                <a:schemeClr val="dk1"/>
              </a:solidFill>
              <a:latin typeface="Calibri"/>
              <a:ea typeface="Calibri"/>
              <a:cs typeface="Calibri"/>
              <a:sym typeface="Calibri"/>
            </a:endParaRPr>
          </a:p>
        </p:txBody>
      </p:sp>
      <p:sp>
        <p:nvSpPr>
          <p:cNvPr id="532" name="Google Shape;532;p30"/>
          <p:cNvSpPr txBox="1"/>
          <p:nvPr/>
        </p:nvSpPr>
        <p:spPr>
          <a:xfrm>
            <a:off x="1474840" y="1172067"/>
            <a:ext cx="106679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Which team won the Men’s World Cup in 2022?</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533" name="Google Shape;533;p30"/>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534" name="Google Shape;534;p30"/>
          <p:cNvPicPr preferRelativeResize="0"/>
          <p:nvPr/>
        </p:nvPicPr>
        <p:blipFill rotWithShape="1">
          <a:blip r:embed="rId5">
            <a:alphaModFix/>
          </a:blip>
          <a:srcRect b="0" l="0" r="0" t="0"/>
          <a:stretch/>
        </p:blipFill>
        <p:spPr>
          <a:xfrm>
            <a:off x="525522" y="1719214"/>
            <a:ext cx="839838" cy="503903"/>
          </a:xfrm>
          <a:prstGeom prst="rect">
            <a:avLst/>
          </a:prstGeom>
          <a:noFill/>
          <a:ln>
            <a:noFill/>
          </a:ln>
        </p:spPr>
      </p:pic>
      <p:sp>
        <p:nvSpPr>
          <p:cNvPr id="535" name="Google Shape;535;p30"/>
          <p:cNvSpPr txBox="1"/>
          <p:nvPr/>
        </p:nvSpPr>
        <p:spPr>
          <a:xfrm>
            <a:off x="334298" y="2462521"/>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Argentinien.</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Spanien.</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Frankreich.</a:t>
            </a:r>
            <a:endParaRPr b="1" sz="2900">
              <a:solidFill>
                <a:schemeClr val="dk1"/>
              </a:solidFill>
              <a:latin typeface="Calibri"/>
              <a:ea typeface="Calibri"/>
              <a:cs typeface="Calibri"/>
              <a:sym typeface="Calibri"/>
            </a:endParaRPr>
          </a:p>
        </p:txBody>
      </p:sp>
      <p:sp>
        <p:nvSpPr>
          <p:cNvPr id="536" name="Google Shape;536;p30"/>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9</a:t>
            </a:r>
            <a:endParaRPr b="1" i="0" sz="4000" u="none" cap="none" strike="noStrike">
              <a:solidFill>
                <a:srgbClr val="000000"/>
              </a:solidFill>
              <a:latin typeface="Calibri"/>
              <a:ea typeface="Calibri"/>
              <a:cs typeface="Calibri"/>
              <a:sym typeface="Calibri"/>
            </a:endParaRPr>
          </a:p>
        </p:txBody>
      </p:sp>
      <p:sp>
        <p:nvSpPr>
          <p:cNvPr id="537" name="Google Shape;537;p30"/>
          <p:cNvSpPr/>
          <p:nvPr/>
        </p:nvSpPr>
        <p:spPr>
          <a:xfrm>
            <a:off x="334306" y="2405764"/>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5">
                                            <p:txEl>
                                              <p:pRg end="0" st="0"/>
                                            </p:txEl>
                                          </p:spTgt>
                                        </p:tgtEl>
                                        <p:attrNameLst>
                                          <p:attrName>style.visibility</p:attrName>
                                        </p:attrNameLst>
                                      </p:cBhvr>
                                      <p:to>
                                        <p:strVal val="visible"/>
                                      </p:to>
                                    </p:set>
                                    <p:anim calcmode="lin" valueType="num">
                                      <p:cBhvr additive="base">
                                        <p:cTn dur="500"/>
                                        <p:tgtEl>
                                          <p:spTgt spid="53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5">
                                            <p:txEl>
                                              <p:pRg end="1" st="1"/>
                                            </p:txEl>
                                          </p:spTgt>
                                        </p:tgtEl>
                                        <p:attrNameLst>
                                          <p:attrName>style.visibility</p:attrName>
                                        </p:attrNameLst>
                                      </p:cBhvr>
                                      <p:to>
                                        <p:strVal val="visible"/>
                                      </p:to>
                                    </p:set>
                                    <p:anim calcmode="lin" valueType="num">
                                      <p:cBhvr additive="base">
                                        <p:cTn dur="500"/>
                                        <p:tgtEl>
                                          <p:spTgt spid="53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5">
                                            <p:txEl>
                                              <p:pRg end="2" st="2"/>
                                            </p:txEl>
                                          </p:spTgt>
                                        </p:tgtEl>
                                        <p:attrNameLst>
                                          <p:attrName>style.visibility</p:attrName>
                                        </p:attrNameLst>
                                      </p:cBhvr>
                                      <p:to>
                                        <p:strVal val="visible"/>
                                      </p:to>
                                    </p:set>
                                    <p:anim calcmode="lin" valueType="num">
                                      <p:cBhvr additive="base">
                                        <p:cTn dur="500"/>
                                        <p:tgtEl>
                                          <p:spTgt spid="53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500"/>
                                        <p:tgtEl>
                                          <p:spTgt spid="5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pic>
        <p:nvPicPr>
          <p:cNvPr descr="A close-up of a grass field&#10;&#10;Description automatically generated" id="543" name="Google Shape;543;p31"/>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44" name="Google Shape;544;p31"/>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Das Weltmeisterschaft-Quiz 2026</a:t>
            </a:r>
            <a:endParaRPr/>
          </a:p>
        </p:txBody>
      </p:sp>
      <p:sp>
        <p:nvSpPr>
          <p:cNvPr id="545" name="Google Shape;545;p31"/>
          <p:cNvSpPr txBox="1"/>
          <p:nvPr/>
        </p:nvSpPr>
        <p:spPr>
          <a:xfrm>
            <a:off x="1474840" y="1740332"/>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Wo wird das Finale stattfinden?</a:t>
            </a:r>
            <a:endParaRPr b="1" sz="2000">
              <a:solidFill>
                <a:schemeClr val="dk1"/>
              </a:solidFill>
              <a:latin typeface="Calibri"/>
              <a:ea typeface="Calibri"/>
              <a:cs typeface="Calibri"/>
              <a:sym typeface="Calibri"/>
            </a:endParaRPr>
          </a:p>
        </p:txBody>
      </p:sp>
      <p:sp>
        <p:nvSpPr>
          <p:cNvPr id="546" name="Google Shape;546;p31"/>
          <p:cNvSpPr txBox="1"/>
          <p:nvPr/>
        </p:nvSpPr>
        <p:spPr>
          <a:xfrm>
            <a:off x="1474840" y="1172067"/>
            <a:ext cx="106679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Where is the final taking place?</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547" name="Google Shape;547;p31"/>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548" name="Google Shape;548;p31"/>
          <p:cNvPicPr preferRelativeResize="0"/>
          <p:nvPr/>
        </p:nvPicPr>
        <p:blipFill rotWithShape="1">
          <a:blip r:embed="rId5">
            <a:alphaModFix/>
          </a:blip>
          <a:srcRect b="0" l="0" r="0" t="0"/>
          <a:stretch/>
        </p:blipFill>
        <p:spPr>
          <a:xfrm>
            <a:off x="525522" y="1719214"/>
            <a:ext cx="839838" cy="503903"/>
          </a:xfrm>
          <a:prstGeom prst="rect">
            <a:avLst/>
          </a:prstGeom>
          <a:noFill/>
          <a:ln>
            <a:noFill/>
          </a:ln>
        </p:spPr>
      </p:pic>
      <p:sp>
        <p:nvSpPr>
          <p:cNvPr id="549" name="Google Shape;549;p31"/>
          <p:cNvSpPr txBox="1"/>
          <p:nvPr/>
        </p:nvSpPr>
        <p:spPr>
          <a:xfrm>
            <a:off x="334298" y="2462521"/>
            <a:ext cx="11670890" cy="3537635"/>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Das Finale wird in New Jersey stattfinden.</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Das Finale wird in Mexiko-Stadt stattfinden.</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Das Finale wird in Los Angeles stattfinden.</a:t>
            </a:r>
            <a:endParaRPr i="1" sz="2900">
              <a:solidFill>
                <a:schemeClr val="dk1"/>
              </a:solidFill>
              <a:latin typeface="Calibri"/>
              <a:ea typeface="Calibri"/>
              <a:cs typeface="Calibri"/>
              <a:sym typeface="Calibri"/>
            </a:endParaRPr>
          </a:p>
          <a:p>
            <a:pPr indent="0" lvl="0" marL="0" marR="0" rtl="0" algn="l">
              <a:lnSpc>
                <a:spcPct val="200000"/>
              </a:lnSpc>
              <a:spcBef>
                <a:spcPts val="0"/>
              </a:spcBef>
              <a:spcAft>
                <a:spcPts val="0"/>
              </a:spcAft>
              <a:buNone/>
            </a:pPr>
            <a:r>
              <a:t/>
            </a:r>
            <a:endParaRPr b="1" sz="2900">
              <a:solidFill>
                <a:schemeClr val="dk1"/>
              </a:solidFill>
              <a:latin typeface="Calibri"/>
              <a:ea typeface="Calibri"/>
              <a:cs typeface="Calibri"/>
              <a:sym typeface="Calibri"/>
            </a:endParaRPr>
          </a:p>
        </p:txBody>
      </p:sp>
      <p:sp>
        <p:nvSpPr>
          <p:cNvPr id="550" name="Google Shape;550;p31"/>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10</a:t>
            </a:r>
            <a:endParaRPr b="1" i="0" sz="4000" u="none" cap="none" strike="noStrike">
              <a:solidFill>
                <a:srgbClr val="000000"/>
              </a:solidFill>
              <a:latin typeface="Calibri"/>
              <a:ea typeface="Calibri"/>
              <a:cs typeface="Calibri"/>
              <a:sym typeface="Calibri"/>
            </a:endParaRPr>
          </a:p>
        </p:txBody>
      </p:sp>
      <p:sp>
        <p:nvSpPr>
          <p:cNvPr id="551" name="Google Shape;551;p31"/>
          <p:cNvSpPr/>
          <p:nvPr/>
        </p:nvSpPr>
        <p:spPr>
          <a:xfrm>
            <a:off x="235981" y="2388222"/>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9">
                                            <p:txEl>
                                              <p:pRg end="0" st="0"/>
                                            </p:txEl>
                                          </p:spTgt>
                                        </p:tgtEl>
                                        <p:attrNameLst>
                                          <p:attrName>style.visibility</p:attrName>
                                        </p:attrNameLst>
                                      </p:cBhvr>
                                      <p:to>
                                        <p:strVal val="visible"/>
                                      </p:to>
                                    </p:set>
                                    <p:anim calcmode="lin" valueType="num">
                                      <p:cBhvr additive="base">
                                        <p:cTn dur="500"/>
                                        <p:tgtEl>
                                          <p:spTgt spid="54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9">
                                            <p:txEl>
                                              <p:pRg end="1" st="1"/>
                                            </p:txEl>
                                          </p:spTgt>
                                        </p:tgtEl>
                                        <p:attrNameLst>
                                          <p:attrName>style.visibility</p:attrName>
                                        </p:attrNameLst>
                                      </p:cBhvr>
                                      <p:to>
                                        <p:strVal val="visible"/>
                                      </p:to>
                                    </p:set>
                                    <p:anim calcmode="lin" valueType="num">
                                      <p:cBhvr additive="base">
                                        <p:cTn dur="500"/>
                                        <p:tgtEl>
                                          <p:spTgt spid="54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9">
                                            <p:txEl>
                                              <p:pRg end="2" st="2"/>
                                            </p:txEl>
                                          </p:spTgt>
                                        </p:tgtEl>
                                        <p:attrNameLst>
                                          <p:attrName>style.visibility</p:attrName>
                                        </p:attrNameLst>
                                      </p:cBhvr>
                                      <p:to>
                                        <p:strVal val="visible"/>
                                      </p:to>
                                    </p:set>
                                    <p:anim calcmode="lin" valueType="num">
                                      <p:cBhvr additive="base">
                                        <p:cTn dur="500"/>
                                        <p:tgtEl>
                                          <p:spTgt spid="54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9">
                                            <p:txEl>
                                              <p:pRg end="3" st="3"/>
                                            </p:txEl>
                                          </p:spTgt>
                                        </p:tgtEl>
                                        <p:attrNameLst>
                                          <p:attrName>style.visibility</p:attrName>
                                        </p:attrNameLst>
                                      </p:cBhvr>
                                      <p:to>
                                        <p:strVal val="visible"/>
                                      </p:to>
                                    </p:set>
                                    <p:anim calcmode="lin" valueType="num">
                                      <p:cBhvr additive="base">
                                        <p:cTn dur="500"/>
                                        <p:tgtEl>
                                          <p:spTgt spid="54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1"/>
                                        </p:tgtEl>
                                        <p:attrNameLst>
                                          <p:attrName>style.visibility</p:attrName>
                                        </p:attrNameLst>
                                      </p:cBhvr>
                                      <p:to>
                                        <p:strVal val="visible"/>
                                      </p:to>
                                    </p:set>
                                    <p:anim calcmode="lin" valueType="num">
                                      <p:cBhvr additive="base">
                                        <p:cTn dur="500"/>
                                        <p:tgtEl>
                                          <p:spTgt spid="5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descr="A close-up of a grass field&#10;&#10;Description automatically generated" id="557" name="Google Shape;557;p32"/>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58" name="Google Shape;558;p32"/>
          <p:cNvSpPr txBox="1"/>
          <p:nvPr/>
        </p:nvSpPr>
        <p:spPr>
          <a:xfrm>
            <a:off x="181671" y="-47638"/>
            <a:ext cx="1732190" cy="671851"/>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Wir lesen!</a:t>
            </a:r>
            <a:endParaRPr/>
          </a:p>
        </p:txBody>
      </p:sp>
      <p:sp>
        <p:nvSpPr>
          <p:cNvPr id="559" name="Google Shape;559;p32"/>
          <p:cNvSpPr txBox="1"/>
          <p:nvPr/>
        </p:nvSpPr>
        <p:spPr>
          <a:xfrm>
            <a:off x="98627" y="695017"/>
            <a:ext cx="4062037" cy="2862322"/>
          </a:xfrm>
          <a:prstGeom prst="rect">
            <a:avLst/>
          </a:prstGeom>
          <a:solidFill>
            <a:srgbClr val="FFF2CC"/>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Hallo! Ich heiße </a:t>
            </a:r>
            <a:r>
              <a:rPr b="1" lang="en-US" sz="2000">
                <a:solidFill>
                  <a:schemeClr val="dk1"/>
                </a:solidFill>
                <a:latin typeface="Calibri"/>
                <a:ea typeface="Calibri"/>
                <a:cs typeface="Calibri"/>
                <a:sym typeface="Calibri"/>
              </a:rPr>
              <a:t>Lukas</a:t>
            </a:r>
            <a:r>
              <a:rPr lang="en-US" sz="2000">
                <a:solidFill>
                  <a:schemeClr val="dk1"/>
                </a:solidFill>
                <a:latin typeface="Calibri"/>
                <a:ea typeface="Calibri"/>
                <a:cs typeface="Calibri"/>
                <a:sym typeface="Calibri"/>
              </a:rPr>
              <a:t> und bin dreizehn Jahre alt. Ich komme aus Deutschland und ich mag Fußball sehr. Ich glaube, Brasilien wird die Weltmeisterschaft gewinnen, weil die Mannschaft viele fantastische Spieler hat und viele Tore schießt. Ich mag auch Frankreich, aber Brasilien ist dieses Jahr die beste Mannschaft.</a:t>
            </a:r>
            <a:endParaRPr sz="2000">
              <a:solidFill>
                <a:schemeClr val="dk1"/>
              </a:solidFill>
              <a:latin typeface="Calibri"/>
              <a:ea typeface="Calibri"/>
              <a:cs typeface="Calibri"/>
              <a:sym typeface="Calibri"/>
            </a:endParaRPr>
          </a:p>
        </p:txBody>
      </p:sp>
      <p:sp>
        <p:nvSpPr>
          <p:cNvPr id="560" name="Google Shape;560;p32"/>
          <p:cNvSpPr txBox="1"/>
          <p:nvPr/>
        </p:nvSpPr>
        <p:spPr>
          <a:xfrm>
            <a:off x="98163" y="3647495"/>
            <a:ext cx="4062037" cy="3170099"/>
          </a:xfrm>
          <a:prstGeom prst="rect">
            <a:avLst/>
          </a:prstGeom>
          <a:solidFill>
            <a:srgbClr val="FCE4E6"/>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Guten Tag! Ich heiße </a:t>
            </a:r>
            <a:r>
              <a:rPr b="1" lang="en-US" sz="2000">
                <a:solidFill>
                  <a:schemeClr val="dk1"/>
                </a:solidFill>
                <a:latin typeface="Calibri"/>
                <a:ea typeface="Calibri"/>
                <a:cs typeface="Calibri"/>
                <a:sym typeface="Calibri"/>
              </a:rPr>
              <a:t>Jonas</a:t>
            </a:r>
            <a:r>
              <a:rPr lang="en-US" sz="2000">
                <a:solidFill>
                  <a:schemeClr val="dk1"/>
                </a:solidFill>
                <a:latin typeface="Calibri"/>
                <a:ea typeface="Calibri"/>
                <a:cs typeface="Calibri"/>
                <a:sym typeface="Calibri"/>
              </a:rPr>
              <a:t> und ich bin Schüler. Ich liebe die Weltmeisterschaft, weil sie sehr spannend ist. Ich glaube, Frankreich wird gewinnen, weil die Mannschaft schnelle Spieler mit viel Erfahrung hat. Ich mag Deutschland, aber ich denke nicht, dass sie dieses Jahr gewinnen werden, weil sie nicht genug Tore schießen.</a:t>
            </a:r>
            <a:endParaRPr sz="2000">
              <a:solidFill>
                <a:schemeClr val="dk1"/>
              </a:solidFill>
              <a:latin typeface="Calibri"/>
              <a:ea typeface="Calibri"/>
              <a:cs typeface="Calibri"/>
              <a:sym typeface="Calibri"/>
            </a:endParaRPr>
          </a:p>
        </p:txBody>
      </p:sp>
      <p:sp>
        <p:nvSpPr>
          <p:cNvPr id="561" name="Google Shape;561;p32"/>
          <p:cNvSpPr txBox="1"/>
          <p:nvPr/>
        </p:nvSpPr>
        <p:spPr>
          <a:xfrm>
            <a:off x="4229705" y="695017"/>
            <a:ext cx="4349848" cy="2862322"/>
          </a:xfrm>
          <a:prstGeom prst="rect">
            <a:avLst/>
          </a:prstGeom>
          <a:solidFill>
            <a:srgbClr val="FCE4E6"/>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Ich bin </a:t>
            </a:r>
            <a:r>
              <a:rPr b="1" lang="en-US" sz="2000">
                <a:solidFill>
                  <a:schemeClr val="dk1"/>
                </a:solidFill>
                <a:latin typeface="Calibri"/>
                <a:ea typeface="Calibri"/>
                <a:cs typeface="Calibri"/>
                <a:sym typeface="Calibri"/>
              </a:rPr>
              <a:t>Sophie</a:t>
            </a:r>
            <a:r>
              <a:rPr lang="en-US" sz="2000">
                <a:solidFill>
                  <a:schemeClr val="dk1"/>
                </a:solidFill>
                <a:latin typeface="Calibri"/>
                <a:ea typeface="Calibri"/>
                <a:cs typeface="Calibri"/>
                <a:sym typeface="Calibri"/>
              </a:rPr>
              <a:t> und ich bin zwölf Jahre alt. Ich wohne in Berlin und sehe alle Spiele mit meiner Familie. Meine Lieblingsmannschaft ist Argentinien, aber ich denke, England wird die Weltmeisterschaft gewinnen, weil die Mannschaft sehr gut spielt und eine starke Verteidigung hat. Außerdem arbeiten die Spieler hart auf dem Platz.</a:t>
            </a:r>
            <a:endParaRPr sz="2000">
              <a:solidFill>
                <a:schemeClr val="dk1"/>
              </a:solidFill>
              <a:latin typeface="Calibri"/>
              <a:ea typeface="Calibri"/>
              <a:cs typeface="Calibri"/>
              <a:sym typeface="Calibri"/>
            </a:endParaRPr>
          </a:p>
        </p:txBody>
      </p:sp>
      <p:sp>
        <p:nvSpPr>
          <p:cNvPr id="562" name="Google Shape;562;p32"/>
          <p:cNvSpPr txBox="1"/>
          <p:nvPr/>
        </p:nvSpPr>
        <p:spPr>
          <a:xfrm>
            <a:off x="4245655" y="3647495"/>
            <a:ext cx="4349848" cy="2862322"/>
          </a:xfrm>
          <a:prstGeom prst="rect">
            <a:avLst/>
          </a:prstGeom>
          <a:solidFill>
            <a:srgbClr val="FFF2CC"/>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Hallo! Ich bin </a:t>
            </a:r>
            <a:r>
              <a:rPr b="1" lang="en-US" sz="2000">
                <a:solidFill>
                  <a:schemeClr val="dk1"/>
                </a:solidFill>
                <a:latin typeface="Calibri"/>
                <a:ea typeface="Calibri"/>
                <a:cs typeface="Calibri"/>
                <a:sym typeface="Calibri"/>
              </a:rPr>
              <a:t>Anna</a:t>
            </a:r>
            <a:r>
              <a:rPr lang="en-US" sz="2000">
                <a:solidFill>
                  <a:schemeClr val="dk1"/>
                </a:solidFill>
                <a:latin typeface="Calibri"/>
                <a:ea typeface="Calibri"/>
                <a:cs typeface="Calibri"/>
                <a:sym typeface="Calibri"/>
              </a:rPr>
              <a:t> und ich bin vierzehn Jahre alt. Mein Lieblingssport ist Fußball und ich spiele in einer Schulmannschaft. Ich denke, Argentinien wird die Weltmeisterschaft gewinnen, weil die Mannschaft ausgezeichnet ist und viele Fans hat. Brasilien ist auch sehr gut, aber Argentinien spielt besser in wichtigen Spielen.</a:t>
            </a:r>
            <a:endParaRPr sz="2000">
              <a:solidFill>
                <a:schemeClr val="dk1"/>
              </a:solidFill>
              <a:latin typeface="Calibri"/>
              <a:ea typeface="Calibri"/>
              <a:cs typeface="Calibri"/>
              <a:sym typeface="Calibri"/>
            </a:endParaRPr>
          </a:p>
        </p:txBody>
      </p:sp>
      <p:sp>
        <p:nvSpPr>
          <p:cNvPr id="563" name="Google Shape;563;p32"/>
          <p:cNvSpPr txBox="1"/>
          <p:nvPr/>
        </p:nvSpPr>
        <p:spPr>
          <a:xfrm>
            <a:off x="8682093" y="695017"/>
            <a:ext cx="3411280" cy="4708981"/>
          </a:xfrm>
          <a:prstGeom prst="rect">
            <a:avLst/>
          </a:prstGeom>
          <a:solidFill>
            <a:srgbClr val="CCF0CC"/>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wird … gewinnen</a:t>
            </a:r>
            <a:r>
              <a:rPr lang="en-US" sz="2000">
                <a:solidFill>
                  <a:schemeClr val="dk1"/>
                </a:solidFill>
                <a:latin typeface="Calibri"/>
                <a:ea typeface="Calibri"/>
                <a:cs typeface="Calibri"/>
                <a:sym typeface="Calibri"/>
              </a:rPr>
              <a:t>= will win …</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die Spieler </a:t>
            </a:r>
            <a:r>
              <a:rPr lang="en-US" sz="2000">
                <a:solidFill>
                  <a:schemeClr val="dk1"/>
                </a:solidFill>
                <a:latin typeface="Calibri"/>
                <a:ea typeface="Calibri"/>
                <a:cs typeface="Calibri"/>
                <a:sym typeface="Calibri"/>
              </a:rPr>
              <a:t>= the players</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Tore schießen </a:t>
            </a:r>
            <a:r>
              <a:rPr lang="en-US" sz="2000">
                <a:solidFill>
                  <a:schemeClr val="dk1"/>
                </a:solidFill>
                <a:latin typeface="Calibri"/>
                <a:ea typeface="Calibri"/>
                <a:cs typeface="Calibri"/>
                <a:sym typeface="Calibri"/>
              </a:rPr>
              <a:t>= to score goals</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die Mannschaft </a:t>
            </a:r>
            <a:r>
              <a:rPr lang="en-US" sz="2000">
                <a:solidFill>
                  <a:schemeClr val="dk1"/>
                </a:solidFill>
                <a:latin typeface="Calibri"/>
                <a:ea typeface="Calibri"/>
                <a:cs typeface="Calibri"/>
                <a:sym typeface="Calibri"/>
              </a:rPr>
              <a:t>= the team</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die Spiele </a:t>
            </a:r>
            <a:r>
              <a:rPr lang="en-US" sz="2000">
                <a:solidFill>
                  <a:schemeClr val="dk1"/>
                </a:solidFill>
                <a:latin typeface="Calibri"/>
                <a:ea typeface="Calibri"/>
                <a:cs typeface="Calibri"/>
                <a:sym typeface="Calibri"/>
              </a:rPr>
              <a:t>= the matches</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stark</a:t>
            </a:r>
            <a:r>
              <a:rPr lang="en-US" sz="2000">
                <a:solidFill>
                  <a:schemeClr val="dk1"/>
                </a:solidFill>
                <a:latin typeface="Calibri"/>
                <a:ea typeface="Calibri"/>
                <a:cs typeface="Calibri"/>
                <a:sym typeface="Calibri"/>
              </a:rPr>
              <a:t> = strong</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die Verteidigung </a:t>
            </a:r>
            <a:r>
              <a:rPr lang="en-US" sz="2000">
                <a:solidFill>
                  <a:schemeClr val="dk1"/>
                </a:solidFill>
                <a:latin typeface="Calibri"/>
                <a:ea typeface="Calibri"/>
                <a:cs typeface="Calibri"/>
                <a:sym typeface="Calibri"/>
              </a:rPr>
              <a:t>= the defence</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hart arbeiten </a:t>
            </a:r>
            <a:r>
              <a:rPr lang="en-US" sz="2000">
                <a:solidFill>
                  <a:schemeClr val="dk1"/>
                </a:solidFill>
                <a:latin typeface="Calibri"/>
                <a:ea typeface="Calibri"/>
                <a:cs typeface="Calibri"/>
                <a:sym typeface="Calibri"/>
              </a:rPr>
              <a:t>= to work hard</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der Platz </a:t>
            </a:r>
            <a:r>
              <a:rPr lang="en-US" sz="2000">
                <a:solidFill>
                  <a:schemeClr val="dk1"/>
                </a:solidFill>
                <a:latin typeface="Calibri"/>
                <a:ea typeface="Calibri"/>
                <a:cs typeface="Calibri"/>
                <a:sym typeface="Calibri"/>
              </a:rPr>
              <a:t>= the pitch</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Schüler</a:t>
            </a:r>
            <a:r>
              <a:rPr lang="en-US" sz="2000">
                <a:solidFill>
                  <a:schemeClr val="dk1"/>
                </a:solidFill>
                <a:latin typeface="Calibri"/>
                <a:ea typeface="Calibri"/>
                <a:cs typeface="Calibri"/>
                <a:sym typeface="Calibri"/>
              </a:rPr>
              <a:t> = student</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spannend</a:t>
            </a:r>
            <a:r>
              <a:rPr lang="en-US" sz="2000">
                <a:solidFill>
                  <a:schemeClr val="dk1"/>
                </a:solidFill>
                <a:latin typeface="Calibri"/>
                <a:ea typeface="Calibri"/>
                <a:cs typeface="Calibri"/>
                <a:sym typeface="Calibri"/>
              </a:rPr>
              <a:t> = exciting</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die Erfahrung </a:t>
            </a:r>
            <a:r>
              <a:rPr lang="en-US" sz="2000">
                <a:solidFill>
                  <a:schemeClr val="dk1"/>
                </a:solidFill>
                <a:latin typeface="Calibri"/>
                <a:ea typeface="Calibri"/>
                <a:cs typeface="Calibri"/>
                <a:sym typeface="Calibri"/>
              </a:rPr>
              <a:t>= experience</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nicht genug</a:t>
            </a:r>
            <a:r>
              <a:rPr lang="en-US" sz="2000">
                <a:solidFill>
                  <a:schemeClr val="dk1"/>
                </a:solidFill>
                <a:latin typeface="Calibri"/>
                <a:ea typeface="Calibri"/>
                <a:cs typeface="Calibri"/>
                <a:sym typeface="Calibri"/>
              </a:rPr>
              <a:t> = not enough</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ausgezeichnet</a:t>
            </a:r>
            <a:r>
              <a:rPr lang="en-US" sz="2000">
                <a:solidFill>
                  <a:schemeClr val="dk1"/>
                </a:solidFill>
                <a:latin typeface="Calibri"/>
                <a:ea typeface="Calibri"/>
                <a:cs typeface="Calibri"/>
                <a:sym typeface="Calibri"/>
              </a:rPr>
              <a:t> = excellent</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wichtig</a:t>
            </a:r>
            <a:r>
              <a:rPr lang="en-US" sz="2000">
                <a:solidFill>
                  <a:schemeClr val="dk1"/>
                </a:solidFill>
                <a:latin typeface="Calibri"/>
                <a:ea typeface="Calibri"/>
                <a:cs typeface="Calibri"/>
                <a:sym typeface="Calibri"/>
              </a:rPr>
              <a:t> = important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8">
                                            <p:txEl>
                                              <p:pRg end="0" st="0"/>
                                            </p:txEl>
                                          </p:spTgt>
                                        </p:tgtEl>
                                        <p:attrNameLst>
                                          <p:attrName>style.visibility</p:attrName>
                                        </p:attrNameLst>
                                      </p:cBhvr>
                                      <p:to>
                                        <p:strVal val="visible"/>
                                      </p:to>
                                    </p:set>
                                    <p:anim calcmode="lin" valueType="num">
                                      <p:cBhvr additive="base">
                                        <p:cTn dur="500"/>
                                        <p:tgtEl>
                                          <p:spTgt spid="55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9">
                                            <p:txEl>
                                              <p:pRg end="0" st="0"/>
                                            </p:txEl>
                                          </p:spTgt>
                                        </p:tgtEl>
                                        <p:attrNameLst>
                                          <p:attrName>style.visibility</p:attrName>
                                        </p:attrNameLst>
                                      </p:cBhvr>
                                      <p:to>
                                        <p:strVal val="visible"/>
                                      </p:to>
                                    </p:set>
                                    <p:anim calcmode="lin" valueType="num">
                                      <p:cBhvr additive="base">
                                        <p:cTn dur="500"/>
                                        <p:tgtEl>
                                          <p:spTgt spid="55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0" st="0"/>
                                            </p:txEl>
                                          </p:spTgt>
                                        </p:tgtEl>
                                        <p:attrNameLst>
                                          <p:attrName>style.visibility</p:attrName>
                                        </p:attrNameLst>
                                      </p:cBhvr>
                                      <p:to>
                                        <p:strVal val="visible"/>
                                      </p:to>
                                    </p:set>
                                    <p:anim calcmode="lin" valueType="num">
                                      <p:cBhvr additive="base">
                                        <p:cTn dur="500"/>
                                        <p:tgtEl>
                                          <p:spTgt spid="56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1">
                                            <p:txEl>
                                              <p:pRg end="0" st="0"/>
                                            </p:txEl>
                                          </p:spTgt>
                                        </p:tgtEl>
                                        <p:attrNameLst>
                                          <p:attrName>style.visibility</p:attrName>
                                        </p:attrNameLst>
                                      </p:cBhvr>
                                      <p:to>
                                        <p:strVal val="visible"/>
                                      </p:to>
                                    </p:set>
                                    <p:anim calcmode="lin" valueType="num">
                                      <p:cBhvr additive="base">
                                        <p:cTn dur="500"/>
                                        <p:tgtEl>
                                          <p:spTgt spid="56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2">
                                            <p:txEl>
                                              <p:pRg end="0" st="0"/>
                                            </p:txEl>
                                          </p:spTgt>
                                        </p:tgtEl>
                                        <p:attrNameLst>
                                          <p:attrName>style.visibility</p:attrName>
                                        </p:attrNameLst>
                                      </p:cBhvr>
                                      <p:to>
                                        <p:strVal val="visible"/>
                                      </p:to>
                                    </p:set>
                                    <p:anim calcmode="lin" valueType="num">
                                      <p:cBhvr additive="base">
                                        <p:cTn dur="500"/>
                                        <p:tgtEl>
                                          <p:spTgt spid="56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0" st="0"/>
                                            </p:txEl>
                                          </p:spTgt>
                                        </p:tgtEl>
                                        <p:attrNameLst>
                                          <p:attrName>style.visibility</p:attrName>
                                        </p:attrNameLst>
                                      </p:cBhvr>
                                      <p:to>
                                        <p:strVal val="visible"/>
                                      </p:to>
                                    </p:set>
                                    <p:anim calcmode="lin" valueType="num">
                                      <p:cBhvr additive="base">
                                        <p:cTn dur="500"/>
                                        <p:tgtEl>
                                          <p:spTgt spid="56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1" st="1"/>
                                            </p:txEl>
                                          </p:spTgt>
                                        </p:tgtEl>
                                        <p:attrNameLst>
                                          <p:attrName>style.visibility</p:attrName>
                                        </p:attrNameLst>
                                      </p:cBhvr>
                                      <p:to>
                                        <p:strVal val="visible"/>
                                      </p:to>
                                    </p:set>
                                    <p:anim calcmode="lin" valueType="num">
                                      <p:cBhvr additive="base">
                                        <p:cTn dur="500"/>
                                        <p:tgtEl>
                                          <p:spTgt spid="56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2" st="2"/>
                                            </p:txEl>
                                          </p:spTgt>
                                        </p:tgtEl>
                                        <p:attrNameLst>
                                          <p:attrName>style.visibility</p:attrName>
                                        </p:attrNameLst>
                                      </p:cBhvr>
                                      <p:to>
                                        <p:strVal val="visible"/>
                                      </p:to>
                                    </p:set>
                                    <p:anim calcmode="lin" valueType="num">
                                      <p:cBhvr additive="base">
                                        <p:cTn dur="500"/>
                                        <p:tgtEl>
                                          <p:spTgt spid="56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3" st="3"/>
                                            </p:txEl>
                                          </p:spTgt>
                                        </p:tgtEl>
                                        <p:attrNameLst>
                                          <p:attrName>style.visibility</p:attrName>
                                        </p:attrNameLst>
                                      </p:cBhvr>
                                      <p:to>
                                        <p:strVal val="visible"/>
                                      </p:to>
                                    </p:set>
                                    <p:anim calcmode="lin" valueType="num">
                                      <p:cBhvr additive="base">
                                        <p:cTn dur="500"/>
                                        <p:tgtEl>
                                          <p:spTgt spid="56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4" st="4"/>
                                            </p:txEl>
                                          </p:spTgt>
                                        </p:tgtEl>
                                        <p:attrNameLst>
                                          <p:attrName>style.visibility</p:attrName>
                                        </p:attrNameLst>
                                      </p:cBhvr>
                                      <p:to>
                                        <p:strVal val="visible"/>
                                      </p:to>
                                    </p:set>
                                    <p:anim calcmode="lin" valueType="num">
                                      <p:cBhvr additive="base">
                                        <p:cTn dur="500"/>
                                        <p:tgtEl>
                                          <p:spTgt spid="56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5" st="5"/>
                                            </p:txEl>
                                          </p:spTgt>
                                        </p:tgtEl>
                                        <p:attrNameLst>
                                          <p:attrName>style.visibility</p:attrName>
                                        </p:attrNameLst>
                                      </p:cBhvr>
                                      <p:to>
                                        <p:strVal val="visible"/>
                                      </p:to>
                                    </p:set>
                                    <p:anim calcmode="lin" valueType="num">
                                      <p:cBhvr additive="base">
                                        <p:cTn dur="500"/>
                                        <p:tgtEl>
                                          <p:spTgt spid="56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6" st="6"/>
                                            </p:txEl>
                                          </p:spTgt>
                                        </p:tgtEl>
                                        <p:attrNameLst>
                                          <p:attrName>style.visibility</p:attrName>
                                        </p:attrNameLst>
                                      </p:cBhvr>
                                      <p:to>
                                        <p:strVal val="visible"/>
                                      </p:to>
                                    </p:set>
                                    <p:anim calcmode="lin" valueType="num">
                                      <p:cBhvr additive="base">
                                        <p:cTn dur="500"/>
                                        <p:tgtEl>
                                          <p:spTgt spid="56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7" st="7"/>
                                            </p:txEl>
                                          </p:spTgt>
                                        </p:tgtEl>
                                        <p:attrNameLst>
                                          <p:attrName>style.visibility</p:attrName>
                                        </p:attrNameLst>
                                      </p:cBhvr>
                                      <p:to>
                                        <p:strVal val="visible"/>
                                      </p:to>
                                    </p:set>
                                    <p:anim calcmode="lin" valueType="num">
                                      <p:cBhvr additive="base">
                                        <p:cTn dur="500"/>
                                        <p:tgtEl>
                                          <p:spTgt spid="56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8" st="8"/>
                                            </p:txEl>
                                          </p:spTgt>
                                        </p:tgtEl>
                                        <p:attrNameLst>
                                          <p:attrName>style.visibility</p:attrName>
                                        </p:attrNameLst>
                                      </p:cBhvr>
                                      <p:to>
                                        <p:strVal val="visible"/>
                                      </p:to>
                                    </p:set>
                                    <p:anim calcmode="lin" valueType="num">
                                      <p:cBhvr additive="base">
                                        <p:cTn dur="500"/>
                                        <p:tgtEl>
                                          <p:spTgt spid="563">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9" st="9"/>
                                            </p:txEl>
                                          </p:spTgt>
                                        </p:tgtEl>
                                        <p:attrNameLst>
                                          <p:attrName>style.visibility</p:attrName>
                                        </p:attrNameLst>
                                      </p:cBhvr>
                                      <p:to>
                                        <p:strVal val="visible"/>
                                      </p:to>
                                    </p:set>
                                    <p:anim calcmode="lin" valueType="num">
                                      <p:cBhvr additive="base">
                                        <p:cTn dur="500"/>
                                        <p:tgtEl>
                                          <p:spTgt spid="563">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10" st="10"/>
                                            </p:txEl>
                                          </p:spTgt>
                                        </p:tgtEl>
                                        <p:attrNameLst>
                                          <p:attrName>style.visibility</p:attrName>
                                        </p:attrNameLst>
                                      </p:cBhvr>
                                      <p:to>
                                        <p:strVal val="visible"/>
                                      </p:to>
                                    </p:set>
                                    <p:anim calcmode="lin" valueType="num">
                                      <p:cBhvr additive="base">
                                        <p:cTn dur="500"/>
                                        <p:tgtEl>
                                          <p:spTgt spid="563">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11" st="11"/>
                                            </p:txEl>
                                          </p:spTgt>
                                        </p:tgtEl>
                                        <p:attrNameLst>
                                          <p:attrName>style.visibility</p:attrName>
                                        </p:attrNameLst>
                                      </p:cBhvr>
                                      <p:to>
                                        <p:strVal val="visible"/>
                                      </p:to>
                                    </p:set>
                                    <p:anim calcmode="lin" valueType="num">
                                      <p:cBhvr additive="base">
                                        <p:cTn dur="500"/>
                                        <p:tgtEl>
                                          <p:spTgt spid="563">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12" st="12"/>
                                            </p:txEl>
                                          </p:spTgt>
                                        </p:tgtEl>
                                        <p:attrNameLst>
                                          <p:attrName>style.visibility</p:attrName>
                                        </p:attrNameLst>
                                      </p:cBhvr>
                                      <p:to>
                                        <p:strVal val="visible"/>
                                      </p:to>
                                    </p:set>
                                    <p:anim calcmode="lin" valueType="num">
                                      <p:cBhvr additive="base">
                                        <p:cTn dur="500"/>
                                        <p:tgtEl>
                                          <p:spTgt spid="563">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13" st="13"/>
                                            </p:txEl>
                                          </p:spTgt>
                                        </p:tgtEl>
                                        <p:attrNameLst>
                                          <p:attrName>style.visibility</p:attrName>
                                        </p:attrNameLst>
                                      </p:cBhvr>
                                      <p:to>
                                        <p:strVal val="visible"/>
                                      </p:to>
                                    </p:set>
                                    <p:anim calcmode="lin" valueType="num">
                                      <p:cBhvr additive="base">
                                        <p:cTn dur="500"/>
                                        <p:tgtEl>
                                          <p:spTgt spid="563">
                                            <p:txEl>
                                              <p:pRg end="13" st="1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14" st="14"/>
                                            </p:txEl>
                                          </p:spTgt>
                                        </p:tgtEl>
                                        <p:attrNameLst>
                                          <p:attrName>style.visibility</p:attrName>
                                        </p:attrNameLst>
                                      </p:cBhvr>
                                      <p:to>
                                        <p:strVal val="visible"/>
                                      </p:to>
                                    </p:set>
                                    <p:anim calcmode="lin" valueType="num">
                                      <p:cBhvr additive="base">
                                        <p:cTn dur="500"/>
                                        <p:tgtEl>
                                          <p:spTgt spid="563">
                                            <p:txEl>
                                              <p:pRg end="14" st="1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descr="A close-up of a grass field&#10;&#10;Description automatically generated" id="569" name="Google Shape;569;p33"/>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70" name="Google Shape;570;p33"/>
          <p:cNvSpPr txBox="1"/>
          <p:nvPr/>
        </p:nvSpPr>
        <p:spPr>
          <a:xfrm>
            <a:off x="206478" y="178585"/>
            <a:ext cx="12083843" cy="513647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Read the texts and answer the questions:</a:t>
            </a:r>
            <a:endParaRPr/>
          </a:p>
          <a:p>
            <a:pPr indent="0" lvl="0" marL="0" marR="0" rtl="0" algn="l">
              <a:lnSpc>
                <a:spcPct val="150000"/>
              </a:lnSpc>
              <a:spcBef>
                <a:spcPts val="0"/>
              </a:spcBef>
              <a:spcAft>
                <a:spcPts val="0"/>
              </a:spcAft>
              <a:buNone/>
            </a:pPr>
            <a:r>
              <a:t/>
            </a:r>
            <a:endParaRPr b="1" sz="11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Why does Lukas think Brazil will win the World Cup?</a:t>
            </a:r>
            <a:endParaRPr sz="24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Who thinks England will win the World Cup?</a:t>
            </a:r>
            <a:endParaRPr sz="24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Why does Jonas love the World Cup?</a:t>
            </a:r>
            <a:endParaRPr sz="24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Who does Anna think will win the World Cup?</a:t>
            </a:r>
            <a:endParaRPr sz="24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According to Anna, what do Argentina do better than Brazil?</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Extra Challenge 1:</a:t>
            </a:r>
            <a:r>
              <a:rPr lang="en-US" sz="2400">
                <a:solidFill>
                  <a:schemeClr val="dk1"/>
                </a:solidFill>
                <a:latin typeface="Calibri"/>
                <a:ea typeface="Calibri"/>
                <a:cs typeface="Calibri"/>
                <a:sym typeface="Calibri"/>
              </a:rPr>
              <a:t> Pick one text and translate it into English</a:t>
            </a:r>
            <a:endParaRPr/>
          </a:p>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Extra Challenge 2:</a:t>
            </a:r>
            <a:r>
              <a:rPr lang="en-US" sz="2400">
                <a:solidFill>
                  <a:schemeClr val="dk1"/>
                </a:solidFill>
                <a:latin typeface="Calibri"/>
                <a:ea typeface="Calibri"/>
                <a:cs typeface="Calibri"/>
                <a:sym typeface="Calibri"/>
              </a:rPr>
              <a:t> Write your own text in German – who do you think will win the World Cup?</a:t>
            </a:r>
            <a:endParaRPr sz="2400">
              <a:solidFill>
                <a:schemeClr val="dk1"/>
              </a:solidFill>
              <a:latin typeface="Calibri"/>
              <a:ea typeface="Calibri"/>
              <a:cs typeface="Calibri"/>
              <a:sym typeface="Calibri"/>
            </a:endParaRPr>
          </a:p>
        </p:txBody>
      </p:sp>
      <p:sp>
        <p:nvSpPr>
          <p:cNvPr id="571" name="Google Shape;571;p33"/>
          <p:cNvSpPr txBox="1"/>
          <p:nvPr/>
        </p:nvSpPr>
        <p:spPr>
          <a:xfrm>
            <a:off x="7401566" y="892464"/>
            <a:ext cx="467964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They have fantastic players and score lots of goals</a:t>
            </a:r>
            <a:endParaRPr b="1" sz="2400">
              <a:solidFill>
                <a:srgbClr val="FF0000"/>
              </a:solidFill>
              <a:latin typeface="Calibri"/>
              <a:ea typeface="Calibri"/>
              <a:cs typeface="Calibri"/>
              <a:sym typeface="Calibri"/>
            </a:endParaRPr>
          </a:p>
        </p:txBody>
      </p:sp>
      <p:sp>
        <p:nvSpPr>
          <p:cNvPr id="572" name="Google Shape;572;p33"/>
          <p:cNvSpPr txBox="1"/>
          <p:nvPr/>
        </p:nvSpPr>
        <p:spPr>
          <a:xfrm>
            <a:off x="6591439" y="1627885"/>
            <a:ext cx="4077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Sophie</a:t>
            </a:r>
            <a:endParaRPr b="1" sz="2400">
              <a:solidFill>
                <a:srgbClr val="FF0000"/>
              </a:solidFill>
              <a:latin typeface="Calibri"/>
              <a:ea typeface="Calibri"/>
              <a:cs typeface="Calibri"/>
              <a:sym typeface="Calibri"/>
            </a:endParaRPr>
          </a:p>
        </p:txBody>
      </p:sp>
      <p:sp>
        <p:nvSpPr>
          <p:cNvPr id="573" name="Google Shape;573;p33"/>
          <p:cNvSpPr txBox="1"/>
          <p:nvPr/>
        </p:nvSpPr>
        <p:spPr>
          <a:xfrm>
            <a:off x="5532120" y="2089568"/>
            <a:ext cx="4077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It’s very exciting</a:t>
            </a:r>
            <a:endParaRPr b="1" sz="2400">
              <a:solidFill>
                <a:srgbClr val="FF0000"/>
              </a:solidFill>
              <a:latin typeface="Calibri"/>
              <a:ea typeface="Calibri"/>
              <a:cs typeface="Calibri"/>
              <a:sym typeface="Calibri"/>
            </a:endParaRPr>
          </a:p>
        </p:txBody>
      </p:sp>
      <p:sp>
        <p:nvSpPr>
          <p:cNvPr id="574" name="Google Shape;574;p33"/>
          <p:cNvSpPr txBox="1"/>
          <p:nvPr/>
        </p:nvSpPr>
        <p:spPr>
          <a:xfrm>
            <a:off x="6453740" y="2666657"/>
            <a:ext cx="4802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Argentina</a:t>
            </a:r>
            <a:endParaRPr b="1" sz="2400">
              <a:solidFill>
                <a:srgbClr val="FF0000"/>
              </a:solidFill>
              <a:latin typeface="Calibri"/>
              <a:ea typeface="Calibri"/>
              <a:cs typeface="Calibri"/>
              <a:sym typeface="Calibri"/>
            </a:endParaRPr>
          </a:p>
        </p:txBody>
      </p:sp>
      <p:sp>
        <p:nvSpPr>
          <p:cNvPr id="575" name="Google Shape;575;p33"/>
          <p:cNvSpPr txBox="1"/>
          <p:nvPr/>
        </p:nvSpPr>
        <p:spPr>
          <a:xfrm>
            <a:off x="8212370" y="3243721"/>
            <a:ext cx="38688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Play better in the important matches</a:t>
            </a:r>
            <a:endParaRPr b="1" sz="24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0" st="0"/>
                                            </p:txEl>
                                          </p:spTgt>
                                        </p:tgtEl>
                                        <p:attrNameLst>
                                          <p:attrName>style.visibility</p:attrName>
                                        </p:attrNameLst>
                                      </p:cBhvr>
                                      <p:to>
                                        <p:strVal val="visible"/>
                                      </p:to>
                                    </p:set>
                                    <p:anim calcmode="lin" valueType="num">
                                      <p:cBhvr additive="base">
                                        <p:cTn dur="500"/>
                                        <p:tgtEl>
                                          <p:spTgt spid="57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1" st="1"/>
                                            </p:txEl>
                                          </p:spTgt>
                                        </p:tgtEl>
                                        <p:attrNameLst>
                                          <p:attrName>style.visibility</p:attrName>
                                        </p:attrNameLst>
                                      </p:cBhvr>
                                      <p:to>
                                        <p:strVal val="visible"/>
                                      </p:to>
                                    </p:set>
                                    <p:anim calcmode="lin" valueType="num">
                                      <p:cBhvr additive="base">
                                        <p:cTn dur="500"/>
                                        <p:tgtEl>
                                          <p:spTgt spid="57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2" st="2"/>
                                            </p:txEl>
                                          </p:spTgt>
                                        </p:tgtEl>
                                        <p:attrNameLst>
                                          <p:attrName>style.visibility</p:attrName>
                                        </p:attrNameLst>
                                      </p:cBhvr>
                                      <p:to>
                                        <p:strVal val="visible"/>
                                      </p:to>
                                    </p:set>
                                    <p:anim calcmode="lin" valueType="num">
                                      <p:cBhvr additive="base">
                                        <p:cTn dur="500"/>
                                        <p:tgtEl>
                                          <p:spTgt spid="57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3" st="3"/>
                                            </p:txEl>
                                          </p:spTgt>
                                        </p:tgtEl>
                                        <p:attrNameLst>
                                          <p:attrName>style.visibility</p:attrName>
                                        </p:attrNameLst>
                                      </p:cBhvr>
                                      <p:to>
                                        <p:strVal val="visible"/>
                                      </p:to>
                                    </p:set>
                                    <p:anim calcmode="lin" valueType="num">
                                      <p:cBhvr additive="base">
                                        <p:cTn dur="500"/>
                                        <p:tgtEl>
                                          <p:spTgt spid="57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4" st="4"/>
                                            </p:txEl>
                                          </p:spTgt>
                                        </p:tgtEl>
                                        <p:attrNameLst>
                                          <p:attrName>style.visibility</p:attrName>
                                        </p:attrNameLst>
                                      </p:cBhvr>
                                      <p:to>
                                        <p:strVal val="visible"/>
                                      </p:to>
                                    </p:set>
                                    <p:anim calcmode="lin" valueType="num">
                                      <p:cBhvr additive="base">
                                        <p:cTn dur="500"/>
                                        <p:tgtEl>
                                          <p:spTgt spid="57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5" st="5"/>
                                            </p:txEl>
                                          </p:spTgt>
                                        </p:tgtEl>
                                        <p:attrNameLst>
                                          <p:attrName>style.visibility</p:attrName>
                                        </p:attrNameLst>
                                      </p:cBhvr>
                                      <p:to>
                                        <p:strVal val="visible"/>
                                      </p:to>
                                    </p:set>
                                    <p:anim calcmode="lin" valueType="num">
                                      <p:cBhvr additive="base">
                                        <p:cTn dur="500"/>
                                        <p:tgtEl>
                                          <p:spTgt spid="57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6" st="6"/>
                                            </p:txEl>
                                          </p:spTgt>
                                        </p:tgtEl>
                                        <p:attrNameLst>
                                          <p:attrName>style.visibility</p:attrName>
                                        </p:attrNameLst>
                                      </p:cBhvr>
                                      <p:to>
                                        <p:strVal val="visible"/>
                                      </p:to>
                                    </p:set>
                                    <p:anim calcmode="lin" valueType="num">
                                      <p:cBhvr additive="base">
                                        <p:cTn dur="500"/>
                                        <p:tgtEl>
                                          <p:spTgt spid="57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7" st="7"/>
                                            </p:txEl>
                                          </p:spTgt>
                                        </p:tgtEl>
                                        <p:attrNameLst>
                                          <p:attrName>style.visibility</p:attrName>
                                        </p:attrNameLst>
                                      </p:cBhvr>
                                      <p:to>
                                        <p:strVal val="visible"/>
                                      </p:to>
                                    </p:set>
                                    <p:anim calcmode="lin" valueType="num">
                                      <p:cBhvr additive="base">
                                        <p:cTn dur="500"/>
                                        <p:tgtEl>
                                          <p:spTgt spid="570">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8" st="8"/>
                                            </p:txEl>
                                          </p:spTgt>
                                        </p:tgtEl>
                                        <p:attrNameLst>
                                          <p:attrName>style.visibility</p:attrName>
                                        </p:attrNameLst>
                                      </p:cBhvr>
                                      <p:to>
                                        <p:strVal val="visible"/>
                                      </p:to>
                                    </p:set>
                                    <p:anim calcmode="lin" valueType="num">
                                      <p:cBhvr additive="base">
                                        <p:cTn dur="500"/>
                                        <p:tgtEl>
                                          <p:spTgt spid="570">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9" st="9"/>
                                            </p:txEl>
                                          </p:spTgt>
                                        </p:tgtEl>
                                        <p:attrNameLst>
                                          <p:attrName>style.visibility</p:attrName>
                                        </p:attrNameLst>
                                      </p:cBhvr>
                                      <p:to>
                                        <p:strVal val="visible"/>
                                      </p:to>
                                    </p:set>
                                    <p:anim calcmode="lin" valueType="num">
                                      <p:cBhvr additive="base">
                                        <p:cTn dur="500"/>
                                        <p:tgtEl>
                                          <p:spTgt spid="570">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1"/>
                                        </p:tgtEl>
                                        <p:attrNameLst>
                                          <p:attrName>style.visibility</p:attrName>
                                        </p:attrNameLst>
                                      </p:cBhvr>
                                      <p:to>
                                        <p:strVal val="visible"/>
                                      </p:to>
                                    </p:set>
                                    <p:anim calcmode="lin" valueType="num">
                                      <p:cBhvr additive="base">
                                        <p:cTn dur="500"/>
                                        <p:tgtEl>
                                          <p:spTgt spid="5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2"/>
                                        </p:tgtEl>
                                        <p:attrNameLst>
                                          <p:attrName>style.visibility</p:attrName>
                                        </p:attrNameLst>
                                      </p:cBhvr>
                                      <p:to>
                                        <p:strVal val="visible"/>
                                      </p:to>
                                    </p:set>
                                    <p:anim calcmode="lin" valueType="num">
                                      <p:cBhvr additive="base">
                                        <p:cTn dur="500"/>
                                        <p:tgtEl>
                                          <p:spTgt spid="5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3"/>
                                        </p:tgtEl>
                                        <p:attrNameLst>
                                          <p:attrName>style.visibility</p:attrName>
                                        </p:attrNameLst>
                                      </p:cBhvr>
                                      <p:to>
                                        <p:strVal val="visible"/>
                                      </p:to>
                                    </p:set>
                                    <p:anim calcmode="lin" valueType="num">
                                      <p:cBhvr additive="base">
                                        <p:cTn dur="500"/>
                                        <p:tgtEl>
                                          <p:spTgt spid="5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4"/>
                                        </p:tgtEl>
                                        <p:attrNameLst>
                                          <p:attrName>style.visibility</p:attrName>
                                        </p:attrNameLst>
                                      </p:cBhvr>
                                      <p:to>
                                        <p:strVal val="visible"/>
                                      </p:to>
                                    </p:set>
                                    <p:anim calcmode="lin" valueType="num">
                                      <p:cBhvr additive="base">
                                        <p:cTn dur="500"/>
                                        <p:tgtEl>
                                          <p:spTgt spid="5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5"/>
                                        </p:tgtEl>
                                        <p:attrNameLst>
                                          <p:attrName>style.visibility</p:attrName>
                                        </p:attrNameLst>
                                      </p:cBhvr>
                                      <p:to>
                                        <p:strVal val="visible"/>
                                      </p:to>
                                    </p:set>
                                    <p:anim calcmode="lin" valueType="num">
                                      <p:cBhvr additive="base">
                                        <p:cTn dur="500"/>
                                        <p:tgtEl>
                                          <p:spTgt spid="57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pic>
        <p:nvPicPr>
          <p:cNvPr descr="A close-up of a grass field&#10;&#10;Description automatically generated" id="581" name="Google Shape;581;p34"/>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82" name="Google Shape;582;p34"/>
          <p:cNvSpPr txBox="1"/>
          <p:nvPr/>
        </p:nvSpPr>
        <p:spPr>
          <a:xfrm>
            <a:off x="511277" y="159919"/>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Was wird im Spiel passieren?</a:t>
            </a:r>
            <a:endParaRPr/>
          </a:p>
        </p:txBody>
      </p:sp>
      <p:sp>
        <p:nvSpPr>
          <p:cNvPr id="583" name="Google Shape;583;p34"/>
          <p:cNvSpPr txBox="1"/>
          <p:nvPr/>
        </p:nvSpPr>
        <p:spPr>
          <a:xfrm>
            <a:off x="511277" y="954109"/>
            <a:ext cx="11248104" cy="2805063"/>
          </a:xfrm>
          <a:prstGeom prst="rect">
            <a:avLst/>
          </a:prstGeom>
          <a:solidFill>
            <a:srgbClr val="FFF2CC"/>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To give a prediction, you need to use the future tense:</a:t>
            </a:r>
            <a:endParaRPr/>
          </a:p>
          <a:p>
            <a:pPr indent="0" lvl="0" marL="0" marR="0" rtl="0" algn="l">
              <a:lnSpc>
                <a:spcPct val="150000"/>
              </a:lnSpc>
              <a:spcBef>
                <a:spcPts val="0"/>
              </a:spcBef>
              <a:spcAft>
                <a:spcPts val="0"/>
              </a:spcAft>
              <a:buNone/>
            </a:pPr>
            <a:r>
              <a:rPr b="1" lang="en-US" sz="2400" u="sng">
                <a:solidFill>
                  <a:schemeClr val="dk1"/>
                </a:solidFill>
                <a:latin typeface="Calibri"/>
                <a:ea typeface="Calibri"/>
                <a:cs typeface="Calibri"/>
                <a:sym typeface="Calibri"/>
              </a:rPr>
              <a:t>Zum Beispiel:</a:t>
            </a:r>
            <a:endParaRPr/>
          </a:p>
          <a:p>
            <a:pPr indent="-342900" lvl="0" marL="342900" marR="0" rtl="0" algn="l">
              <a:lnSpc>
                <a:spcPct val="15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England </a:t>
            </a:r>
            <a:r>
              <a:rPr b="1" lang="en-US" sz="2400" u="sng">
                <a:solidFill>
                  <a:srgbClr val="FF0000"/>
                </a:solidFill>
                <a:latin typeface="Calibri"/>
                <a:ea typeface="Calibri"/>
                <a:cs typeface="Calibri"/>
                <a:sym typeface="Calibri"/>
              </a:rPr>
              <a:t>wird</a:t>
            </a:r>
            <a:r>
              <a:rPr b="1" lang="en-US" sz="2400">
                <a:solidFill>
                  <a:schemeClr val="dk1"/>
                </a:solidFill>
                <a:latin typeface="Calibri"/>
                <a:ea typeface="Calibri"/>
                <a:cs typeface="Calibri"/>
                <a:sym typeface="Calibri"/>
              </a:rPr>
              <a:t> 2:1 </a:t>
            </a:r>
            <a:r>
              <a:rPr b="1" lang="en-US" sz="2400" u="sng">
                <a:solidFill>
                  <a:srgbClr val="FF0000"/>
                </a:solidFill>
                <a:latin typeface="Calibri"/>
                <a:ea typeface="Calibri"/>
                <a:cs typeface="Calibri"/>
                <a:sym typeface="Calibri"/>
              </a:rPr>
              <a:t>gewinnen</a:t>
            </a:r>
            <a:r>
              <a:rPr b="1" lang="en-US" sz="2400">
                <a:solidFill>
                  <a:schemeClr val="dk1"/>
                </a:solidFill>
                <a:latin typeface="Calibri"/>
                <a:ea typeface="Calibri"/>
                <a:cs typeface="Calibri"/>
                <a:sym typeface="Calibri"/>
              </a:rPr>
              <a:t> = England will win 2-1</a:t>
            </a:r>
            <a:endParaRPr/>
          </a:p>
          <a:p>
            <a:pPr indent="-342900" lvl="0" marL="342900" marR="0" rtl="0" algn="l">
              <a:lnSpc>
                <a:spcPct val="15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England </a:t>
            </a:r>
            <a:r>
              <a:rPr b="1" lang="en-US" sz="2400" u="sng">
                <a:solidFill>
                  <a:srgbClr val="FF0000"/>
                </a:solidFill>
                <a:latin typeface="Calibri"/>
                <a:ea typeface="Calibri"/>
                <a:cs typeface="Calibri"/>
                <a:sym typeface="Calibri"/>
              </a:rPr>
              <a:t>wird</a:t>
            </a:r>
            <a:r>
              <a:rPr b="1" lang="en-US" sz="2400">
                <a:solidFill>
                  <a:schemeClr val="dk1"/>
                </a:solidFill>
                <a:latin typeface="Calibri"/>
                <a:ea typeface="Calibri"/>
                <a:cs typeface="Calibri"/>
                <a:sym typeface="Calibri"/>
              </a:rPr>
              <a:t> 4:1 </a:t>
            </a:r>
            <a:r>
              <a:rPr b="1" lang="en-US" sz="2400" u="sng">
                <a:solidFill>
                  <a:srgbClr val="FF0000"/>
                </a:solidFill>
                <a:latin typeface="Calibri"/>
                <a:ea typeface="Calibri"/>
                <a:cs typeface="Calibri"/>
                <a:sym typeface="Calibri"/>
              </a:rPr>
              <a:t>verlieren</a:t>
            </a:r>
            <a:r>
              <a:rPr b="1" lang="en-US" sz="2400">
                <a:solidFill>
                  <a:schemeClr val="dk1"/>
                </a:solidFill>
                <a:latin typeface="Calibri"/>
                <a:ea typeface="Calibri"/>
                <a:cs typeface="Calibri"/>
                <a:sym typeface="Calibri"/>
              </a:rPr>
              <a:t> = England will lose 4-1</a:t>
            </a:r>
            <a:endParaRPr/>
          </a:p>
          <a:p>
            <a:pPr indent="-342900" lvl="0" marL="342900" marR="0" rtl="0" algn="l">
              <a:lnSpc>
                <a:spcPct val="15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Das Spiel </a:t>
            </a:r>
            <a:r>
              <a:rPr b="1" lang="en-US" sz="2400" u="sng">
                <a:solidFill>
                  <a:srgbClr val="FF0000"/>
                </a:solidFill>
                <a:latin typeface="Calibri"/>
                <a:ea typeface="Calibri"/>
                <a:cs typeface="Calibri"/>
                <a:sym typeface="Calibri"/>
              </a:rPr>
              <a:t>wird</a:t>
            </a:r>
            <a:r>
              <a:rPr b="1" lang="en-US" sz="2400">
                <a:solidFill>
                  <a:schemeClr val="dk1"/>
                </a:solidFill>
                <a:latin typeface="Calibri"/>
                <a:ea typeface="Calibri"/>
                <a:cs typeface="Calibri"/>
                <a:sym typeface="Calibri"/>
              </a:rPr>
              <a:t> unentschieden </a:t>
            </a:r>
            <a:r>
              <a:rPr b="1" lang="en-US" sz="2400" u="sng">
                <a:solidFill>
                  <a:srgbClr val="FF0000"/>
                </a:solidFill>
                <a:latin typeface="Calibri"/>
                <a:ea typeface="Calibri"/>
                <a:cs typeface="Calibri"/>
                <a:sym typeface="Calibri"/>
              </a:rPr>
              <a:t>sein</a:t>
            </a:r>
            <a:r>
              <a:rPr b="1" lang="en-US" sz="2400">
                <a:solidFill>
                  <a:schemeClr val="dk1"/>
                </a:solidFill>
                <a:latin typeface="Calibri"/>
                <a:ea typeface="Calibri"/>
                <a:cs typeface="Calibri"/>
                <a:sym typeface="Calibri"/>
              </a:rPr>
              <a:t> = The match will be a draw</a:t>
            </a:r>
            <a:endParaRPr b="1" sz="2400">
              <a:solidFill>
                <a:schemeClr val="dk1"/>
              </a:solidFill>
              <a:latin typeface="Calibri"/>
              <a:ea typeface="Calibri"/>
              <a:cs typeface="Calibri"/>
              <a:sym typeface="Calibri"/>
            </a:endParaRPr>
          </a:p>
        </p:txBody>
      </p:sp>
      <p:sp>
        <p:nvSpPr>
          <p:cNvPr id="584" name="Google Shape;584;p34"/>
          <p:cNvSpPr txBox="1"/>
          <p:nvPr/>
        </p:nvSpPr>
        <p:spPr>
          <a:xfrm>
            <a:off x="265468" y="3900103"/>
            <a:ext cx="11779047" cy="1496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Write your prediction for a World Cup 2026 match! Try to start with </a:t>
            </a:r>
            <a:r>
              <a:rPr b="1" lang="en-US" sz="2100">
                <a:solidFill>
                  <a:schemeClr val="dk1"/>
                </a:solidFill>
                <a:latin typeface="Calibri"/>
                <a:ea typeface="Calibri"/>
                <a:cs typeface="Calibri"/>
                <a:sym typeface="Calibri"/>
              </a:rPr>
              <a:t>“Ich denke…” </a:t>
            </a:r>
            <a:r>
              <a:rPr i="1" lang="en-US" sz="2100">
                <a:solidFill>
                  <a:srgbClr val="FF0000"/>
                </a:solidFill>
                <a:latin typeface="Calibri"/>
                <a:ea typeface="Calibri"/>
                <a:cs typeface="Calibri"/>
                <a:sym typeface="Calibri"/>
              </a:rPr>
              <a:t>(I think…)</a:t>
            </a:r>
            <a:endParaRPr/>
          </a:p>
          <a:p>
            <a:pPr indent="0" lvl="1" marL="457200" marR="0" rtl="0" algn="l">
              <a:lnSpc>
                <a:spcPct val="150000"/>
              </a:lnSpc>
              <a:spcBef>
                <a:spcPts val="0"/>
              </a:spcBef>
              <a:spcAft>
                <a:spcPts val="0"/>
              </a:spcAft>
              <a:buNone/>
            </a:pPr>
            <a:r>
              <a:rPr b="1" i="1" lang="en-US" sz="2100" u="none" cap="none" strike="noStrike">
                <a:solidFill>
                  <a:schemeClr val="dk1"/>
                </a:solidFill>
                <a:latin typeface="Calibri"/>
                <a:ea typeface="Calibri"/>
                <a:cs typeface="Calibri"/>
                <a:sym typeface="Calibri"/>
              </a:rPr>
              <a:t>Ich denke</a:t>
            </a:r>
            <a:r>
              <a:rPr b="0" i="1" lang="en-US" sz="2100" u="none" cap="none" strike="noStrike">
                <a:solidFill>
                  <a:schemeClr val="dk1"/>
                </a:solidFill>
                <a:latin typeface="Calibri"/>
                <a:ea typeface="Calibri"/>
                <a:cs typeface="Calibri"/>
                <a:sym typeface="Calibri"/>
              </a:rPr>
              <a:t> England wird 2:1 gewinnen = </a:t>
            </a:r>
            <a:r>
              <a:rPr b="1" i="1" lang="en-US" sz="2100" u="none" cap="none" strike="noStrike">
                <a:solidFill>
                  <a:srgbClr val="FF0000"/>
                </a:solidFill>
                <a:latin typeface="Calibri"/>
                <a:ea typeface="Calibri"/>
                <a:cs typeface="Calibri"/>
                <a:sym typeface="Calibri"/>
              </a:rPr>
              <a:t>I think</a:t>
            </a:r>
            <a:r>
              <a:rPr b="0" i="1" lang="en-US" sz="2100" u="none" cap="none" strike="noStrike">
                <a:solidFill>
                  <a:srgbClr val="FF0000"/>
                </a:solidFill>
                <a:latin typeface="Calibri"/>
                <a:ea typeface="Calibri"/>
                <a:cs typeface="Calibri"/>
                <a:sym typeface="Calibri"/>
              </a:rPr>
              <a:t> England will win 2-1.</a:t>
            </a:r>
            <a:endParaRPr b="0" i="1" sz="21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Share your prediction with your class, and remember to check if your prediction was correct!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2">
                                            <p:txEl>
                                              <p:pRg end="0" st="0"/>
                                            </p:txEl>
                                          </p:spTgt>
                                        </p:tgtEl>
                                        <p:attrNameLst>
                                          <p:attrName>style.visibility</p:attrName>
                                        </p:attrNameLst>
                                      </p:cBhvr>
                                      <p:to>
                                        <p:strVal val="visible"/>
                                      </p:to>
                                    </p:set>
                                    <p:anim calcmode="lin" valueType="num">
                                      <p:cBhvr additive="base">
                                        <p:cTn dur="500"/>
                                        <p:tgtEl>
                                          <p:spTgt spid="58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3">
                                            <p:txEl>
                                              <p:pRg end="0" st="0"/>
                                            </p:txEl>
                                          </p:spTgt>
                                        </p:tgtEl>
                                        <p:attrNameLst>
                                          <p:attrName>style.visibility</p:attrName>
                                        </p:attrNameLst>
                                      </p:cBhvr>
                                      <p:to>
                                        <p:strVal val="visible"/>
                                      </p:to>
                                    </p:set>
                                    <p:anim calcmode="lin" valueType="num">
                                      <p:cBhvr additive="base">
                                        <p:cTn dur="500"/>
                                        <p:tgtEl>
                                          <p:spTgt spid="58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3">
                                            <p:txEl>
                                              <p:pRg end="1" st="1"/>
                                            </p:txEl>
                                          </p:spTgt>
                                        </p:tgtEl>
                                        <p:attrNameLst>
                                          <p:attrName>style.visibility</p:attrName>
                                        </p:attrNameLst>
                                      </p:cBhvr>
                                      <p:to>
                                        <p:strVal val="visible"/>
                                      </p:to>
                                    </p:set>
                                    <p:anim calcmode="lin" valueType="num">
                                      <p:cBhvr additive="base">
                                        <p:cTn dur="500"/>
                                        <p:tgtEl>
                                          <p:spTgt spid="58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3">
                                            <p:txEl>
                                              <p:pRg end="2" st="2"/>
                                            </p:txEl>
                                          </p:spTgt>
                                        </p:tgtEl>
                                        <p:attrNameLst>
                                          <p:attrName>style.visibility</p:attrName>
                                        </p:attrNameLst>
                                      </p:cBhvr>
                                      <p:to>
                                        <p:strVal val="visible"/>
                                      </p:to>
                                    </p:set>
                                    <p:anim calcmode="lin" valueType="num">
                                      <p:cBhvr additive="base">
                                        <p:cTn dur="500"/>
                                        <p:tgtEl>
                                          <p:spTgt spid="58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3">
                                            <p:txEl>
                                              <p:pRg end="3" st="3"/>
                                            </p:txEl>
                                          </p:spTgt>
                                        </p:tgtEl>
                                        <p:attrNameLst>
                                          <p:attrName>style.visibility</p:attrName>
                                        </p:attrNameLst>
                                      </p:cBhvr>
                                      <p:to>
                                        <p:strVal val="visible"/>
                                      </p:to>
                                    </p:set>
                                    <p:anim calcmode="lin" valueType="num">
                                      <p:cBhvr additive="base">
                                        <p:cTn dur="500"/>
                                        <p:tgtEl>
                                          <p:spTgt spid="58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3">
                                            <p:txEl>
                                              <p:pRg end="4" st="4"/>
                                            </p:txEl>
                                          </p:spTgt>
                                        </p:tgtEl>
                                        <p:attrNameLst>
                                          <p:attrName>style.visibility</p:attrName>
                                        </p:attrNameLst>
                                      </p:cBhvr>
                                      <p:to>
                                        <p:strVal val="visible"/>
                                      </p:to>
                                    </p:set>
                                    <p:anim calcmode="lin" valueType="num">
                                      <p:cBhvr additive="base">
                                        <p:cTn dur="500"/>
                                        <p:tgtEl>
                                          <p:spTgt spid="58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4">
                                            <p:txEl>
                                              <p:pRg end="0" st="0"/>
                                            </p:txEl>
                                          </p:spTgt>
                                        </p:tgtEl>
                                        <p:attrNameLst>
                                          <p:attrName>style.visibility</p:attrName>
                                        </p:attrNameLst>
                                      </p:cBhvr>
                                      <p:to>
                                        <p:strVal val="visible"/>
                                      </p:to>
                                    </p:set>
                                    <p:anim calcmode="lin" valueType="num">
                                      <p:cBhvr additive="base">
                                        <p:cTn dur="500"/>
                                        <p:tgtEl>
                                          <p:spTgt spid="58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4">
                                            <p:txEl>
                                              <p:pRg end="1" st="1"/>
                                            </p:txEl>
                                          </p:spTgt>
                                        </p:tgtEl>
                                        <p:attrNameLst>
                                          <p:attrName>style.visibility</p:attrName>
                                        </p:attrNameLst>
                                      </p:cBhvr>
                                      <p:to>
                                        <p:strVal val="visible"/>
                                      </p:to>
                                    </p:set>
                                    <p:anim calcmode="lin" valueType="num">
                                      <p:cBhvr additive="base">
                                        <p:cTn dur="500"/>
                                        <p:tgtEl>
                                          <p:spTgt spid="58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4">
                                            <p:txEl>
                                              <p:pRg end="2" st="2"/>
                                            </p:txEl>
                                          </p:spTgt>
                                        </p:tgtEl>
                                        <p:attrNameLst>
                                          <p:attrName>style.visibility</p:attrName>
                                        </p:attrNameLst>
                                      </p:cBhvr>
                                      <p:to>
                                        <p:strVal val="visible"/>
                                      </p:to>
                                    </p:set>
                                    <p:anim calcmode="lin" valueType="num">
                                      <p:cBhvr additive="base">
                                        <p:cTn dur="500"/>
                                        <p:tgtEl>
                                          <p:spTgt spid="58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pic>
        <p:nvPicPr>
          <p:cNvPr descr="A close-up of a grass field&#10;&#10;Description automatically generated" id="190" name="Google Shape;190;p4"/>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graphicFrame>
        <p:nvGraphicFramePr>
          <p:cNvPr id="191" name="Google Shape;191;p4"/>
          <p:cNvGraphicFramePr/>
          <p:nvPr/>
        </p:nvGraphicFramePr>
        <p:xfrm>
          <a:off x="361880" y="1987164"/>
          <a:ext cx="3000000" cy="3000000"/>
        </p:xfrm>
        <a:graphic>
          <a:graphicData uri="http://schemas.openxmlformats.org/drawingml/2006/table">
            <a:tbl>
              <a:tblPr>
                <a:noFill/>
                <a:tableStyleId>{DC0A59D0-A9DD-4A97-9B5D-2B234AEB6804}</a:tableStyleId>
              </a:tblPr>
              <a:tblGrid>
                <a:gridCol w="427550"/>
                <a:gridCol w="2953225"/>
                <a:gridCol w="2468925"/>
              </a:tblGrid>
              <a:tr h="370850">
                <a:tc>
                  <a:txBody>
                    <a:bodyPr/>
                    <a:lstStyle/>
                    <a:p>
                      <a:pPr indent="0" lvl="0" marL="0" marR="0" rtl="0" algn="l">
                        <a:lnSpc>
                          <a:spcPct val="100000"/>
                        </a:lnSpc>
                        <a:spcBef>
                          <a:spcPts val="0"/>
                        </a:spcBef>
                        <a:spcAft>
                          <a:spcPts val="0"/>
                        </a:spcAft>
                        <a:buClr>
                          <a:schemeClr val="lt1"/>
                        </a:buClr>
                        <a:buSzPts val="2400"/>
                        <a:buFont typeface="Calibri"/>
                        <a:buNone/>
                      </a:pPr>
                      <a:r>
                        <a:rPr lang="en-US" sz="2400" u="none" cap="none" strike="noStrike">
                          <a:solidFill>
                            <a:schemeClr val="lt1"/>
                          </a:solidFill>
                          <a:latin typeface="Calibri"/>
                          <a:ea typeface="Calibri"/>
                          <a:cs typeface="Calibri"/>
                          <a:sym typeface="Calibri"/>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Calibri"/>
                        <a:buNone/>
                      </a:pPr>
                      <a:r>
                        <a:rPr lang="en-US" sz="2400" u="none" cap="none" strike="noStrike">
                          <a:latin typeface="Calibri"/>
                          <a:ea typeface="Calibri"/>
                          <a:cs typeface="Calibri"/>
                          <a:sym typeface="Calibri"/>
                        </a:rPr>
                        <a:t>A N I P E N S E </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Calibri"/>
                        <a:buNone/>
                      </a:pPr>
                      <a:r>
                        <a:rPr b="1" lang="en-US" sz="2400" u="none" cap="none" strike="noStrike">
                          <a:latin typeface="Calibri"/>
                          <a:ea typeface="Calibri"/>
                          <a:cs typeface="Calibri"/>
                          <a:sym typeface="Calibri"/>
                        </a:rPr>
                        <a:t>SPANIEN</a:t>
                      </a:r>
                      <a:endParaRPr b="1" sz="2400" u="none" cap="none" strike="noStrike">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Calibri"/>
                        <a:buNone/>
                      </a:pPr>
                      <a:r>
                        <a:rPr lang="en-US" sz="2400" u="none" cap="none" strike="noStrike">
                          <a:solidFill>
                            <a:schemeClr val="lt1"/>
                          </a:solidFill>
                          <a:latin typeface="Calibri"/>
                          <a:ea typeface="Calibri"/>
                          <a:cs typeface="Calibri"/>
                          <a:sym typeface="Calibri"/>
                        </a:rPr>
                        <a:t>2.</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Calibri"/>
                        <a:buNone/>
                      </a:pPr>
                      <a:r>
                        <a:rPr lang="en-US" sz="2400" u="none" cap="none" strike="noStrike">
                          <a:latin typeface="Calibri"/>
                          <a:ea typeface="Calibri"/>
                          <a:cs typeface="Calibri"/>
                          <a:sym typeface="Calibri"/>
                        </a:rPr>
                        <a:t>G I N E A T N I R E N</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400"/>
                        <a:buFont typeface="Calibri"/>
                        <a:buNone/>
                      </a:pPr>
                      <a:r>
                        <a:rPr b="1" lang="en-US" sz="2400" u="none" cap="none" strike="noStrike">
                          <a:latin typeface="Calibri"/>
                          <a:ea typeface="Calibri"/>
                          <a:cs typeface="Calibri"/>
                          <a:sym typeface="Calibri"/>
                        </a:rPr>
                        <a:t>ARGENTINIEN</a:t>
                      </a:r>
                      <a:endParaRPr sz="1799" u="none" cap="none" strike="noStrike">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Calibri"/>
                        <a:buNone/>
                      </a:pPr>
                      <a:r>
                        <a:rPr lang="en-US" sz="2400" u="none" cap="none" strike="noStrike">
                          <a:solidFill>
                            <a:schemeClr val="lt1"/>
                          </a:solidFill>
                          <a:latin typeface="Calibri"/>
                          <a:ea typeface="Calibri"/>
                          <a:cs typeface="Calibri"/>
                          <a:sym typeface="Calibri"/>
                        </a:rPr>
                        <a:t>3.</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Calibri"/>
                        <a:buNone/>
                      </a:pPr>
                      <a:r>
                        <a:rPr lang="en-US" sz="2400" u="none" cap="none" strike="noStrike">
                          <a:latin typeface="Calibri"/>
                          <a:ea typeface="Calibri"/>
                          <a:cs typeface="Calibri"/>
                          <a:sym typeface="Calibri"/>
                        </a:rPr>
                        <a:t>K F E C I H A R N R</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2400" u="none" cap="none" strike="noStrike">
                          <a:latin typeface="Calibri"/>
                          <a:ea typeface="Calibri"/>
                          <a:cs typeface="Calibri"/>
                          <a:sym typeface="Calibri"/>
                        </a:rPr>
                        <a:t>FRANKREICH</a:t>
                      </a:r>
                      <a:endParaRPr b="1" sz="2400">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4.</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Calibri"/>
                        <a:buNone/>
                      </a:pPr>
                      <a:r>
                        <a:rPr lang="en-US" sz="2400">
                          <a:latin typeface="Calibri"/>
                          <a:ea typeface="Calibri"/>
                          <a:cs typeface="Calibri"/>
                          <a:sym typeface="Calibri"/>
                        </a:rPr>
                        <a:t>U L N D E S H C T D 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2400">
                          <a:latin typeface="Calibri"/>
                          <a:ea typeface="Calibri"/>
                          <a:cs typeface="Calibri"/>
                          <a:sym typeface="Calibri"/>
                        </a:rPr>
                        <a:t>DEUTSCHLAND</a:t>
                      </a:r>
                      <a:endParaRPr b="1" sz="2400">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5.</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200"/>
                        <a:buFont typeface="Calibri"/>
                        <a:buNone/>
                      </a:pPr>
                      <a:r>
                        <a:rPr lang="en-US" sz="2200">
                          <a:latin typeface="Calibri"/>
                          <a:ea typeface="Calibri"/>
                          <a:cs typeface="Calibri"/>
                          <a:sym typeface="Calibri"/>
                        </a:rPr>
                        <a:t>D I S U A – R N A B A E I</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2400">
                          <a:latin typeface="Calibri"/>
                          <a:ea typeface="Calibri"/>
                          <a:cs typeface="Calibri"/>
                          <a:sym typeface="Calibri"/>
                        </a:rPr>
                        <a:t>SAUDI-ARABIEN</a:t>
                      </a:r>
                      <a:endParaRPr b="1" sz="2400">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6.</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Calibri"/>
                        <a:buNone/>
                      </a:pPr>
                      <a:r>
                        <a:rPr lang="en-US" sz="2400">
                          <a:latin typeface="Calibri"/>
                          <a:ea typeface="Calibri"/>
                          <a:cs typeface="Calibri"/>
                          <a:sym typeface="Calibri"/>
                        </a:rPr>
                        <a:t>K R M O O A K</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2400">
                          <a:latin typeface="Calibri"/>
                          <a:ea typeface="Calibri"/>
                          <a:cs typeface="Calibri"/>
                          <a:sym typeface="Calibri"/>
                        </a:rPr>
                        <a:t>MAROKKO</a:t>
                      </a:r>
                      <a:endParaRPr b="1" sz="2400">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192" name="Google Shape;192;p4"/>
          <p:cNvGraphicFramePr/>
          <p:nvPr/>
        </p:nvGraphicFramePr>
        <p:xfrm>
          <a:off x="7085192" y="1992941"/>
          <a:ext cx="3000000" cy="3000000"/>
        </p:xfrm>
        <a:graphic>
          <a:graphicData uri="http://schemas.openxmlformats.org/drawingml/2006/table">
            <a:tbl>
              <a:tblPr>
                <a:noFill/>
                <a:tableStyleId>{DC0A59D0-A9DD-4A97-9B5D-2B234AEB6804}</a:tableStyleId>
              </a:tblPr>
              <a:tblGrid>
                <a:gridCol w="2307725"/>
                <a:gridCol w="2307725"/>
              </a:tblGrid>
              <a:tr h="370850">
                <a:tc>
                  <a:txBody>
                    <a:bodyPr/>
                    <a:lstStyle/>
                    <a:p>
                      <a:pPr indent="0" lvl="0" marL="0" marR="0" rtl="0" algn="ctr">
                        <a:spcBef>
                          <a:spcPts val="0"/>
                        </a:spcBef>
                        <a:spcAft>
                          <a:spcPts val="0"/>
                        </a:spcAft>
                        <a:buNone/>
                      </a:pPr>
                      <a:r>
                        <a:rPr b="1" lang="en-US" sz="1799">
                          <a:solidFill>
                            <a:schemeClr val="dk1"/>
                          </a:solidFill>
                        </a:rPr>
                        <a:t>ARGENTINIEN</a:t>
                      </a:r>
                      <a:endParaRPr b="1" sz="1799">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rPr b="1" lang="en-US" sz="1799">
                          <a:solidFill>
                            <a:schemeClr val="dk1"/>
                          </a:solidFill>
                        </a:rPr>
                        <a:t>MAROKKO</a:t>
                      </a:r>
                      <a:endParaRPr b="1" sz="1799">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r h="370850">
                <a:tc>
                  <a:txBody>
                    <a:bodyPr/>
                    <a:lstStyle/>
                    <a:p>
                      <a:pPr indent="0" lvl="0" marL="0" marR="0" rtl="0" algn="ctr">
                        <a:spcBef>
                          <a:spcPts val="0"/>
                        </a:spcBef>
                        <a:spcAft>
                          <a:spcPts val="0"/>
                        </a:spcAft>
                        <a:buNone/>
                      </a:pPr>
                      <a:r>
                        <a:rPr b="1" lang="en-US" sz="1799">
                          <a:solidFill>
                            <a:schemeClr val="dk1"/>
                          </a:solidFill>
                        </a:rPr>
                        <a:t>FRANKREICH</a:t>
                      </a:r>
                      <a:endParaRPr sz="1799"/>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rPr b="1" lang="en-US" sz="1799">
                          <a:solidFill>
                            <a:schemeClr val="dk1"/>
                          </a:solidFill>
                        </a:rPr>
                        <a:t>DEUTSCHLAND</a:t>
                      </a:r>
                      <a:endParaRPr sz="1799"/>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r h="370850">
                <a:tc>
                  <a:txBody>
                    <a:bodyPr/>
                    <a:lstStyle/>
                    <a:p>
                      <a:pPr indent="0" lvl="0" marL="0" marR="0" rtl="0" algn="ctr">
                        <a:spcBef>
                          <a:spcPts val="0"/>
                        </a:spcBef>
                        <a:spcAft>
                          <a:spcPts val="0"/>
                        </a:spcAft>
                        <a:buNone/>
                      </a:pPr>
                      <a:r>
                        <a:rPr b="1" lang="en-US" sz="1799">
                          <a:solidFill>
                            <a:schemeClr val="dk1"/>
                          </a:solidFill>
                        </a:rPr>
                        <a:t>SAUDI-ARABIEN</a:t>
                      </a:r>
                      <a:endParaRPr b="1" sz="1799">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rPr b="1" lang="en-US" sz="1799">
                          <a:solidFill>
                            <a:schemeClr val="dk1"/>
                          </a:solidFill>
                        </a:rPr>
                        <a:t>SPANIEN</a:t>
                      </a:r>
                      <a:endParaRPr b="1" sz="1799">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bl>
          </a:graphicData>
        </a:graphic>
      </p:graphicFrame>
      <p:sp>
        <p:nvSpPr>
          <p:cNvPr id="193" name="Google Shape;193;p4"/>
          <p:cNvSpPr txBox="1"/>
          <p:nvPr/>
        </p:nvSpPr>
        <p:spPr>
          <a:xfrm>
            <a:off x="7005195" y="144116"/>
            <a:ext cx="5034116"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u="sng">
                <a:solidFill>
                  <a:srgbClr val="000000"/>
                </a:solidFill>
                <a:latin typeface="Calibri"/>
                <a:ea typeface="Calibri"/>
                <a:cs typeface="Calibri"/>
                <a:sym typeface="Calibri"/>
              </a:rPr>
              <a:t>Datum</a:t>
            </a:r>
            <a:endParaRPr b="1" sz="2400" u="sng">
              <a:solidFill>
                <a:srgbClr val="000000"/>
              </a:solidFill>
              <a:latin typeface="Calibri"/>
              <a:ea typeface="Calibri"/>
              <a:cs typeface="Calibri"/>
              <a:sym typeface="Calibri"/>
            </a:endParaRPr>
          </a:p>
        </p:txBody>
      </p:sp>
      <p:sp>
        <p:nvSpPr>
          <p:cNvPr id="194" name="Google Shape;194;p4"/>
          <p:cNvSpPr txBox="1"/>
          <p:nvPr/>
        </p:nvSpPr>
        <p:spPr>
          <a:xfrm>
            <a:off x="152688" y="144116"/>
            <a:ext cx="698140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rgbClr val="000000"/>
                </a:solidFill>
                <a:latin typeface="Calibri"/>
                <a:ea typeface="Calibri"/>
                <a:cs typeface="Calibri"/>
                <a:sym typeface="Calibri"/>
              </a:rPr>
              <a:t>Die Weltmeisterschaft 2026</a:t>
            </a:r>
            <a:endParaRPr b="1" sz="2400" u="sng">
              <a:solidFill>
                <a:srgbClr val="000000"/>
              </a:solidFill>
              <a:latin typeface="Calibri"/>
              <a:ea typeface="Calibri"/>
              <a:cs typeface="Calibri"/>
              <a:sym typeface="Calibri"/>
            </a:endParaRPr>
          </a:p>
        </p:txBody>
      </p:sp>
      <p:sp>
        <p:nvSpPr>
          <p:cNvPr id="195" name="Google Shape;195;p4"/>
          <p:cNvSpPr txBox="1"/>
          <p:nvPr/>
        </p:nvSpPr>
        <p:spPr>
          <a:xfrm>
            <a:off x="252248" y="534835"/>
            <a:ext cx="11705141"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000000"/>
                </a:solidFill>
                <a:latin typeface="Calibri"/>
                <a:ea typeface="Calibri"/>
                <a:cs typeface="Calibri"/>
                <a:sym typeface="Calibri"/>
              </a:rPr>
              <a:t>Starter:</a:t>
            </a:r>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Unscramble the following words to find some of the countries competing at the World Cup. Click the Question Mark for a clue!</a:t>
            </a:r>
            <a:endParaRPr/>
          </a:p>
        </p:txBody>
      </p:sp>
      <p:sp>
        <p:nvSpPr>
          <p:cNvPr id="196" name="Google Shape;196;p4"/>
          <p:cNvSpPr/>
          <p:nvPr/>
        </p:nvSpPr>
        <p:spPr>
          <a:xfrm>
            <a:off x="3845692" y="2017341"/>
            <a:ext cx="2314128" cy="399584"/>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7" name="Google Shape;197;p4"/>
          <p:cNvSpPr/>
          <p:nvPr/>
        </p:nvSpPr>
        <p:spPr>
          <a:xfrm>
            <a:off x="3785327" y="2521148"/>
            <a:ext cx="2314128" cy="301263"/>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8" name="Google Shape;198;p4"/>
          <p:cNvSpPr/>
          <p:nvPr/>
        </p:nvSpPr>
        <p:spPr>
          <a:xfrm>
            <a:off x="3845692" y="2934493"/>
            <a:ext cx="2314128" cy="399584"/>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9" name="Google Shape;199;p4"/>
          <p:cNvSpPr/>
          <p:nvPr/>
        </p:nvSpPr>
        <p:spPr>
          <a:xfrm>
            <a:off x="3845692" y="3388508"/>
            <a:ext cx="2314128" cy="399584"/>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0" name="Google Shape;200;p4"/>
          <p:cNvSpPr/>
          <p:nvPr/>
        </p:nvSpPr>
        <p:spPr>
          <a:xfrm>
            <a:off x="3780283" y="3828652"/>
            <a:ext cx="2314128" cy="399584"/>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1" name="Google Shape;201;p4"/>
          <p:cNvSpPr txBox="1"/>
          <p:nvPr/>
        </p:nvSpPr>
        <p:spPr>
          <a:xfrm>
            <a:off x="6791093" y="3353037"/>
            <a:ext cx="524724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rgbClr val="000000"/>
                </a:solidFill>
                <a:latin typeface="Calibri"/>
                <a:ea typeface="Calibri"/>
                <a:cs typeface="Calibri"/>
                <a:sym typeface="Calibri"/>
              </a:rPr>
              <a:t>EXTENSION:</a:t>
            </a:r>
            <a:endParaRPr b="1" sz="2400">
              <a:solidFill>
                <a:srgbClr val="000000"/>
              </a:solidFill>
              <a:latin typeface="Calibri"/>
              <a:ea typeface="Calibri"/>
              <a:cs typeface="Calibri"/>
              <a:sym typeface="Calibri"/>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Choose 3 other countries and scramble their spellings for a partner to solve.</a:t>
            </a:r>
            <a:endParaRPr sz="1800">
              <a:solidFill>
                <a:srgbClr val="000000"/>
              </a:solidFill>
              <a:latin typeface="Calibri"/>
              <a:ea typeface="Calibri"/>
              <a:cs typeface="Calibri"/>
              <a:sym typeface="Calibri"/>
            </a:endParaRPr>
          </a:p>
        </p:txBody>
      </p:sp>
      <p:sp>
        <p:nvSpPr>
          <p:cNvPr id="202" name="Google Shape;202;p4"/>
          <p:cNvSpPr/>
          <p:nvPr/>
        </p:nvSpPr>
        <p:spPr>
          <a:xfrm>
            <a:off x="3790690" y="4295570"/>
            <a:ext cx="2314128" cy="399584"/>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3" name="Google Shape;203;p4"/>
          <p:cNvSpPr/>
          <p:nvPr/>
        </p:nvSpPr>
        <p:spPr>
          <a:xfrm>
            <a:off x="6252432" y="1964862"/>
            <a:ext cx="446048" cy="429761"/>
          </a:xfrm>
          <a:custGeom>
            <a:rect b="b" l="l" r="r" t="t"/>
            <a:pathLst>
              <a:path extrusionOk="0" h="120000" w="120000">
                <a:moveTo>
                  <a:pt x="0" y="0"/>
                </a:moveTo>
                <a:lnTo>
                  <a:pt x="120000" y="0"/>
                </a:lnTo>
                <a:lnTo>
                  <a:pt x="120000" y="120000"/>
                </a:lnTo>
                <a:lnTo>
                  <a:pt x="0" y="120000"/>
                </a:lnTo>
                <a:close/>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darken"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4" name="Google Shape;204;p4"/>
          <p:cNvSpPr/>
          <p:nvPr/>
        </p:nvSpPr>
        <p:spPr>
          <a:xfrm>
            <a:off x="6252432" y="2432365"/>
            <a:ext cx="446048" cy="429761"/>
          </a:xfrm>
          <a:custGeom>
            <a:rect b="b" l="l" r="r" t="t"/>
            <a:pathLst>
              <a:path extrusionOk="0" h="120000" w="120000">
                <a:moveTo>
                  <a:pt x="0" y="0"/>
                </a:moveTo>
                <a:lnTo>
                  <a:pt x="120000" y="0"/>
                </a:lnTo>
                <a:lnTo>
                  <a:pt x="120000" y="120000"/>
                </a:lnTo>
                <a:lnTo>
                  <a:pt x="0" y="120000"/>
                </a:lnTo>
                <a:close/>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darken"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5" name="Google Shape;205;p4"/>
          <p:cNvSpPr/>
          <p:nvPr/>
        </p:nvSpPr>
        <p:spPr>
          <a:xfrm>
            <a:off x="6252432" y="2899868"/>
            <a:ext cx="446048" cy="429761"/>
          </a:xfrm>
          <a:custGeom>
            <a:rect b="b" l="l" r="r" t="t"/>
            <a:pathLst>
              <a:path extrusionOk="0" h="120000" w="120000">
                <a:moveTo>
                  <a:pt x="0" y="0"/>
                </a:moveTo>
                <a:lnTo>
                  <a:pt x="120000" y="0"/>
                </a:lnTo>
                <a:lnTo>
                  <a:pt x="120000" y="120000"/>
                </a:lnTo>
                <a:lnTo>
                  <a:pt x="0" y="120000"/>
                </a:lnTo>
                <a:close/>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darken"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6" name="Google Shape;206;p4"/>
          <p:cNvSpPr/>
          <p:nvPr/>
        </p:nvSpPr>
        <p:spPr>
          <a:xfrm>
            <a:off x="6252432" y="3367371"/>
            <a:ext cx="446048" cy="429761"/>
          </a:xfrm>
          <a:custGeom>
            <a:rect b="b" l="l" r="r" t="t"/>
            <a:pathLst>
              <a:path extrusionOk="0" h="120000" w="120000">
                <a:moveTo>
                  <a:pt x="0" y="0"/>
                </a:moveTo>
                <a:lnTo>
                  <a:pt x="120000" y="0"/>
                </a:lnTo>
                <a:lnTo>
                  <a:pt x="120000" y="120000"/>
                </a:lnTo>
                <a:lnTo>
                  <a:pt x="0" y="120000"/>
                </a:lnTo>
                <a:close/>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darken"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7" name="Google Shape;207;p4"/>
          <p:cNvSpPr/>
          <p:nvPr/>
        </p:nvSpPr>
        <p:spPr>
          <a:xfrm>
            <a:off x="6252432" y="3834874"/>
            <a:ext cx="446048" cy="429761"/>
          </a:xfrm>
          <a:custGeom>
            <a:rect b="b" l="l" r="r" t="t"/>
            <a:pathLst>
              <a:path extrusionOk="0" h="120000" w="120000">
                <a:moveTo>
                  <a:pt x="0" y="0"/>
                </a:moveTo>
                <a:lnTo>
                  <a:pt x="120000" y="0"/>
                </a:lnTo>
                <a:lnTo>
                  <a:pt x="120000" y="120000"/>
                </a:lnTo>
                <a:lnTo>
                  <a:pt x="0" y="120000"/>
                </a:lnTo>
                <a:close/>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darken"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8" name="Google Shape;208;p4"/>
          <p:cNvSpPr/>
          <p:nvPr/>
        </p:nvSpPr>
        <p:spPr>
          <a:xfrm>
            <a:off x="6252432" y="4302378"/>
            <a:ext cx="446048" cy="429761"/>
          </a:xfrm>
          <a:custGeom>
            <a:rect b="b" l="l" r="r" t="t"/>
            <a:pathLst>
              <a:path extrusionOk="0" h="120000" w="120000">
                <a:moveTo>
                  <a:pt x="0" y="0"/>
                </a:moveTo>
                <a:lnTo>
                  <a:pt x="120000" y="0"/>
                </a:lnTo>
                <a:lnTo>
                  <a:pt x="120000" y="120000"/>
                </a:lnTo>
                <a:lnTo>
                  <a:pt x="0" y="120000"/>
                </a:lnTo>
                <a:close/>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darken"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09" name="Google Shape;209;p4"/>
          <p:cNvGrpSpPr/>
          <p:nvPr/>
        </p:nvGrpSpPr>
        <p:grpSpPr>
          <a:xfrm>
            <a:off x="3764061" y="4984312"/>
            <a:ext cx="1024958" cy="1464522"/>
            <a:chOff x="2325556" y="4900232"/>
            <a:chExt cx="1024958" cy="1464522"/>
          </a:xfrm>
        </p:grpSpPr>
        <p:sp>
          <p:nvSpPr>
            <p:cNvPr id="210" name="Google Shape;210;p4"/>
            <p:cNvSpPr/>
            <p:nvPr/>
          </p:nvSpPr>
          <p:spPr>
            <a:xfrm>
              <a:off x="2325557" y="4900232"/>
              <a:ext cx="1024957" cy="1024957"/>
            </a:xfrm>
            <a:prstGeom prst="ellipse">
              <a:avLst/>
            </a:prstGeom>
            <a:blipFill rotWithShape="1">
              <a:blip r:embed="rId4">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1" name="Google Shape;211;p4"/>
            <p:cNvSpPr txBox="1"/>
            <p:nvPr/>
          </p:nvSpPr>
          <p:spPr>
            <a:xfrm>
              <a:off x="2325556"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1</a:t>
              </a:r>
              <a:endParaRPr b="1" i="0" sz="1800" u="none" cap="none" strike="noStrike">
                <a:solidFill>
                  <a:srgbClr val="000000"/>
                </a:solidFill>
                <a:latin typeface="Calibri"/>
                <a:ea typeface="Calibri"/>
                <a:cs typeface="Calibri"/>
                <a:sym typeface="Calibri"/>
              </a:endParaRPr>
            </a:p>
          </p:txBody>
        </p:sp>
      </p:grpSp>
      <p:grpSp>
        <p:nvGrpSpPr>
          <p:cNvPr id="212" name="Google Shape;212;p4"/>
          <p:cNvGrpSpPr/>
          <p:nvPr/>
        </p:nvGrpSpPr>
        <p:grpSpPr>
          <a:xfrm>
            <a:off x="5186623" y="4984312"/>
            <a:ext cx="1024957" cy="1464522"/>
            <a:chOff x="3748118" y="4900232"/>
            <a:chExt cx="1024957" cy="1464522"/>
          </a:xfrm>
        </p:grpSpPr>
        <p:sp>
          <p:nvSpPr>
            <p:cNvPr id="213" name="Google Shape;213;p4"/>
            <p:cNvSpPr/>
            <p:nvPr/>
          </p:nvSpPr>
          <p:spPr>
            <a:xfrm>
              <a:off x="3748118" y="4900232"/>
              <a:ext cx="1024957" cy="1024957"/>
            </a:xfrm>
            <a:prstGeom prst="ellipse">
              <a:avLst/>
            </a:prstGeom>
            <a:blipFill rotWithShape="1">
              <a:blip r:embed="rId5">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4" name="Google Shape;214;p4"/>
            <p:cNvSpPr txBox="1"/>
            <p:nvPr/>
          </p:nvSpPr>
          <p:spPr>
            <a:xfrm>
              <a:off x="3748118"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2</a:t>
              </a:r>
              <a:endParaRPr b="1" i="0" sz="1800" u="none" cap="none" strike="noStrike">
                <a:solidFill>
                  <a:srgbClr val="000000"/>
                </a:solidFill>
                <a:latin typeface="Calibri"/>
                <a:ea typeface="Calibri"/>
                <a:cs typeface="Calibri"/>
                <a:sym typeface="Calibri"/>
              </a:endParaRPr>
            </a:p>
          </p:txBody>
        </p:sp>
      </p:grpSp>
      <p:grpSp>
        <p:nvGrpSpPr>
          <p:cNvPr id="215" name="Google Shape;215;p4"/>
          <p:cNvGrpSpPr/>
          <p:nvPr/>
        </p:nvGrpSpPr>
        <p:grpSpPr>
          <a:xfrm>
            <a:off x="6609184" y="4984312"/>
            <a:ext cx="1024957" cy="1464522"/>
            <a:chOff x="5170679" y="4900232"/>
            <a:chExt cx="1024957" cy="1464522"/>
          </a:xfrm>
        </p:grpSpPr>
        <p:sp>
          <p:nvSpPr>
            <p:cNvPr id="216" name="Google Shape;216;p4"/>
            <p:cNvSpPr/>
            <p:nvPr/>
          </p:nvSpPr>
          <p:spPr>
            <a:xfrm>
              <a:off x="5170679" y="4900232"/>
              <a:ext cx="1024957" cy="1024957"/>
            </a:xfrm>
            <a:prstGeom prst="ellipse">
              <a:avLst/>
            </a:prstGeom>
            <a:blipFill rotWithShape="1">
              <a:blip r:embed="rId6">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7" name="Google Shape;217;p4"/>
            <p:cNvSpPr txBox="1"/>
            <p:nvPr/>
          </p:nvSpPr>
          <p:spPr>
            <a:xfrm>
              <a:off x="5170679"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3</a:t>
              </a:r>
              <a:endParaRPr b="1" i="0" sz="1800" u="none" cap="none" strike="noStrike">
                <a:solidFill>
                  <a:srgbClr val="000000"/>
                </a:solidFill>
                <a:latin typeface="Calibri"/>
                <a:ea typeface="Calibri"/>
                <a:cs typeface="Calibri"/>
                <a:sym typeface="Calibri"/>
              </a:endParaRPr>
            </a:p>
          </p:txBody>
        </p:sp>
      </p:grpSp>
      <p:grpSp>
        <p:nvGrpSpPr>
          <p:cNvPr id="218" name="Google Shape;218;p4"/>
          <p:cNvGrpSpPr/>
          <p:nvPr/>
        </p:nvGrpSpPr>
        <p:grpSpPr>
          <a:xfrm>
            <a:off x="8031744" y="4986753"/>
            <a:ext cx="1024958" cy="1462081"/>
            <a:chOff x="6593239" y="4902673"/>
            <a:chExt cx="1024958" cy="1462081"/>
          </a:xfrm>
        </p:grpSpPr>
        <p:sp>
          <p:nvSpPr>
            <p:cNvPr id="219" name="Google Shape;219;p4"/>
            <p:cNvSpPr/>
            <p:nvPr/>
          </p:nvSpPr>
          <p:spPr>
            <a:xfrm>
              <a:off x="6593240" y="4902673"/>
              <a:ext cx="1024957" cy="1024957"/>
            </a:xfrm>
            <a:prstGeom prst="ellipse">
              <a:avLst/>
            </a:prstGeom>
            <a:blipFill rotWithShape="1">
              <a:blip r:embed="rId7">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0" name="Google Shape;220;p4"/>
            <p:cNvSpPr txBox="1"/>
            <p:nvPr/>
          </p:nvSpPr>
          <p:spPr>
            <a:xfrm>
              <a:off x="6593239"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4</a:t>
              </a:r>
              <a:endParaRPr b="1" i="0" sz="1800" u="none" cap="none" strike="noStrike">
                <a:solidFill>
                  <a:srgbClr val="000000"/>
                </a:solidFill>
                <a:latin typeface="Calibri"/>
                <a:ea typeface="Calibri"/>
                <a:cs typeface="Calibri"/>
                <a:sym typeface="Calibri"/>
              </a:endParaRPr>
            </a:p>
          </p:txBody>
        </p:sp>
      </p:grpSp>
      <p:grpSp>
        <p:nvGrpSpPr>
          <p:cNvPr id="221" name="Google Shape;221;p4"/>
          <p:cNvGrpSpPr/>
          <p:nvPr/>
        </p:nvGrpSpPr>
        <p:grpSpPr>
          <a:xfrm>
            <a:off x="9454306" y="4986753"/>
            <a:ext cx="1024957" cy="1462081"/>
            <a:chOff x="8015801" y="4902673"/>
            <a:chExt cx="1024957" cy="1462081"/>
          </a:xfrm>
        </p:grpSpPr>
        <p:sp>
          <p:nvSpPr>
            <p:cNvPr id="222" name="Google Shape;222;p4"/>
            <p:cNvSpPr/>
            <p:nvPr/>
          </p:nvSpPr>
          <p:spPr>
            <a:xfrm>
              <a:off x="8015801" y="4902673"/>
              <a:ext cx="1024957" cy="1024957"/>
            </a:xfrm>
            <a:prstGeom prst="ellipse">
              <a:avLst/>
            </a:prstGeom>
            <a:blipFill rotWithShape="1">
              <a:blip r:embed="rId8">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3" name="Google Shape;223;p4"/>
            <p:cNvSpPr txBox="1"/>
            <p:nvPr/>
          </p:nvSpPr>
          <p:spPr>
            <a:xfrm>
              <a:off x="8015801"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5</a:t>
              </a:r>
              <a:endParaRPr b="1" i="0" sz="1800" u="none" cap="none" strike="noStrike">
                <a:solidFill>
                  <a:srgbClr val="000000"/>
                </a:solidFill>
                <a:latin typeface="Calibri"/>
                <a:ea typeface="Calibri"/>
                <a:cs typeface="Calibri"/>
                <a:sym typeface="Calibri"/>
              </a:endParaRPr>
            </a:p>
          </p:txBody>
        </p:sp>
      </p:grpSp>
      <p:grpSp>
        <p:nvGrpSpPr>
          <p:cNvPr id="224" name="Google Shape;224;p4"/>
          <p:cNvGrpSpPr/>
          <p:nvPr/>
        </p:nvGrpSpPr>
        <p:grpSpPr>
          <a:xfrm>
            <a:off x="10876867" y="4986753"/>
            <a:ext cx="1024957" cy="1462081"/>
            <a:chOff x="9438362" y="4902673"/>
            <a:chExt cx="1024957" cy="1462081"/>
          </a:xfrm>
        </p:grpSpPr>
        <p:sp>
          <p:nvSpPr>
            <p:cNvPr id="225" name="Google Shape;225;p4"/>
            <p:cNvSpPr/>
            <p:nvPr/>
          </p:nvSpPr>
          <p:spPr>
            <a:xfrm>
              <a:off x="9438362" y="4902673"/>
              <a:ext cx="1024957" cy="1024957"/>
            </a:xfrm>
            <a:prstGeom prst="ellipse">
              <a:avLst/>
            </a:prstGeom>
            <a:blipFill rotWithShape="1">
              <a:blip r:embed="rId9">
                <a:alphaModFix/>
              </a:blip>
              <a:stretch>
                <a:fillRect b="0" l="-28311" r="-28311"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6" name="Google Shape;226;p4"/>
            <p:cNvSpPr txBox="1"/>
            <p:nvPr/>
          </p:nvSpPr>
          <p:spPr>
            <a:xfrm>
              <a:off x="9438362"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6</a:t>
              </a:r>
              <a:endParaRPr b="1" i="0" sz="1800" u="none" cap="none" strike="noStrike">
                <a:solidFill>
                  <a:srgbClr val="000000"/>
                </a:solidFill>
                <a:latin typeface="Calibri"/>
                <a:ea typeface="Calibri"/>
                <a:cs typeface="Calibri"/>
                <a:sym typeface="Calibri"/>
              </a:endParaRPr>
            </a:p>
          </p:txBody>
        </p:sp>
      </p:grpSp>
      <p:grpSp>
        <p:nvGrpSpPr>
          <p:cNvPr id="227" name="Google Shape;227;p4"/>
          <p:cNvGrpSpPr/>
          <p:nvPr/>
        </p:nvGrpSpPr>
        <p:grpSpPr>
          <a:xfrm>
            <a:off x="6831568" y="1959715"/>
            <a:ext cx="5166297" cy="1267235"/>
            <a:chOff x="7141385" y="1864956"/>
            <a:chExt cx="4816005" cy="1267235"/>
          </a:xfrm>
        </p:grpSpPr>
        <p:sp>
          <p:nvSpPr>
            <p:cNvPr id="228" name="Google Shape;228;p4"/>
            <p:cNvSpPr txBox="1"/>
            <p:nvPr/>
          </p:nvSpPr>
          <p:spPr>
            <a:xfrm>
              <a:off x="7141385" y="1864956"/>
              <a:ext cx="4816005" cy="1200329"/>
            </a:xfrm>
            <a:prstGeom prst="rect">
              <a:avLst/>
            </a:prstGeom>
            <a:solidFill>
              <a:srgbClr val="34B23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DON’T KNOW THE COUNTRIES IN GERMAN?</a:t>
              </a:r>
              <a:endParaRPr/>
            </a:p>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CLICK TO REVEAL THE POSSIBLE ANSWERS!</a:t>
              </a:r>
              <a:endParaRPr/>
            </a:p>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rgbClr val="FFFFFF"/>
                </a:solidFill>
                <a:latin typeface="Calibri"/>
                <a:ea typeface="Calibri"/>
                <a:cs typeface="Calibri"/>
                <a:sym typeface="Calibri"/>
              </a:endParaRPr>
            </a:p>
          </p:txBody>
        </p:sp>
        <p:sp>
          <p:nvSpPr>
            <p:cNvPr id="229" name="Google Shape;229;p4"/>
            <p:cNvSpPr/>
            <p:nvPr/>
          </p:nvSpPr>
          <p:spPr>
            <a:xfrm>
              <a:off x="7194643" y="1902656"/>
              <a:ext cx="4707553" cy="1229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6"/>
                                        </p:tgtEl>
                                      </p:cBhvr>
                                    </p:animEffect>
                                    <p:set>
                                      <p:cBhvr>
                                        <p:cTn dur="1" fill="hold">
                                          <p:stCondLst>
                                            <p:cond delay="500"/>
                                          </p:stCondLst>
                                        </p:cTn>
                                        <p:tgtEl>
                                          <p:spTgt spid="1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7"/>
                                        </p:tgtEl>
                                      </p:cBhvr>
                                    </p:animEffect>
                                    <p:set>
                                      <p:cBhvr>
                                        <p:cTn dur="1" fill="hold">
                                          <p:stCondLst>
                                            <p:cond delay="500"/>
                                          </p:stCondLst>
                                        </p:cTn>
                                        <p:tgtEl>
                                          <p:spTgt spid="1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8"/>
                                        </p:tgtEl>
                                      </p:cBhvr>
                                    </p:animEffect>
                                    <p:set>
                                      <p:cBhvr>
                                        <p:cTn dur="1" fill="hold">
                                          <p:stCondLst>
                                            <p:cond delay="500"/>
                                          </p:stCondLst>
                                        </p:cTn>
                                        <p:tgtEl>
                                          <p:spTgt spid="1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9"/>
                                        </p:tgtEl>
                                      </p:cBhvr>
                                    </p:animEffect>
                                    <p:set>
                                      <p:cBhvr>
                                        <p:cTn dur="1" fill="hold">
                                          <p:stCondLst>
                                            <p:cond delay="500"/>
                                          </p:stCondLst>
                                        </p:cTn>
                                        <p:tgtEl>
                                          <p:spTgt spid="1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0"/>
                                        </p:tgtEl>
                                      </p:cBhvr>
                                    </p:animEffect>
                                    <p:set>
                                      <p:cBhvr>
                                        <p:cTn dur="1" fill="hold">
                                          <p:stCondLst>
                                            <p:cond delay="500"/>
                                          </p:stCondLst>
                                        </p:cTn>
                                        <p:tgtEl>
                                          <p:spTgt spid="2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2"/>
                                        </p:tgtEl>
                                      </p:cBhvr>
                                    </p:animEffect>
                                    <p:set>
                                      <p:cBhvr>
                                        <p:cTn dur="1" fill="hold">
                                          <p:stCondLst>
                                            <p:cond delay="500"/>
                                          </p:stCondLst>
                                        </p:cTn>
                                        <p:tgtEl>
                                          <p:spTgt spid="2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7"/>
                                        </p:tgtEl>
                                      </p:cBhvr>
                                    </p:animEffect>
                                    <p:set>
                                      <p:cBhvr>
                                        <p:cTn dur="1" fill="hold">
                                          <p:stCondLst>
                                            <p:cond delay="500"/>
                                          </p:stCondLst>
                                        </p:cTn>
                                        <p:tgtEl>
                                          <p:spTgt spid="2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33" name="Shape 233"/>
        <p:cNvGrpSpPr/>
        <p:nvPr/>
      </p:nvGrpSpPr>
      <p:grpSpPr>
        <a:xfrm>
          <a:off x="0" y="0"/>
          <a:ext cx="0" cy="0"/>
          <a:chOff x="0" y="0"/>
          <a:chExt cx="0" cy="0"/>
        </a:xfrm>
      </p:grpSpPr>
      <p:pic>
        <p:nvPicPr>
          <p:cNvPr descr="A close-up of a grass field&#10;&#10;Description automatically generated" id="234" name="Google Shape;234;p5"/>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35" name="Google Shape;235;p5"/>
          <p:cNvSpPr txBox="1"/>
          <p:nvPr/>
        </p:nvSpPr>
        <p:spPr>
          <a:xfrm>
            <a:off x="713678" y="1291428"/>
            <a:ext cx="10721238" cy="3293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Calibri"/>
                <a:ea typeface="Calibri"/>
                <a:cs typeface="Calibri"/>
                <a:sym typeface="Calibri"/>
              </a:rPr>
              <a:t>Conti-style games:</a:t>
            </a:r>
            <a:endParaRPr/>
          </a:p>
          <a:p>
            <a:pPr indent="0" lvl="0" marL="0" marR="0" rtl="0" algn="l">
              <a:spcBef>
                <a:spcPts val="0"/>
              </a:spcBef>
              <a:spcAft>
                <a:spcPts val="0"/>
              </a:spcAft>
              <a:buNone/>
            </a:pPr>
            <a:r>
              <a:t/>
            </a:r>
            <a:endParaRPr sz="26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Interactive activities to reinforce existing vocabulary (e.g. colours, simple verbs, countries) and introduce new vocabulary (e.g. new verbs, football terms)</a:t>
            </a:r>
            <a:endParaRPr/>
          </a:p>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All in present tense – adaptable to include other tenses</a:t>
            </a:r>
            <a:endParaRPr/>
          </a:p>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Whole class/group/pair activities</a:t>
            </a:r>
            <a:endParaRPr/>
          </a:p>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Adapt as necessary</a:t>
            </a:r>
            <a:endParaRPr sz="26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pic>
        <p:nvPicPr>
          <p:cNvPr descr="A close-up of a grass field&#10;&#10;Description automatically generated" id="241" name="Google Shape;241;p6"/>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42" name="Google Shape;242;p6"/>
          <p:cNvSpPr txBox="1"/>
          <p:nvPr/>
        </p:nvSpPr>
        <p:spPr>
          <a:xfrm>
            <a:off x="1317522" y="1070712"/>
            <a:ext cx="10117394" cy="4439677"/>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Deutschland gewinnt das Spiel 2:1.</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Lionel Messi schießt drei Tore.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Bruno Fernandes bekommt eine gelbe Karte.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Die Türkei verliert das Spiel 1:0.</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Schottland spielt am Sonntag.</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Virgil van Dijk bekommt eine rote Karte.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Südkorea verliert das Spiel 4:2.</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Lamine Yamal schießt ein Tor.</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Frankreich gewinnt das Spiel 5:3.</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Mein Lieblingsspieler ist Vinícius Junior.</a:t>
            </a:r>
            <a:endParaRPr sz="2600">
              <a:solidFill>
                <a:srgbClr val="000000"/>
              </a:solidFill>
              <a:latin typeface="Calibri"/>
              <a:ea typeface="Calibri"/>
              <a:cs typeface="Calibri"/>
              <a:sym typeface="Calibri"/>
            </a:endParaRPr>
          </a:p>
        </p:txBody>
      </p:sp>
      <p:sp>
        <p:nvSpPr>
          <p:cNvPr id="243" name="Google Shape;243;p6"/>
          <p:cNvSpPr txBox="1"/>
          <p:nvPr/>
        </p:nvSpPr>
        <p:spPr>
          <a:xfrm>
            <a:off x="3052631" y="260439"/>
            <a:ext cx="60835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00"/>
                </a:solidFill>
                <a:latin typeface="Calibri"/>
                <a:ea typeface="Calibri"/>
                <a:cs typeface="Calibri"/>
                <a:sym typeface="Calibri"/>
              </a:rPr>
              <a:t>WHICH SENTENCE?</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pic>
        <p:nvPicPr>
          <p:cNvPr descr="A close-up of a grass field&#10;&#10;Description automatically generated" id="249" name="Google Shape;249;p7"/>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50" name="Google Shape;250;p7"/>
          <p:cNvSpPr txBox="1"/>
          <p:nvPr/>
        </p:nvSpPr>
        <p:spPr>
          <a:xfrm>
            <a:off x="1317522" y="1070712"/>
            <a:ext cx="10117394" cy="4439677"/>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Deutschland gewinnt das Spiel 2:1.</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Lionel Messi schießt drei Tore.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Bruno Fernandes bekommt eine gelbe Karte.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Die Türkei verliert das Spiel 1:0.</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Schottland spielt am Sonntag.</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Virgil van Dijk bekommt eine rote Karte.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Südkorea verliert das Spiel 4:2.</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Lamine Yamal schießt ein Tor.</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Frankreich gewinnt das Spiel 5:3.</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Mein Lieblingsspieler ist Vinícius Junior.</a:t>
            </a:r>
            <a:endParaRPr sz="2600">
              <a:solidFill>
                <a:srgbClr val="000000"/>
              </a:solidFill>
              <a:latin typeface="Calibri"/>
              <a:ea typeface="Calibri"/>
              <a:cs typeface="Calibri"/>
              <a:sym typeface="Calibri"/>
            </a:endParaRPr>
          </a:p>
        </p:txBody>
      </p:sp>
      <p:sp>
        <p:nvSpPr>
          <p:cNvPr id="251" name="Google Shape;251;p7"/>
          <p:cNvSpPr txBox="1"/>
          <p:nvPr/>
        </p:nvSpPr>
        <p:spPr>
          <a:xfrm>
            <a:off x="3052631" y="260439"/>
            <a:ext cx="60835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00"/>
                </a:solidFill>
                <a:latin typeface="Calibri"/>
                <a:ea typeface="Calibri"/>
                <a:cs typeface="Calibri"/>
                <a:sym typeface="Calibri"/>
              </a:rPr>
              <a:t>MIND READER</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pic>
        <p:nvPicPr>
          <p:cNvPr descr="A close-up of a grass field&#10;&#10;Description automatically generated" id="257" name="Google Shape;257;p8"/>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58" name="Google Shape;258;p8"/>
          <p:cNvSpPr txBox="1"/>
          <p:nvPr/>
        </p:nvSpPr>
        <p:spPr>
          <a:xfrm>
            <a:off x="1317522" y="1070712"/>
            <a:ext cx="10117394" cy="4439677"/>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Deutschland gewinnt das Spiel 2:1.</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Lionel Messi schießt drei Tore.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Bruno Fernandes bekommt eine gelbe Karte.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Die Türkei verliert das Spiel 1:0.</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Schottland spielt am Sonntag.</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Virgil van Dijk bekommt eine rote Karte.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Südkorea verliert das Spiel 4:2.</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Lamine Yamal schießt ein Tor.</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Frankreich gewinnt das Spiel 5:3.</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Mein Lieblingsspieler ist Vinícius Junior.</a:t>
            </a:r>
            <a:endParaRPr sz="2600">
              <a:solidFill>
                <a:srgbClr val="000000"/>
              </a:solidFill>
              <a:latin typeface="Calibri"/>
              <a:ea typeface="Calibri"/>
              <a:cs typeface="Calibri"/>
              <a:sym typeface="Calibri"/>
            </a:endParaRPr>
          </a:p>
        </p:txBody>
      </p:sp>
      <p:sp>
        <p:nvSpPr>
          <p:cNvPr id="259" name="Google Shape;259;p8"/>
          <p:cNvSpPr txBox="1"/>
          <p:nvPr/>
        </p:nvSpPr>
        <p:spPr>
          <a:xfrm>
            <a:off x="3052631" y="260439"/>
            <a:ext cx="60835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00"/>
                </a:solidFill>
                <a:latin typeface="Calibri"/>
                <a:ea typeface="Calibri"/>
                <a:cs typeface="Calibri"/>
                <a:sym typeface="Calibri"/>
              </a:rPr>
              <a:t>LOTTO</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pic>
        <p:nvPicPr>
          <p:cNvPr descr="A close-up of a grass field&#10;&#10;Description automatically generated" id="265" name="Google Shape;265;p9"/>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66" name="Google Shape;266;p9"/>
          <p:cNvSpPr txBox="1"/>
          <p:nvPr/>
        </p:nvSpPr>
        <p:spPr>
          <a:xfrm>
            <a:off x="1317522" y="1070712"/>
            <a:ext cx="10117394" cy="4439677"/>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Deutschland gewinnt das Spiel 2:1.</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Lionel Messi schießt drei Tore.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Bruno Fernandes bekommt eine gelbe Karte.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Die Türkei verliert das Spiel 1:0.</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Schottland spielt am Sonntag.</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Virgil van Dijk bekommt eine rote Karte.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Südkorea verliert das Spiel 4:2.</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Lamine Yamal schießt ein Tor.</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Frankreich gewinnt das Spiel 5:3.</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Mein Lieblingsspieler ist Vinícius Junior.</a:t>
            </a:r>
            <a:endParaRPr sz="2600">
              <a:solidFill>
                <a:srgbClr val="000000"/>
              </a:solidFill>
              <a:latin typeface="Calibri"/>
              <a:ea typeface="Calibri"/>
              <a:cs typeface="Calibri"/>
              <a:sym typeface="Calibri"/>
            </a:endParaRPr>
          </a:p>
        </p:txBody>
      </p:sp>
      <p:sp>
        <p:nvSpPr>
          <p:cNvPr id="267" name="Google Shape;267;p9"/>
          <p:cNvSpPr txBox="1"/>
          <p:nvPr/>
        </p:nvSpPr>
        <p:spPr>
          <a:xfrm>
            <a:off x="3052631" y="260439"/>
            <a:ext cx="60835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00"/>
                </a:solidFill>
                <a:latin typeface="Calibri"/>
                <a:ea typeface="Calibri"/>
                <a:cs typeface="Calibri"/>
                <a:sym typeface="Calibri"/>
              </a:rPr>
              <a:t>1 v 1</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2021-05-06T11:51:23Z</dcterms:created>
  <dc:creator>Stephanie Gardner</dc:creator>
</cp:coreProperties>
</file>