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6858000" cx="12192000"/>
  <p:notesSz cx="6858000" cy="9144000"/>
  <p:embeddedFontLst>
    <p:embeddedFont>
      <p:font typeface="Play"/>
      <p:regular r:id="rId41"/>
      <p:bold r:id="rId42"/>
    </p:embeddedFont>
    <p:embeddedFont>
      <p:font typeface="Arial Black"/>
      <p:regular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itl3X6DpLBqtMDWOEy9aEq3j6/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0948291-1D0C-4195-B3B5-AEA9778EDA0A}">
  <a:tblStyle styleId="{60948291-1D0C-4195-B3B5-AEA9778EDA0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Play-bold.fntdata"/><Relationship Id="rId41" Type="http://schemas.openxmlformats.org/officeDocument/2006/relationships/font" Target="fonts/Play-regular.fntdata"/><Relationship Id="rId22" Type="http://schemas.openxmlformats.org/officeDocument/2006/relationships/slide" Target="slides/slide16.xml"/><Relationship Id="rId44" Type="http://customschemas.google.com/relationships/presentationmetadata" Target="metadata"/><Relationship Id="rId21" Type="http://schemas.openxmlformats.org/officeDocument/2006/relationships/slide" Target="slides/slide15.xml"/><Relationship Id="rId43" Type="http://schemas.openxmlformats.org/officeDocument/2006/relationships/font" Target="fonts/ArialBlack-regular.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10-question quiz about the World Cup. Questions are multiple choice to minimize the need for prior football knowledge, with the option for questions in English and/or French (click the relevant flag on each slide to reveal the question.) Answers are in French. Presented in pub quiz style with all questions first then answers at the end.</a:t>
            </a:r>
            <a:endParaRPr/>
          </a:p>
          <a:p>
            <a:pPr indent="0" lvl="0" marL="0" rtl="0" algn="l">
              <a:spcBef>
                <a:spcPts val="0"/>
              </a:spcBef>
              <a:spcAft>
                <a:spcPts val="0"/>
              </a:spcAft>
              <a:buNone/>
            </a:pPr>
            <a:r>
              <a:t/>
            </a:r>
            <a:endParaRPr/>
          </a:p>
        </p:txBody>
      </p:sp>
      <p:sp>
        <p:nvSpPr>
          <p:cNvPr id="271" name="Google Shape;27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France flag for the question in French</a:t>
            </a:r>
            <a:endParaRPr/>
          </a:p>
        </p:txBody>
      </p:sp>
      <p:sp>
        <p:nvSpPr>
          <p:cNvPr id="278" name="Google Shape;27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France flag for the question in French</a:t>
            </a:r>
            <a:endParaRPr/>
          </a:p>
        </p:txBody>
      </p:sp>
      <p:sp>
        <p:nvSpPr>
          <p:cNvPr id="291" name="Google Shape;29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France flag for the question in French</a:t>
            </a:r>
            <a:endParaRPr/>
          </a:p>
        </p:txBody>
      </p:sp>
      <p:sp>
        <p:nvSpPr>
          <p:cNvPr id="304" name="Google Shape;30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France flag for the question in French</a:t>
            </a:r>
            <a:endParaRPr/>
          </a:p>
        </p:txBody>
      </p:sp>
      <p:sp>
        <p:nvSpPr>
          <p:cNvPr id="317" name="Google Shape;31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France flag for the question in French</a:t>
            </a:r>
            <a:endParaRPr/>
          </a:p>
        </p:txBody>
      </p:sp>
      <p:sp>
        <p:nvSpPr>
          <p:cNvPr id="330" name="Google Shape;33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France flag for the question in French</a:t>
            </a:r>
            <a:endParaRPr/>
          </a:p>
        </p:txBody>
      </p:sp>
      <p:sp>
        <p:nvSpPr>
          <p:cNvPr id="343" name="Google Shape;34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France flag for the question in French</a:t>
            </a:r>
            <a:endParaRPr/>
          </a:p>
        </p:txBody>
      </p:sp>
      <p:sp>
        <p:nvSpPr>
          <p:cNvPr id="356" name="Google Shape;35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France flag for the question in French</a:t>
            </a:r>
            <a:endParaRPr/>
          </a:p>
        </p:txBody>
      </p:sp>
      <p:sp>
        <p:nvSpPr>
          <p:cNvPr id="369" name="Google Shape;36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France flag for the question in French</a:t>
            </a:r>
            <a:endParaRPr/>
          </a:p>
        </p:txBody>
      </p:sp>
      <p:sp>
        <p:nvSpPr>
          <p:cNvPr id="382" name="Google Shape;38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France flag for the question in French</a:t>
            </a:r>
            <a:endParaRPr/>
          </a:p>
        </p:txBody>
      </p:sp>
      <p:sp>
        <p:nvSpPr>
          <p:cNvPr id="395" name="Google Shape;39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France flag for the question in French</a:t>
            </a:r>
            <a:endParaRPr/>
          </a:p>
        </p:txBody>
      </p:sp>
      <p:sp>
        <p:nvSpPr>
          <p:cNvPr id="415" name="Google Shape;41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France flag for the question in French</a:t>
            </a:r>
            <a:endParaRPr/>
          </a:p>
        </p:txBody>
      </p:sp>
      <p:sp>
        <p:nvSpPr>
          <p:cNvPr id="429" name="Google Shape;42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France flag for the question in French</a:t>
            </a:r>
            <a:endParaRPr/>
          </a:p>
        </p:txBody>
      </p:sp>
      <p:sp>
        <p:nvSpPr>
          <p:cNvPr id="443" name="Google Shape;44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France flag for the question in French</a:t>
            </a:r>
            <a:endParaRPr/>
          </a:p>
        </p:txBody>
      </p:sp>
      <p:sp>
        <p:nvSpPr>
          <p:cNvPr id="457" name="Google Shape;45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the UK flag for the question in English or the France flag for the question in French</a:t>
            </a:r>
            <a:endParaRPr/>
          </a:p>
        </p:txBody>
      </p:sp>
      <p:sp>
        <p:nvSpPr>
          <p:cNvPr id="471" name="Google Shape;471;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France flag for the question in French</a:t>
            </a:r>
            <a:endParaRPr/>
          </a:p>
        </p:txBody>
      </p:sp>
      <p:sp>
        <p:nvSpPr>
          <p:cNvPr id="485" name="Google Shape;485;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France flag for the question in French</a:t>
            </a:r>
            <a:endParaRPr/>
          </a:p>
        </p:txBody>
      </p:sp>
      <p:sp>
        <p:nvSpPr>
          <p:cNvPr id="499" name="Google Shape;499;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France flag for the question in French</a:t>
            </a:r>
            <a:endParaRPr/>
          </a:p>
        </p:txBody>
      </p:sp>
      <p:sp>
        <p:nvSpPr>
          <p:cNvPr id="513" name="Google Shape;513;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France flag for the question in French</a:t>
            </a:r>
            <a:endParaRPr/>
          </a:p>
        </p:txBody>
      </p:sp>
      <p:sp>
        <p:nvSpPr>
          <p:cNvPr id="527" name="Google Shape;527;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Click on the UK flag for the question in English or the France flag for the question in French</a:t>
            </a:r>
            <a:endParaRPr/>
          </a:p>
        </p:txBody>
      </p:sp>
      <p:sp>
        <p:nvSpPr>
          <p:cNvPr id="541" name="Google Shape;541;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PRINT SLIDE</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555" name="Google Shape;555;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8" name="Google Shape;57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Refer back to reading texts to highlight how to form the future tense. Use this to ask pupils for match predictions throughout the tournament.</a:t>
            </a:r>
            <a:endParaRPr/>
          </a:p>
        </p:txBody>
      </p:sp>
      <p:sp>
        <p:nvSpPr>
          <p:cNvPr id="579" name="Google Shape;579;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Whole class activity: Teacher reads a sentence from the board, pupils hold fingers up to show which sentence they think the teacher read. Option to translate after each sentence. Also works in pairs after teacher demo.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Translations:</a:t>
            </a:r>
            <a:endParaRPr/>
          </a:p>
          <a:p>
            <a:pPr indent="-228600" lvl="0" marL="228600" rtl="0" algn="l">
              <a:spcBef>
                <a:spcPts val="0"/>
              </a:spcBef>
              <a:spcAft>
                <a:spcPts val="0"/>
              </a:spcAft>
              <a:buClr>
                <a:schemeClr val="dk1"/>
              </a:buClr>
              <a:buSzPts val="1200"/>
              <a:buFont typeface="Calibri"/>
              <a:buAutoNum type="arabicPeriod"/>
            </a:pPr>
            <a:r>
              <a:rPr lang="en-US"/>
              <a:t>Germany win (are winning) the match 2-1</a:t>
            </a:r>
            <a:endParaRPr/>
          </a:p>
          <a:p>
            <a:pPr indent="-228600" lvl="0" marL="228600" rtl="0" algn="l">
              <a:spcBef>
                <a:spcPts val="0"/>
              </a:spcBef>
              <a:spcAft>
                <a:spcPts val="0"/>
              </a:spcAft>
              <a:buClr>
                <a:schemeClr val="dk1"/>
              </a:buClr>
              <a:buSzPts val="1200"/>
              <a:buFont typeface="Calibri"/>
              <a:buAutoNum type="arabicPeriod"/>
            </a:pPr>
            <a:r>
              <a:rPr lang="en-US"/>
              <a:t>Kylian Mbappé scores three goals</a:t>
            </a:r>
            <a:endParaRPr/>
          </a:p>
          <a:p>
            <a:pPr indent="-228600" lvl="0" marL="228600" rtl="0" algn="l">
              <a:spcBef>
                <a:spcPts val="0"/>
              </a:spcBef>
              <a:spcAft>
                <a:spcPts val="0"/>
              </a:spcAft>
              <a:buClr>
                <a:schemeClr val="dk1"/>
              </a:buClr>
              <a:buSzPts val="1200"/>
              <a:buFont typeface="Calibri"/>
              <a:buAutoNum type="arabicPeriod"/>
            </a:pPr>
            <a:r>
              <a:rPr lang="en-US"/>
              <a:t>Bruno Fernandes receives a yellow card</a:t>
            </a:r>
            <a:endParaRPr/>
          </a:p>
          <a:p>
            <a:pPr indent="-228600" lvl="0" marL="228600" rtl="0" algn="l">
              <a:spcBef>
                <a:spcPts val="0"/>
              </a:spcBef>
              <a:spcAft>
                <a:spcPts val="0"/>
              </a:spcAft>
              <a:buClr>
                <a:schemeClr val="dk1"/>
              </a:buClr>
              <a:buSzPts val="1200"/>
              <a:buFont typeface="Calibri"/>
              <a:buAutoNum type="arabicPeriod"/>
            </a:pPr>
            <a:r>
              <a:rPr lang="en-US"/>
              <a:t>Turkey lose (are losing) the match 1-0</a:t>
            </a:r>
            <a:endParaRPr/>
          </a:p>
          <a:p>
            <a:pPr indent="-228600" lvl="0" marL="228600" rtl="0" algn="l">
              <a:spcBef>
                <a:spcPts val="0"/>
              </a:spcBef>
              <a:spcAft>
                <a:spcPts val="0"/>
              </a:spcAft>
              <a:buClr>
                <a:schemeClr val="dk1"/>
              </a:buClr>
              <a:buSzPts val="1200"/>
              <a:buFont typeface="Calibri"/>
              <a:buAutoNum type="arabicPeriod"/>
            </a:pPr>
            <a:r>
              <a:rPr lang="en-US"/>
              <a:t>Scotland play (are playing) on Sunday</a:t>
            </a:r>
            <a:endParaRPr/>
          </a:p>
          <a:p>
            <a:pPr indent="-228600" lvl="0" marL="228600" rtl="0" algn="l">
              <a:spcBef>
                <a:spcPts val="0"/>
              </a:spcBef>
              <a:spcAft>
                <a:spcPts val="0"/>
              </a:spcAft>
              <a:buClr>
                <a:schemeClr val="dk1"/>
              </a:buClr>
              <a:buSzPts val="1200"/>
              <a:buFont typeface="Calibri"/>
              <a:buAutoNum type="arabicPeriod"/>
            </a:pPr>
            <a:r>
              <a:rPr lang="en-US"/>
              <a:t>Virgil van Dijk gets a red card</a:t>
            </a:r>
            <a:endParaRPr/>
          </a:p>
          <a:p>
            <a:pPr indent="-228600" lvl="0" marL="228600" rtl="0" algn="l">
              <a:spcBef>
                <a:spcPts val="0"/>
              </a:spcBef>
              <a:spcAft>
                <a:spcPts val="0"/>
              </a:spcAft>
              <a:buClr>
                <a:schemeClr val="dk1"/>
              </a:buClr>
              <a:buSzPts val="1200"/>
              <a:buFont typeface="Calibri"/>
              <a:buAutoNum type="arabicPeriod"/>
            </a:pPr>
            <a:r>
              <a:rPr lang="en-US"/>
              <a:t>South Korea lose (are losing) the match 4-2</a:t>
            </a:r>
            <a:endParaRPr/>
          </a:p>
          <a:p>
            <a:pPr indent="-228600" lvl="0" marL="228600" rtl="0" algn="l">
              <a:spcBef>
                <a:spcPts val="0"/>
              </a:spcBef>
              <a:spcAft>
                <a:spcPts val="0"/>
              </a:spcAft>
              <a:buClr>
                <a:schemeClr val="dk1"/>
              </a:buClr>
              <a:buSzPts val="1200"/>
              <a:buFont typeface="Calibri"/>
              <a:buAutoNum type="arabicPeriod"/>
            </a:pPr>
            <a:r>
              <a:rPr lang="en-US"/>
              <a:t>Lionel Messi scores a goal</a:t>
            </a:r>
            <a:endParaRPr/>
          </a:p>
          <a:p>
            <a:pPr indent="-228600" lvl="0" marL="228600" rtl="0" algn="l">
              <a:spcBef>
                <a:spcPts val="0"/>
              </a:spcBef>
              <a:spcAft>
                <a:spcPts val="0"/>
              </a:spcAft>
              <a:buClr>
                <a:schemeClr val="dk1"/>
              </a:buClr>
              <a:buSzPts val="1200"/>
              <a:buFont typeface="Calibri"/>
              <a:buAutoNum type="arabicPeriod"/>
            </a:pPr>
            <a:r>
              <a:rPr lang="en-US"/>
              <a:t>Spain win (are winning) the match 5-3</a:t>
            </a:r>
            <a:endParaRPr/>
          </a:p>
          <a:p>
            <a:pPr indent="-228600" lvl="0" marL="228600" rtl="0" algn="l">
              <a:spcBef>
                <a:spcPts val="0"/>
              </a:spcBef>
              <a:spcAft>
                <a:spcPts val="0"/>
              </a:spcAft>
              <a:buClr>
                <a:schemeClr val="dk1"/>
              </a:buClr>
              <a:buSzPts val="1200"/>
              <a:buFont typeface="Calibri"/>
              <a:buAutoNum type="arabicPeriod"/>
            </a:pPr>
            <a:r>
              <a:rPr lang="en-US"/>
              <a:t>My favourite player is Vinícius Junior.</a:t>
            </a:r>
            <a:endParaRPr/>
          </a:p>
          <a:p>
            <a:pPr indent="0" lvl="0" marL="0" rtl="0" algn="l">
              <a:spcBef>
                <a:spcPts val="0"/>
              </a:spcBef>
              <a:spcAft>
                <a:spcPts val="0"/>
              </a:spcAft>
              <a:buNone/>
            </a:pPr>
            <a:r>
              <a:t/>
            </a:r>
            <a:endParaRPr/>
          </a:p>
        </p:txBody>
      </p:sp>
      <p:sp>
        <p:nvSpPr>
          <p:cNvPr id="239" name="Google Shape;23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Whole class activity: Teacher secretly chooses a sentence from the board. Pupils raise hand to guess which sentence. Focus on pronunciation. Pupil who guesses correctly comes to the front to take teacher’s place to pick a sentence. Class raise hand to guess (pupil led). Repeat for as long as you want. Also works in pairs or small groups.</a:t>
            </a:r>
            <a:endParaRPr/>
          </a:p>
          <a:p>
            <a:pPr indent="0" lvl="0" marL="0" rtl="0" algn="l">
              <a:spcBef>
                <a:spcPts val="0"/>
              </a:spcBef>
              <a:spcAft>
                <a:spcPts val="0"/>
              </a:spcAft>
              <a:buNone/>
            </a:pPr>
            <a:r>
              <a:t/>
            </a:r>
            <a:endParaRPr/>
          </a:p>
        </p:txBody>
      </p:sp>
      <p:sp>
        <p:nvSpPr>
          <p:cNvPr id="247" name="Google Shape;24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Whole class “bingo” activity: Pupils choose 6 numbers between 1-10 and write them down on paper/mini whiteboard. Teacher calls out one sentence from the board at a time in a random order (in target language or in English, depending on pupils’ level.) Pupils cross off their numbers as the teacher calls the corresponding sentence until one pupil has all numbers crossed out.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Translations:</a:t>
            </a:r>
            <a:endParaRPr/>
          </a:p>
          <a:p>
            <a:pPr indent="-228600" lvl="0" marL="228600" rtl="0" algn="l">
              <a:spcBef>
                <a:spcPts val="0"/>
              </a:spcBef>
              <a:spcAft>
                <a:spcPts val="0"/>
              </a:spcAft>
              <a:buClr>
                <a:schemeClr val="dk1"/>
              </a:buClr>
              <a:buSzPts val="1200"/>
              <a:buFont typeface="Calibri"/>
              <a:buAutoNum type="arabicPeriod"/>
            </a:pPr>
            <a:r>
              <a:rPr lang="en-US"/>
              <a:t>Germany win (are winning) the match 2-1</a:t>
            </a:r>
            <a:endParaRPr/>
          </a:p>
          <a:p>
            <a:pPr indent="-228600" lvl="0" marL="228600" rtl="0" algn="l">
              <a:spcBef>
                <a:spcPts val="0"/>
              </a:spcBef>
              <a:spcAft>
                <a:spcPts val="0"/>
              </a:spcAft>
              <a:buClr>
                <a:schemeClr val="dk1"/>
              </a:buClr>
              <a:buSzPts val="1200"/>
              <a:buFont typeface="Calibri"/>
              <a:buAutoNum type="arabicPeriod"/>
            </a:pPr>
            <a:r>
              <a:rPr lang="en-US"/>
              <a:t>Kylian Mbappé scores three goals</a:t>
            </a:r>
            <a:endParaRPr/>
          </a:p>
          <a:p>
            <a:pPr indent="-228600" lvl="0" marL="228600" rtl="0" algn="l">
              <a:spcBef>
                <a:spcPts val="0"/>
              </a:spcBef>
              <a:spcAft>
                <a:spcPts val="0"/>
              </a:spcAft>
              <a:buClr>
                <a:schemeClr val="dk1"/>
              </a:buClr>
              <a:buSzPts val="1200"/>
              <a:buFont typeface="Calibri"/>
              <a:buAutoNum type="arabicPeriod"/>
            </a:pPr>
            <a:r>
              <a:rPr lang="en-US"/>
              <a:t>Bruno Fernandes receives a yellow card</a:t>
            </a:r>
            <a:endParaRPr/>
          </a:p>
          <a:p>
            <a:pPr indent="-228600" lvl="0" marL="228600" rtl="0" algn="l">
              <a:spcBef>
                <a:spcPts val="0"/>
              </a:spcBef>
              <a:spcAft>
                <a:spcPts val="0"/>
              </a:spcAft>
              <a:buClr>
                <a:schemeClr val="dk1"/>
              </a:buClr>
              <a:buSzPts val="1200"/>
              <a:buFont typeface="Calibri"/>
              <a:buAutoNum type="arabicPeriod"/>
            </a:pPr>
            <a:r>
              <a:rPr lang="en-US"/>
              <a:t>Turkey lose (are losing) the match 1-0</a:t>
            </a:r>
            <a:endParaRPr/>
          </a:p>
          <a:p>
            <a:pPr indent="-228600" lvl="0" marL="228600" rtl="0" algn="l">
              <a:spcBef>
                <a:spcPts val="0"/>
              </a:spcBef>
              <a:spcAft>
                <a:spcPts val="0"/>
              </a:spcAft>
              <a:buClr>
                <a:schemeClr val="dk1"/>
              </a:buClr>
              <a:buSzPts val="1200"/>
              <a:buFont typeface="Calibri"/>
              <a:buAutoNum type="arabicPeriod"/>
            </a:pPr>
            <a:r>
              <a:rPr lang="en-US"/>
              <a:t>Scotland play (are playing) on Sunday</a:t>
            </a:r>
            <a:endParaRPr/>
          </a:p>
          <a:p>
            <a:pPr indent="-228600" lvl="0" marL="228600" rtl="0" algn="l">
              <a:spcBef>
                <a:spcPts val="0"/>
              </a:spcBef>
              <a:spcAft>
                <a:spcPts val="0"/>
              </a:spcAft>
              <a:buClr>
                <a:schemeClr val="dk1"/>
              </a:buClr>
              <a:buSzPts val="1200"/>
              <a:buFont typeface="Calibri"/>
              <a:buAutoNum type="arabicPeriod"/>
            </a:pPr>
            <a:r>
              <a:rPr lang="en-US"/>
              <a:t>Virgil van Dijk gets a red card</a:t>
            </a:r>
            <a:endParaRPr/>
          </a:p>
          <a:p>
            <a:pPr indent="-228600" lvl="0" marL="228600" rtl="0" algn="l">
              <a:spcBef>
                <a:spcPts val="0"/>
              </a:spcBef>
              <a:spcAft>
                <a:spcPts val="0"/>
              </a:spcAft>
              <a:buClr>
                <a:schemeClr val="dk1"/>
              </a:buClr>
              <a:buSzPts val="1200"/>
              <a:buFont typeface="Calibri"/>
              <a:buAutoNum type="arabicPeriod"/>
            </a:pPr>
            <a:r>
              <a:rPr lang="en-US"/>
              <a:t>South Korea lose (are losing) the match 4-2</a:t>
            </a:r>
            <a:endParaRPr/>
          </a:p>
          <a:p>
            <a:pPr indent="-228600" lvl="0" marL="228600" rtl="0" algn="l">
              <a:spcBef>
                <a:spcPts val="0"/>
              </a:spcBef>
              <a:spcAft>
                <a:spcPts val="0"/>
              </a:spcAft>
              <a:buClr>
                <a:schemeClr val="dk1"/>
              </a:buClr>
              <a:buSzPts val="1200"/>
              <a:buFont typeface="Calibri"/>
              <a:buAutoNum type="arabicPeriod"/>
            </a:pPr>
            <a:r>
              <a:rPr lang="en-US"/>
              <a:t>Lionel Messi scores a goal</a:t>
            </a:r>
            <a:endParaRPr/>
          </a:p>
          <a:p>
            <a:pPr indent="-228600" lvl="0" marL="228600" rtl="0" algn="l">
              <a:spcBef>
                <a:spcPts val="0"/>
              </a:spcBef>
              <a:spcAft>
                <a:spcPts val="0"/>
              </a:spcAft>
              <a:buClr>
                <a:schemeClr val="dk1"/>
              </a:buClr>
              <a:buSzPts val="1200"/>
              <a:buFont typeface="Calibri"/>
              <a:buAutoNum type="arabicPeriod"/>
            </a:pPr>
            <a:r>
              <a:rPr lang="en-US"/>
              <a:t>Spain win (are winning) the match 5-3</a:t>
            </a:r>
            <a:endParaRPr/>
          </a:p>
          <a:p>
            <a:pPr indent="-228600" lvl="0" marL="228600" rtl="0" algn="l">
              <a:spcBef>
                <a:spcPts val="0"/>
              </a:spcBef>
              <a:spcAft>
                <a:spcPts val="0"/>
              </a:spcAft>
              <a:buClr>
                <a:schemeClr val="dk1"/>
              </a:buClr>
              <a:buSzPts val="1200"/>
              <a:buFont typeface="Calibri"/>
              <a:buAutoNum type="arabicPeriod"/>
            </a:pPr>
            <a:r>
              <a:rPr lang="en-US"/>
              <a:t>My favourite player is Vinícius Junior.</a:t>
            </a:r>
            <a:endParaRPr/>
          </a:p>
          <a:p>
            <a:pPr indent="0" lvl="0" marL="0" rtl="0" algn="l">
              <a:spcBef>
                <a:spcPts val="0"/>
              </a:spcBef>
              <a:spcAft>
                <a:spcPts val="0"/>
              </a:spcAft>
              <a:buNone/>
            </a:pPr>
            <a:r>
              <a:t/>
            </a:r>
            <a:endParaRPr/>
          </a:p>
        </p:txBody>
      </p:sp>
      <p:sp>
        <p:nvSpPr>
          <p:cNvPr id="255" name="Google Shape;25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Two pupils at front of class with a mini whiteboard each. Teacher reads a sentence (in target language or in English, depending on pupils’ level), pupils listen and race to show on their fingers which sentence was read. Best of 3, winner stays on. Get class to help judge who got the correct sentence first. Also works in pairs or threes, and/or with pupils reading the sentence.</a:t>
            </a:r>
            <a:endParaRPr/>
          </a:p>
          <a:p>
            <a:pPr indent="0" lvl="0" marL="0" rtl="0" algn="l">
              <a:spcBef>
                <a:spcPts val="0"/>
              </a:spcBef>
              <a:spcAft>
                <a:spcPts val="0"/>
              </a:spcAft>
              <a:buNone/>
            </a:pPr>
            <a:r>
              <a:t/>
            </a:r>
            <a:endParaRPr/>
          </a:p>
        </p:txBody>
      </p:sp>
      <p:sp>
        <p:nvSpPr>
          <p:cNvPr id="263" name="Google Shape;26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6"/>
          <p:cNvSpPr txBox="1"/>
          <p:nvPr>
            <p:ph type="title"/>
          </p:nvPr>
        </p:nvSpPr>
        <p:spPr>
          <a:xfrm>
            <a:off x="838201"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6"/>
          <p:cNvSpPr txBox="1"/>
          <p:nvPr>
            <p:ph idx="1" type="body"/>
          </p:nvPr>
        </p:nvSpPr>
        <p:spPr>
          <a:xfrm>
            <a:off x="838201"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3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6"/>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7"/>
          <p:cNvSpPr txBox="1"/>
          <p:nvPr>
            <p:ph type="title"/>
          </p:nvPr>
        </p:nvSpPr>
        <p:spPr>
          <a:xfrm>
            <a:off x="838201"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7"/>
          <p:cNvSpPr txBox="1"/>
          <p:nvPr>
            <p:ph idx="1" type="body"/>
          </p:nvPr>
        </p:nvSpPr>
        <p:spPr>
          <a:xfrm rot="5400000">
            <a:off x="3920332"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7"/>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8"/>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p3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3" name="Google Shape;93;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4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4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4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4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4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4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4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49"/>
          <p:cNvSpPr txBox="1"/>
          <p:nvPr>
            <p:ph type="ctrTitle"/>
          </p:nvPr>
        </p:nvSpPr>
        <p:spPr>
          <a:xfrm>
            <a:off x="1524001"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5998"/>
              <a:buFont typeface="Play"/>
              <a:buNone/>
              <a:defRPr sz="599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9"/>
          <p:cNvSpPr txBox="1"/>
          <p:nvPr>
            <p:ph idx="1" type="subTitle"/>
          </p:nvPr>
        </p:nvSpPr>
        <p:spPr>
          <a:xfrm>
            <a:off x="1524001"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399"/>
              <a:buNone/>
              <a:defRPr sz="2399"/>
            </a:lvl1pPr>
            <a:lvl2pPr lvl="1" algn="ctr">
              <a:lnSpc>
                <a:spcPct val="90000"/>
              </a:lnSpc>
              <a:spcBef>
                <a:spcPts val="500"/>
              </a:spcBef>
              <a:spcAft>
                <a:spcPts val="0"/>
              </a:spcAft>
              <a:buClr>
                <a:schemeClr val="dk1"/>
              </a:buClr>
              <a:buSzPts val="1999"/>
              <a:buNone/>
              <a:defRPr sz="1999"/>
            </a:lvl2pPr>
            <a:lvl3pPr lvl="2" algn="ctr">
              <a:lnSpc>
                <a:spcPct val="90000"/>
              </a:lnSpc>
              <a:spcBef>
                <a:spcPts val="500"/>
              </a:spcBef>
              <a:spcAft>
                <a:spcPts val="0"/>
              </a:spcAft>
              <a:buClr>
                <a:schemeClr val="dk1"/>
              </a:buClr>
              <a:buSzPts val="1799"/>
              <a:buNone/>
              <a:defRPr sz="1799"/>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4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9"/>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46"/>
          <p:cNvSpPr/>
          <p:nvPr>
            <p:ph idx="2" type="pic"/>
          </p:nvPr>
        </p:nvSpPr>
        <p:spPr>
          <a:xfrm>
            <a:off x="5183188" y="987425"/>
            <a:ext cx="6172200" cy="4873625"/>
          </a:xfrm>
          <a:prstGeom prst="rect">
            <a:avLst/>
          </a:prstGeom>
          <a:noFill/>
          <a:ln>
            <a:noFill/>
          </a:ln>
        </p:spPr>
      </p:sp>
      <p:sp>
        <p:nvSpPr>
          <p:cNvPr id="143" name="Google Shape;143;p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4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4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4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0"/>
          <p:cNvSpPr txBox="1"/>
          <p:nvPr>
            <p:ph type="title"/>
          </p:nvPr>
        </p:nvSpPr>
        <p:spPr>
          <a:xfrm>
            <a:off x="831850"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998"/>
              <a:buFont typeface="Play"/>
              <a:buNone/>
              <a:defRPr sz="599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0"/>
          <p:cNvSpPr txBox="1"/>
          <p:nvPr>
            <p:ph idx="1" type="body"/>
          </p:nvPr>
        </p:nvSpPr>
        <p:spPr>
          <a:xfrm>
            <a:off x="831850" y="458946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399"/>
              <a:buNone/>
              <a:defRPr sz="2399">
                <a:solidFill>
                  <a:srgbClr val="757575"/>
                </a:solidFill>
              </a:defRPr>
            </a:lvl1pPr>
            <a:lvl2pPr indent="-228600" lvl="1" marL="914400" algn="l">
              <a:lnSpc>
                <a:spcPct val="90000"/>
              </a:lnSpc>
              <a:spcBef>
                <a:spcPts val="500"/>
              </a:spcBef>
              <a:spcAft>
                <a:spcPts val="0"/>
              </a:spcAft>
              <a:buClr>
                <a:srgbClr val="757575"/>
              </a:buClr>
              <a:buSzPts val="1999"/>
              <a:buNone/>
              <a:defRPr sz="1999">
                <a:solidFill>
                  <a:srgbClr val="757575"/>
                </a:solidFill>
              </a:defRPr>
            </a:lvl2pPr>
            <a:lvl3pPr indent="-228600" lvl="2" marL="1371600" algn="l">
              <a:lnSpc>
                <a:spcPct val="90000"/>
              </a:lnSpc>
              <a:spcBef>
                <a:spcPts val="500"/>
              </a:spcBef>
              <a:spcAft>
                <a:spcPts val="0"/>
              </a:spcAft>
              <a:buClr>
                <a:srgbClr val="757575"/>
              </a:buClr>
              <a:buSzPts val="1799"/>
              <a:buNone/>
              <a:defRPr sz="1799">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5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0"/>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1"/>
          <p:cNvSpPr txBox="1"/>
          <p:nvPr>
            <p:ph type="title"/>
          </p:nvPr>
        </p:nvSpPr>
        <p:spPr>
          <a:xfrm>
            <a:off x="838201"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1"/>
          <p:cNvSpPr txBox="1"/>
          <p:nvPr>
            <p:ph idx="1" type="body"/>
          </p:nvPr>
        </p:nvSpPr>
        <p:spPr>
          <a:xfrm>
            <a:off x="838201"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1"/>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52"/>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2"/>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399"/>
              <a:buNone/>
              <a:defRPr b="1" sz="2399"/>
            </a:lvl1pPr>
            <a:lvl2pPr indent="-228600" lvl="1" marL="914400" algn="l">
              <a:lnSpc>
                <a:spcPct val="90000"/>
              </a:lnSpc>
              <a:spcBef>
                <a:spcPts val="500"/>
              </a:spcBef>
              <a:spcAft>
                <a:spcPts val="0"/>
              </a:spcAft>
              <a:buClr>
                <a:schemeClr val="dk1"/>
              </a:buClr>
              <a:buSzPts val="1999"/>
              <a:buNone/>
              <a:defRPr b="1" sz="1999"/>
            </a:lvl2pPr>
            <a:lvl3pPr indent="-228600" lvl="2" marL="1371600" algn="l">
              <a:lnSpc>
                <a:spcPct val="90000"/>
              </a:lnSpc>
              <a:spcBef>
                <a:spcPts val="500"/>
              </a:spcBef>
              <a:spcAft>
                <a:spcPts val="0"/>
              </a:spcAft>
              <a:buClr>
                <a:schemeClr val="dk1"/>
              </a:buClr>
              <a:buSzPts val="1799"/>
              <a:buNone/>
              <a:defRPr b="1" sz="1799"/>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52"/>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399"/>
              <a:buNone/>
              <a:defRPr b="1" sz="2399"/>
            </a:lvl1pPr>
            <a:lvl2pPr indent="-228600" lvl="1" marL="914400" algn="l">
              <a:lnSpc>
                <a:spcPct val="90000"/>
              </a:lnSpc>
              <a:spcBef>
                <a:spcPts val="500"/>
              </a:spcBef>
              <a:spcAft>
                <a:spcPts val="0"/>
              </a:spcAft>
              <a:buClr>
                <a:schemeClr val="dk1"/>
              </a:buClr>
              <a:buSzPts val="1999"/>
              <a:buNone/>
              <a:defRPr b="1" sz="1999"/>
            </a:lvl2pPr>
            <a:lvl3pPr indent="-228600" lvl="2" marL="1371600" algn="l">
              <a:lnSpc>
                <a:spcPct val="90000"/>
              </a:lnSpc>
              <a:spcBef>
                <a:spcPts val="500"/>
              </a:spcBef>
              <a:spcAft>
                <a:spcPts val="0"/>
              </a:spcAft>
              <a:buClr>
                <a:schemeClr val="dk1"/>
              </a:buClr>
              <a:buSzPts val="1799"/>
              <a:buNone/>
              <a:defRPr b="1" sz="1799"/>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5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5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2"/>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53"/>
          <p:cNvSpPr txBox="1"/>
          <p:nvPr>
            <p:ph type="title"/>
          </p:nvPr>
        </p:nvSpPr>
        <p:spPr>
          <a:xfrm>
            <a:off x="838201"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3"/>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5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4"/>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5"/>
          <p:cNvSpPr txBox="1"/>
          <p:nvPr>
            <p:ph type="title"/>
          </p:nvPr>
        </p:nvSpPr>
        <p:spPr>
          <a:xfrm>
            <a:off x="839789"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199"/>
              <a:buFont typeface="Play"/>
              <a:buNone/>
              <a:defRPr sz="31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5"/>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431737" lvl="0" marL="457200" algn="l">
              <a:lnSpc>
                <a:spcPct val="90000"/>
              </a:lnSpc>
              <a:spcBef>
                <a:spcPts val="1000"/>
              </a:spcBef>
              <a:spcAft>
                <a:spcPts val="0"/>
              </a:spcAft>
              <a:buClr>
                <a:schemeClr val="dk1"/>
              </a:buClr>
              <a:buSzPts val="3199"/>
              <a:buChar char="•"/>
              <a:defRPr sz="3199"/>
            </a:lvl1pPr>
            <a:lvl2pPr indent="-406336" lvl="1" marL="914400" algn="l">
              <a:lnSpc>
                <a:spcPct val="90000"/>
              </a:lnSpc>
              <a:spcBef>
                <a:spcPts val="500"/>
              </a:spcBef>
              <a:spcAft>
                <a:spcPts val="0"/>
              </a:spcAft>
              <a:buClr>
                <a:schemeClr val="dk1"/>
              </a:buClr>
              <a:buSzPts val="2799"/>
              <a:buChar char="•"/>
              <a:defRPr sz="2799"/>
            </a:lvl2pPr>
            <a:lvl3pPr indent="-380937" lvl="2" marL="1371600" algn="l">
              <a:lnSpc>
                <a:spcPct val="90000"/>
              </a:lnSpc>
              <a:spcBef>
                <a:spcPts val="500"/>
              </a:spcBef>
              <a:spcAft>
                <a:spcPts val="0"/>
              </a:spcAft>
              <a:buClr>
                <a:schemeClr val="dk1"/>
              </a:buClr>
              <a:buSzPts val="2399"/>
              <a:buChar char="•"/>
              <a:defRPr sz="2399"/>
            </a:lvl3pPr>
            <a:lvl4pPr indent="-355537" lvl="3" marL="1828800" algn="l">
              <a:lnSpc>
                <a:spcPct val="90000"/>
              </a:lnSpc>
              <a:spcBef>
                <a:spcPts val="500"/>
              </a:spcBef>
              <a:spcAft>
                <a:spcPts val="0"/>
              </a:spcAft>
              <a:buClr>
                <a:schemeClr val="dk1"/>
              </a:buClr>
              <a:buSzPts val="1999"/>
              <a:buChar char="•"/>
              <a:defRPr sz="1999"/>
            </a:lvl4pPr>
            <a:lvl5pPr indent="-355536" lvl="4" marL="2286000" algn="l">
              <a:lnSpc>
                <a:spcPct val="90000"/>
              </a:lnSpc>
              <a:spcBef>
                <a:spcPts val="500"/>
              </a:spcBef>
              <a:spcAft>
                <a:spcPts val="0"/>
              </a:spcAft>
              <a:buClr>
                <a:schemeClr val="dk1"/>
              </a:buClr>
              <a:buSzPts val="1999"/>
              <a:buChar char="•"/>
              <a:defRPr sz="1999"/>
            </a:lvl5pPr>
            <a:lvl6pPr indent="-355536" lvl="5" marL="2743200" algn="l">
              <a:lnSpc>
                <a:spcPct val="90000"/>
              </a:lnSpc>
              <a:spcBef>
                <a:spcPts val="500"/>
              </a:spcBef>
              <a:spcAft>
                <a:spcPts val="0"/>
              </a:spcAft>
              <a:buClr>
                <a:schemeClr val="dk1"/>
              </a:buClr>
              <a:buSzPts val="1999"/>
              <a:buChar char="•"/>
              <a:defRPr sz="1999"/>
            </a:lvl6pPr>
            <a:lvl7pPr indent="-355536" lvl="6" marL="3200400" algn="l">
              <a:lnSpc>
                <a:spcPct val="90000"/>
              </a:lnSpc>
              <a:spcBef>
                <a:spcPts val="500"/>
              </a:spcBef>
              <a:spcAft>
                <a:spcPts val="0"/>
              </a:spcAft>
              <a:buClr>
                <a:schemeClr val="dk1"/>
              </a:buClr>
              <a:buSzPts val="1999"/>
              <a:buChar char="•"/>
              <a:defRPr sz="1999"/>
            </a:lvl7pPr>
            <a:lvl8pPr indent="-355536" lvl="7" marL="3657600" algn="l">
              <a:lnSpc>
                <a:spcPct val="90000"/>
              </a:lnSpc>
              <a:spcBef>
                <a:spcPts val="500"/>
              </a:spcBef>
              <a:spcAft>
                <a:spcPts val="0"/>
              </a:spcAft>
              <a:buClr>
                <a:schemeClr val="dk1"/>
              </a:buClr>
              <a:buSzPts val="1999"/>
              <a:buChar char="•"/>
              <a:defRPr sz="1999"/>
            </a:lvl8pPr>
            <a:lvl9pPr indent="-355536" lvl="8" marL="4114800" algn="l">
              <a:lnSpc>
                <a:spcPct val="90000"/>
              </a:lnSpc>
              <a:spcBef>
                <a:spcPts val="500"/>
              </a:spcBef>
              <a:spcAft>
                <a:spcPts val="0"/>
              </a:spcAft>
              <a:buClr>
                <a:schemeClr val="dk1"/>
              </a:buClr>
              <a:buSzPts val="1999"/>
              <a:buChar char="•"/>
              <a:defRPr sz="1999"/>
            </a:lvl9pPr>
          </a:lstStyle>
          <a:p/>
        </p:txBody>
      </p:sp>
      <p:sp>
        <p:nvSpPr>
          <p:cNvPr id="61" name="Google Shape;61;p55"/>
          <p:cNvSpPr txBox="1"/>
          <p:nvPr>
            <p:ph idx="2" type="body"/>
          </p:nvPr>
        </p:nvSpPr>
        <p:spPr>
          <a:xfrm>
            <a:off x="839789"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5"/>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6"/>
          <p:cNvSpPr txBox="1"/>
          <p:nvPr>
            <p:ph type="title"/>
          </p:nvPr>
        </p:nvSpPr>
        <p:spPr>
          <a:xfrm>
            <a:off x="839789"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199"/>
              <a:buFont typeface="Play"/>
              <a:buNone/>
              <a:defRPr sz="31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6"/>
          <p:cNvSpPr/>
          <p:nvPr>
            <p:ph idx="2" type="pic"/>
          </p:nvPr>
        </p:nvSpPr>
        <p:spPr>
          <a:xfrm>
            <a:off x="5183188" y="987427"/>
            <a:ext cx="6172200" cy="4873625"/>
          </a:xfrm>
          <a:prstGeom prst="rect">
            <a:avLst/>
          </a:prstGeom>
          <a:noFill/>
          <a:ln>
            <a:noFill/>
          </a:ln>
        </p:spPr>
      </p:sp>
      <p:sp>
        <p:nvSpPr>
          <p:cNvPr id="68" name="Google Shape;68;p56"/>
          <p:cNvSpPr txBox="1"/>
          <p:nvPr>
            <p:ph idx="1" type="body"/>
          </p:nvPr>
        </p:nvSpPr>
        <p:spPr>
          <a:xfrm>
            <a:off x="839789"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6"/>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838201"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399"/>
              <a:buFont typeface="Play"/>
              <a:buNone/>
              <a:defRPr b="0" i="0" sz="4399"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5"/>
          <p:cNvSpPr txBox="1"/>
          <p:nvPr>
            <p:ph idx="1" type="body"/>
          </p:nvPr>
        </p:nvSpPr>
        <p:spPr>
          <a:xfrm>
            <a:off x="838201" y="1825625"/>
            <a:ext cx="10515600" cy="4351338"/>
          </a:xfrm>
          <a:prstGeom prst="rect">
            <a:avLst/>
          </a:prstGeom>
          <a:noFill/>
          <a:ln>
            <a:noFill/>
          </a:ln>
        </p:spPr>
        <p:txBody>
          <a:bodyPr anchorCtr="0" anchor="t" bIns="45700" lIns="91425" spcFirstLastPara="1" rIns="91425" wrap="square" tIns="45700">
            <a:normAutofit/>
          </a:bodyPr>
          <a:lstStyle>
            <a:lvl1pPr indent="-406336" lvl="0" marL="457200" marR="0" rtl="0" algn="l">
              <a:lnSpc>
                <a:spcPct val="90000"/>
              </a:lnSpc>
              <a:spcBef>
                <a:spcPts val="1000"/>
              </a:spcBef>
              <a:spcAft>
                <a:spcPts val="0"/>
              </a:spcAft>
              <a:buClr>
                <a:schemeClr val="dk1"/>
              </a:buClr>
              <a:buSzPts val="2799"/>
              <a:buFont typeface="Arial"/>
              <a:buChar char="•"/>
              <a:defRPr b="0" i="0" sz="2799" u="none" cap="none" strike="noStrike">
                <a:solidFill>
                  <a:schemeClr val="dk1"/>
                </a:solidFill>
                <a:latin typeface="Arial"/>
                <a:ea typeface="Arial"/>
                <a:cs typeface="Arial"/>
                <a:sym typeface="Arial"/>
              </a:defRPr>
            </a:lvl1pPr>
            <a:lvl2pPr indent="-380936" lvl="1" marL="914400" marR="0" rtl="0" algn="l">
              <a:lnSpc>
                <a:spcPct val="90000"/>
              </a:lnSpc>
              <a:spcBef>
                <a:spcPts val="500"/>
              </a:spcBef>
              <a:spcAft>
                <a:spcPts val="0"/>
              </a:spcAft>
              <a:buClr>
                <a:schemeClr val="dk1"/>
              </a:buClr>
              <a:buSzPts val="2399"/>
              <a:buFont typeface="Arial"/>
              <a:buChar char="•"/>
              <a:defRPr b="0" i="0" sz="2399" u="none" cap="none" strike="noStrike">
                <a:solidFill>
                  <a:schemeClr val="dk1"/>
                </a:solidFill>
                <a:latin typeface="Arial"/>
                <a:ea typeface="Arial"/>
                <a:cs typeface="Arial"/>
                <a:sym typeface="Arial"/>
              </a:defRPr>
            </a:lvl2pPr>
            <a:lvl3pPr indent="-355537" lvl="2" marL="1371600" marR="0" rtl="0" algn="l">
              <a:lnSpc>
                <a:spcPct val="90000"/>
              </a:lnSpc>
              <a:spcBef>
                <a:spcPts val="500"/>
              </a:spcBef>
              <a:spcAft>
                <a:spcPts val="0"/>
              </a:spcAft>
              <a:buClr>
                <a:schemeClr val="dk1"/>
              </a:buClr>
              <a:buSzPts val="1999"/>
              <a:buFont typeface="Arial"/>
              <a:buChar char="•"/>
              <a:defRPr b="0" i="0" sz="1999" u="none" cap="none" strike="noStrike">
                <a:solidFill>
                  <a:schemeClr val="dk1"/>
                </a:solidFill>
                <a:latin typeface="Arial"/>
                <a:ea typeface="Arial"/>
                <a:cs typeface="Arial"/>
                <a:sym typeface="Arial"/>
              </a:defRPr>
            </a:lvl3pPr>
            <a:lvl4pPr indent="-342837" lvl="3" marL="1828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4pPr>
            <a:lvl5pPr indent="-342836" lvl="4" marL="22860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5pPr>
            <a:lvl6pPr indent="-342836" lvl="5" marL="27432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6pPr>
            <a:lvl7pPr indent="-342836" lvl="6" marL="32004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7pPr>
            <a:lvl8pPr indent="-342836" lvl="7" marL="36576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8pPr>
            <a:lvl9pPr indent="-342836" lvl="8" marL="4114800" marR="0" rtl="0" algn="l">
              <a:lnSpc>
                <a:spcPct val="90000"/>
              </a:lnSpc>
              <a:spcBef>
                <a:spcPts val="500"/>
              </a:spcBef>
              <a:spcAft>
                <a:spcPts val="0"/>
              </a:spcAft>
              <a:buClr>
                <a:schemeClr val="dk1"/>
              </a:buClr>
              <a:buSzPts val="1799"/>
              <a:buFont typeface="Arial"/>
              <a:buChar char="•"/>
              <a:defRPr b="0" i="0" sz="1799" u="none" cap="none" strike="noStrike">
                <a:solidFill>
                  <a:schemeClr val="dk1"/>
                </a:solidFill>
                <a:latin typeface="Arial"/>
                <a:ea typeface="Arial"/>
                <a:cs typeface="Arial"/>
                <a:sym typeface="Arial"/>
              </a:defRPr>
            </a:lvl9pPr>
          </a:lstStyle>
          <a:p/>
        </p:txBody>
      </p:sp>
      <p:sp>
        <p:nvSpPr>
          <p:cNvPr id="12" name="Google Shape;12;p3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35"/>
          <p:cNvSpPr txBox="1"/>
          <p:nvPr>
            <p:ph idx="11" type="ftr"/>
          </p:nvPr>
        </p:nvSpPr>
        <p:spPr>
          <a:xfrm>
            <a:off x="4038601"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3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2.png"/><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2.png"/><Relationship Id="rId5"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6.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10.png"/><Relationship Id="rId8"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62" name="Shape 162"/>
        <p:cNvGrpSpPr/>
        <p:nvPr/>
      </p:nvGrpSpPr>
      <p:grpSpPr>
        <a:xfrm>
          <a:off x="0" y="0"/>
          <a:ext cx="0" cy="0"/>
          <a:chOff x="0" y="0"/>
          <a:chExt cx="0" cy="0"/>
        </a:xfrm>
      </p:grpSpPr>
      <p:pic>
        <p:nvPicPr>
          <p:cNvPr descr="A close-up of a grass field&#10;&#10;Description automatically generated" id="163" name="Google Shape;163;p1"/>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164" name="Google Shape;164;p1"/>
          <p:cNvSpPr txBox="1"/>
          <p:nvPr/>
        </p:nvSpPr>
        <p:spPr>
          <a:xfrm>
            <a:off x="210773" y="68220"/>
            <a:ext cx="11750004" cy="5769272"/>
          </a:xfrm>
          <a:prstGeom prst="rect">
            <a:avLst/>
          </a:prstGeom>
          <a:solidFill>
            <a:srgbClr val="FFFFFF">
              <a:alpha val="50196"/>
            </a:srgbClr>
          </a:solid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chemeClr val="dk1"/>
                </a:solidFill>
                <a:latin typeface="Calibri"/>
                <a:ea typeface="Calibri"/>
                <a:cs typeface="Calibri"/>
                <a:sym typeface="Calibri"/>
              </a:rPr>
              <a:t>Lesson on World Cup 2026 (La Coupe du Monde 2026)</a:t>
            </a:r>
            <a:endParaRPr/>
          </a:p>
          <a:p>
            <a:pPr indent="0" lvl="0" marL="0" marR="0" rtl="0" algn="l">
              <a:lnSpc>
                <a:spcPct val="150000"/>
              </a:lnSpc>
              <a:spcBef>
                <a:spcPts val="0"/>
              </a:spcBef>
              <a:spcAft>
                <a:spcPts val="0"/>
              </a:spcAft>
              <a:buNone/>
            </a:pPr>
            <a:r>
              <a:rPr b="1" i="0" lang="en-US" sz="2400" u="none" cap="none" strike="noStrike">
                <a:solidFill>
                  <a:schemeClr val="dk1"/>
                </a:solidFill>
                <a:latin typeface="Calibri"/>
                <a:ea typeface="Calibri"/>
                <a:cs typeface="Calibri"/>
                <a:sym typeface="Calibri"/>
              </a:rPr>
              <a:t>Notes for Teachers:</a:t>
            </a:r>
            <a:endParaRPr b="1" i="0" sz="2000" u="none" cap="none" strike="noStrike">
              <a:solidFill>
                <a:schemeClr val="dk1"/>
              </a:solidFill>
              <a:latin typeface="Calibri"/>
              <a:ea typeface="Calibri"/>
              <a:cs typeface="Calibri"/>
              <a:sym typeface="Calibri"/>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Activities are intended to be adaptable for any Key Stage 3 group</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Zero or minimal prior football knowledge is needed. Where football knowledge may be beneficial, support is given in the form of multiple-choice questions</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It would be useful for pupils to have already covered topics such as numbers, colours, days of the week and countries, as well as some simple verbs, to get the most out of these activities</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Some slides have clickable icons for the teacher to reveal questions, answers or clues</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Further guidance for teachers for each task can be found in the Notes section on the relevant slide, as well as on hidden slides at the start of each new activity</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Feel free to adapt, edit, add or omit activities to suit your classes’ needs</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The Men’s World Cup 2026 takes place in the USA, Canada &amp; Mexico between 11</a:t>
            </a:r>
            <a:r>
              <a:rPr b="0" baseline="30000" i="0" lang="en-US" sz="2000" u="none" cap="none" strike="noStrike">
                <a:solidFill>
                  <a:schemeClr val="dk1"/>
                </a:solidFill>
                <a:latin typeface="Calibri"/>
                <a:ea typeface="Calibri"/>
                <a:cs typeface="Calibri"/>
                <a:sym typeface="Calibri"/>
              </a:rPr>
              <a:t>th</a:t>
            </a:r>
            <a:r>
              <a:rPr b="0" i="0" lang="en-US" sz="2000" u="none" cap="none" strike="noStrike">
                <a:solidFill>
                  <a:schemeClr val="dk1"/>
                </a:solidFill>
                <a:latin typeface="Calibri"/>
                <a:ea typeface="Calibri"/>
                <a:cs typeface="Calibri"/>
                <a:sym typeface="Calibri"/>
              </a:rPr>
              <a:t> June – 19</a:t>
            </a:r>
            <a:r>
              <a:rPr b="0" baseline="30000" i="0" lang="en-US" sz="2000" u="none" cap="none" strike="noStrike">
                <a:solidFill>
                  <a:schemeClr val="dk1"/>
                </a:solidFill>
                <a:latin typeface="Calibri"/>
                <a:ea typeface="Calibri"/>
                <a:cs typeface="Calibri"/>
                <a:sym typeface="Calibri"/>
              </a:rPr>
              <a:t>th</a:t>
            </a:r>
            <a:r>
              <a:rPr b="0" i="0" lang="en-US" sz="2000" u="none" cap="none" strike="noStrike">
                <a:solidFill>
                  <a:schemeClr val="dk1"/>
                </a:solidFill>
                <a:latin typeface="Calibri"/>
                <a:ea typeface="Calibri"/>
                <a:cs typeface="Calibri"/>
                <a:sym typeface="Calibri"/>
              </a:rPr>
              <a:t> July 2026</a:t>
            </a:r>
            <a:endParaRPr/>
          </a:p>
        </p:txBody>
      </p:sp>
      <p:pic>
        <p:nvPicPr>
          <p:cNvPr id="165" name="Google Shape;165;p1"/>
          <p:cNvPicPr preferRelativeResize="0"/>
          <p:nvPr/>
        </p:nvPicPr>
        <p:blipFill rotWithShape="1">
          <a:blip r:embed="rId4">
            <a:alphaModFix/>
          </a:blip>
          <a:srcRect b="0" l="0" r="0" t="0"/>
          <a:stretch/>
        </p:blipFill>
        <p:spPr>
          <a:xfrm>
            <a:off x="1581266" y="6010254"/>
            <a:ext cx="2079583" cy="767266"/>
          </a:xfrm>
          <a:prstGeom prst="rect">
            <a:avLst/>
          </a:prstGeom>
          <a:noFill/>
          <a:ln>
            <a:noFill/>
          </a:ln>
        </p:spPr>
      </p:pic>
      <p:pic>
        <p:nvPicPr>
          <p:cNvPr descr="A logo of different types of airplanes&#10;&#10;Description automatically generated with medium confidence" id="166" name="Google Shape;166;p1"/>
          <p:cNvPicPr preferRelativeResize="0"/>
          <p:nvPr/>
        </p:nvPicPr>
        <p:blipFill rotWithShape="1">
          <a:blip r:embed="rId5">
            <a:alphaModFix/>
          </a:blip>
          <a:srcRect b="0" l="0" r="0" t="0"/>
          <a:stretch/>
        </p:blipFill>
        <p:spPr>
          <a:xfrm>
            <a:off x="108617" y="6010254"/>
            <a:ext cx="1364031" cy="76726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272" name="Shape 272"/>
        <p:cNvGrpSpPr/>
        <p:nvPr/>
      </p:nvGrpSpPr>
      <p:grpSpPr>
        <a:xfrm>
          <a:off x="0" y="0"/>
          <a:ext cx="0" cy="0"/>
          <a:chOff x="0" y="0"/>
          <a:chExt cx="0" cy="0"/>
        </a:xfrm>
      </p:grpSpPr>
      <p:pic>
        <p:nvPicPr>
          <p:cNvPr descr="A close-up of a grass field&#10;&#10;Description automatically generated" id="273" name="Google Shape;273;p10"/>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274" name="Google Shape;274;p10"/>
          <p:cNvSpPr txBox="1"/>
          <p:nvPr/>
        </p:nvSpPr>
        <p:spPr>
          <a:xfrm>
            <a:off x="1027385" y="2174485"/>
            <a:ext cx="10134986" cy="178510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4400">
                <a:solidFill>
                  <a:srgbClr val="000000"/>
                </a:solidFill>
                <a:latin typeface="Calibri"/>
                <a:ea typeface="Calibri"/>
                <a:cs typeface="Calibri"/>
                <a:sym typeface="Calibri"/>
              </a:rPr>
              <a:t>Le quiz de la Coupe du Monde!</a:t>
            </a:r>
            <a:endParaRPr/>
          </a:p>
          <a:p>
            <a:pPr indent="0" lvl="0" marL="0" marR="0" rtl="0" algn="ctr">
              <a:spcBef>
                <a:spcPts val="0"/>
              </a:spcBef>
              <a:spcAft>
                <a:spcPts val="0"/>
              </a:spcAft>
              <a:buNone/>
            </a:pPr>
            <a:r>
              <a:rPr b="1" lang="en-US" sz="4400">
                <a:solidFill>
                  <a:srgbClr val="000000"/>
                </a:solidFill>
                <a:latin typeface="Calibri"/>
                <a:ea typeface="Calibri"/>
                <a:cs typeface="Calibri"/>
                <a:sym typeface="Calibri"/>
              </a:rPr>
              <a:t>Des questions</a:t>
            </a:r>
            <a:endParaRPr b="1" sz="4400">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descr="A close-up of a grass field&#10;&#10;Description automatically generated" id="280" name="Google Shape;280;p11"/>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281" name="Google Shape;281;p11"/>
          <p:cNvSpPr txBox="1"/>
          <p:nvPr/>
        </p:nvSpPr>
        <p:spPr>
          <a:xfrm>
            <a:off x="511277" y="349733"/>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Le quiz de la Coupe du Monde 2026</a:t>
            </a:r>
            <a:endParaRPr/>
          </a:p>
        </p:txBody>
      </p:sp>
      <p:sp>
        <p:nvSpPr>
          <p:cNvPr id="282" name="Google Shape;282;p11"/>
          <p:cNvSpPr txBox="1"/>
          <p:nvPr/>
        </p:nvSpPr>
        <p:spPr>
          <a:xfrm>
            <a:off x="1474840" y="1745427"/>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Où se déroule la Coupe du Monde 2026 ?</a:t>
            </a:r>
            <a:endParaRPr b="1" sz="2000">
              <a:solidFill>
                <a:schemeClr val="dk1"/>
              </a:solidFill>
              <a:latin typeface="Calibri"/>
              <a:ea typeface="Calibri"/>
              <a:cs typeface="Calibri"/>
              <a:sym typeface="Calibri"/>
            </a:endParaRPr>
          </a:p>
        </p:txBody>
      </p:sp>
      <p:sp>
        <p:nvSpPr>
          <p:cNvPr id="283" name="Google Shape;283;p11"/>
          <p:cNvSpPr txBox="1"/>
          <p:nvPr/>
        </p:nvSpPr>
        <p:spPr>
          <a:xfrm>
            <a:off x="1474840" y="1177162"/>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Where is the World Cup 2026 taking place?</a:t>
            </a:r>
            <a:endParaRPr b="1" sz="2000">
              <a:solidFill>
                <a:schemeClr val="dk1"/>
              </a:solidFill>
              <a:latin typeface="Calibri"/>
              <a:ea typeface="Calibri"/>
              <a:cs typeface="Calibri"/>
              <a:sym typeface="Calibri"/>
            </a:endParaRPr>
          </a:p>
        </p:txBody>
      </p:sp>
      <p:pic>
        <p:nvPicPr>
          <p:cNvPr descr="Logo, company name&#10;&#10;Description automatically generated" id="284" name="Google Shape;284;p11"/>
          <p:cNvPicPr preferRelativeResize="0"/>
          <p:nvPr/>
        </p:nvPicPr>
        <p:blipFill rotWithShape="1">
          <a:blip r:embed="rId4">
            <a:alphaModFix/>
          </a:blip>
          <a:srcRect b="0" l="0" r="0" t="0"/>
          <a:stretch/>
        </p:blipFill>
        <p:spPr>
          <a:xfrm>
            <a:off x="511277" y="1172215"/>
            <a:ext cx="863834" cy="503903"/>
          </a:xfrm>
          <a:prstGeom prst="rect">
            <a:avLst/>
          </a:prstGeom>
          <a:noFill/>
          <a:ln>
            <a:noFill/>
          </a:ln>
        </p:spPr>
      </p:pic>
      <p:pic>
        <p:nvPicPr>
          <p:cNvPr id="285" name="Google Shape;285;p11"/>
          <p:cNvPicPr preferRelativeResize="0"/>
          <p:nvPr/>
        </p:nvPicPr>
        <p:blipFill rotWithShape="1">
          <a:blip r:embed="rId5">
            <a:alphaModFix/>
          </a:blip>
          <a:srcRect b="0" l="0" r="0" t="0"/>
          <a:stretch/>
        </p:blipFill>
        <p:spPr>
          <a:xfrm>
            <a:off x="567366" y="1740480"/>
            <a:ext cx="756149" cy="503903"/>
          </a:xfrm>
          <a:prstGeom prst="rect">
            <a:avLst/>
          </a:prstGeom>
          <a:noFill/>
          <a:ln>
            <a:noFill/>
          </a:ln>
        </p:spPr>
      </p:pic>
      <p:sp>
        <p:nvSpPr>
          <p:cNvPr id="286" name="Google Shape;286;p11"/>
          <p:cNvSpPr txBox="1"/>
          <p:nvPr/>
        </p:nvSpPr>
        <p:spPr>
          <a:xfrm>
            <a:off x="511276" y="2355968"/>
            <a:ext cx="11471617" cy="3539430"/>
          </a:xfrm>
          <a:prstGeom prst="rect">
            <a:avLst/>
          </a:prstGeom>
          <a:solidFill>
            <a:srgbClr val="FFFFFF">
              <a:alpha val="50196"/>
            </a:srgbClr>
          </a:solid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La Coupe du Monde 2026 se déroule en Grande-Bretagne.</a:t>
            </a:r>
            <a:endParaRPr i="1" sz="32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La Coupe du Monde 2026 se déroule en Europe.</a:t>
            </a:r>
            <a:endParaRPr i="1" sz="3200">
              <a:solidFill>
                <a:schemeClr val="dk1"/>
              </a:solidFill>
              <a:latin typeface="Calibri"/>
              <a:ea typeface="Calibri"/>
              <a:cs typeface="Calibri"/>
              <a:sym typeface="Calibri"/>
            </a:endParaRPr>
          </a:p>
          <a:p>
            <a:pPr indent="-139700" lvl="0" marL="342900" marR="0" rtl="0" algn="l">
              <a:spcBef>
                <a:spcPts val="0"/>
              </a:spcBef>
              <a:spcAft>
                <a:spcPts val="0"/>
              </a:spcAft>
              <a:buClr>
                <a:schemeClr val="dk1"/>
              </a:buClr>
              <a:buSzPts val="3200"/>
              <a:buFont typeface="Calibri"/>
              <a:buNone/>
            </a:pPr>
            <a:r>
              <a:t/>
            </a:r>
            <a:endParaRPr i="1" sz="32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La Coupe du Monde 2026 se déroule aux États-Unis, au Canada et au Mexique.</a:t>
            </a:r>
            <a:endParaRPr i="1" sz="3200">
              <a:solidFill>
                <a:schemeClr val="dk1"/>
              </a:solidFill>
              <a:latin typeface="Calibri"/>
              <a:ea typeface="Calibri"/>
              <a:cs typeface="Calibri"/>
              <a:sym typeface="Calibri"/>
            </a:endParaRPr>
          </a:p>
        </p:txBody>
      </p:sp>
      <p:sp>
        <p:nvSpPr>
          <p:cNvPr id="287" name="Google Shape;287;p11"/>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1</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6">
                                            <p:txEl>
                                              <p:pRg end="0" st="0"/>
                                            </p:txEl>
                                          </p:spTgt>
                                        </p:tgtEl>
                                        <p:attrNameLst>
                                          <p:attrName>style.visibility</p:attrName>
                                        </p:attrNameLst>
                                      </p:cBhvr>
                                      <p:to>
                                        <p:strVal val="visible"/>
                                      </p:to>
                                    </p:set>
                                    <p:anim calcmode="lin" valueType="num">
                                      <p:cBhvr additive="base">
                                        <p:cTn dur="500"/>
                                        <p:tgtEl>
                                          <p:spTgt spid="28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6">
                                            <p:txEl>
                                              <p:pRg end="1" st="1"/>
                                            </p:txEl>
                                          </p:spTgt>
                                        </p:tgtEl>
                                        <p:attrNameLst>
                                          <p:attrName>style.visibility</p:attrName>
                                        </p:attrNameLst>
                                      </p:cBhvr>
                                      <p:to>
                                        <p:strVal val="visible"/>
                                      </p:to>
                                    </p:set>
                                    <p:anim calcmode="lin" valueType="num">
                                      <p:cBhvr additive="base">
                                        <p:cTn dur="500"/>
                                        <p:tgtEl>
                                          <p:spTgt spid="28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6">
                                            <p:txEl>
                                              <p:pRg end="2" st="2"/>
                                            </p:txEl>
                                          </p:spTgt>
                                        </p:tgtEl>
                                        <p:attrNameLst>
                                          <p:attrName>style.visibility</p:attrName>
                                        </p:attrNameLst>
                                      </p:cBhvr>
                                      <p:to>
                                        <p:strVal val="visible"/>
                                      </p:to>
                                    </p:set>
                                    <p:anim calcmode="lin" valueType="num">
                                      <p:cBhvr additive="base">
                                        <p:cTn dur="500"/>
                                        <p:tgtEl>
                                          <p:spTgt spid="28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6">
                                            <p:txEl>
                                              <p:pRg end="3" st="3"/>
                                            </p:txEl>
                                          </p:spTgt>
                                        </p:tgtEl>
                                        <p:attrNameLst>
                                          <p:attrName>style.visibility</p:attrName>
                                        </p:attrNameLst>
                                      </p:cBhvr>
                                      <p:to>
                                        <p:strVal val="visible"/>
                                      </p:to>
                                    </p:set>
                                    <p:anim calcmode="lin" valueType="num">
                                      <p:cBhvr additive="base">
                                        <p:cTn dur="500"/>
                                        <p:tgtEl>
                                          <p:spTgt spid="28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descr="A close-up of a grass field&#10;&#10;Description automatically generated" id="293" name="Google Shape;293;p12"/>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294" name="Google Shape;294;p12"/>
          <p:cNvSpPr txBox="1"/>
          <p:nvPr/>
        </p:nvSpPr>
        <p:spPr>
          <a:xfrm>
            <a:off x="511277" y="328467"/>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Le quiz de la Coupe du Monde 2026</a:t>
            </a:r>
            <a:endParaRPr/>
          </a:p>
        </p:txBody>
      </p:sp>
      <p:sp>
        <p:nvSpPr>
          <p:cNvPr id="295" name="Google Shape;295;p12"/>
          <p:cNvSpPr txBox="1"/>
          <p:nvPr/>
        </p:nvSpPr>
        <p:spPr>
          <a:xfrm>
            <a:off x="1474840" y="1740332"/>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Combien de pays participent à la Coupe du Monde 2026 ?</a:t>
            </a:r>
            <a:endParaRPr b="1" sz="2000">
              <a:solidFill>
                <a:schemeClr val="dk1"/>
              </a:solidFill>
              <a:latin typeface="Calibri"/>
              <a:ea typeface="Calibri"/>
              <a:cs typeface="Calibri"/>
              <a:sym typeface="Calibri"/>
            </a:endParaRPr>
          </a:p>
        </p:txBody>
      </p:sp>
      <p:sp>
        <p:nvSpPr>
          <p:cNvPr id="296" name="Google Shape;296;p12"/>
          <p:cNvSpPr txBox="1"/>
          <p:nvPr/>
        </p:nvSpPr>
        <p:spPr>
          <a:xfrm>
            <a:off x="1474840" y="1172067"/>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How many countries play at the World Cup 2026?</a:t>
            </a:r>
            <a:endParaRPr b="1" sz="2000">
              <a:solidFill>
                <a:schemeClr val="dk1"/>
              </a:solidFill>
              <a:latin typeface="Calibri"/>
              <a:ea typeface="Calibri"/>
              <a:cs typeface="Calibri"/>
              <a:sym typeface="Calibri"/>
            </a:endParaRPr>
          </a:p>
        </p:txBody>
      </p:sp>
      <p:pic>
        <p:nvPicPr>
          <p:cNvPr descr="Logo, company name&#10;&#10;Description automatically generated" id="297" name="Google Shape;297;p12"/>
          <p:cNvPicPr preferRelativeResize="0"/>
          <p:nvPr/>
        </p:nvPicPr>
        <p:blipFill rotWithShape="1">
          <a:blip r:embed="rId4">
            <a:alphaModFix/>
          </a:blip>
          <a:srcRect b="0" l="0" r="0" t="0"/>
          <a:stretch/>
        </p:blipFill>
        <p:spPr>
          <a:xfrm>
            <a:off x="511277" y="1150949"/>
            <a:ext cx="863834" cy="503903"/>
          </a:xfrm>
          <a:prstGeom prst="rect">
            <a:avLst/>
          </a:prstGeom>
          <a:noFill/>
          <a:ln>
            <a:noFill/>
          </a:ln>
        </p:spPr>
      </p:pic>
      <p:pic>
        <p:nvPicPr>
          <p:cNvPr id="298" name="Google Shape;298;p12"/>
          <p:cNvPicPr preferRelativeResize="0"/>
          <p:nvPr/>
        </p:nvPicPr>
        <p:blipFill rotWithShape="1">
          <a:blip r:embed="rId5">
            <a:alphaModFix/>
          </a:blip>
          <a:srcRect b="0" l="0" r="0" t="0"/>
          <a:stretch/>
        </p:blipFill>
        <p:spPr>
          <a:xfrm>
            <a:off x="567366" y="1719214"/>
            <a:ext cx="756149" cy="503903"/>
          </a:xfrm>
          <a:prstGeom prst="rect">
            <a:avLst/>
          </a:prstGeom>
          <a:noFill/>
          <a:ln>
            <a:noFill/>
          </a:ln>
        </p:spPr>
      </p:pic>
      <p:sp>
        <p:nvSpPr>
          <p:cNvPr id="299" name="Google Shape;299;p12"/>
          <p:cNvSpPr txBox="1"/>
          <p:nvPr/>
        </p:nvSpPr>
        <p:spPr>
          <a:xfrm>
            <a:off x="511277" y="2462521"/>
            <a:ext cx="10962968" cy="2909130"/>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32 pays participent à la Coupe du Monde 2026.</a:t>
            </a:r>
            <a:endParaRPr i="1" sz="32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24 pays participent à la Coupe du Monde 2026.</a:t>
            </a:r>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48 pays participent à la Coupe du Monde 2026.</a:t>
            </a:r>
            <a:endParaRPr i="1" sz="3200">
              <a:solidFill>
                <a:schemeClr val="dk1"/>
              </a:solidFill>
              <a:latin typeface="Calibri"/>
              <a:ea typeface="Calibri"/>
              <a:cs typeface="Calibri"/>
              <a:sym typeface="Calibri"/>
            </a:endParaRPr>
          </a:p>
        </p:txBody>
      </p:sp>
      <p:sp>
        <p:nvSpPr>
          <p:cNvPr id="300" name="Google Shape;300;p12"/>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2</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9">
                                            <p:txEl>
                                              <p:pRg end="0" st="0"/>
                                            </p:txEl>
                                          </p:spTgt>
                                        </p:tgtEl>
                                        <p:attrNameLst>
                                          <p:attrName>style.visibility</p:attrName>
                                        </p:attrNameLst>
                                      </p:cBhvr>
                                      <p:to>
                                        <p:strVal val="visible"/>
                                      </p:to>
                                    </p:set>
                                    <p:anim calcmode="lin" valueType="num">
                                      <p:cBhvr additive="base">
                                        <p:cTn dur="500"/>
                                        <p:tgtEl>
                                          <p:spTgt spid="29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9">
                                            <p:txEl>
                                              <p:pRg end="1" st="1"/>
                                            </p:txEl>
                                          </p:spTgt>
                                        </p:tgtEl>
                                        <p:attrNameLst>
                                          <p:attrName>style.visibility</p:attrName>
                                        </p:attrNameLst>
                                      </p:cBhvr>
                                      <p:to>
                                        <p:strVal val="visible"/>
                                      </p:to>
                                    </p:set>
                                    <p:anim calcmode="lin" valueType="num">
                                      <p:cBhvr additive="base">
                                        <p:cTn dur="500"/>
                                        <p:tgtEl>
                                          <p:spTgt spid="29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9">
                                            <p:txEl>
                                              <p:pRg end="2" st="2"/>
                                            </p:txEl>
                                          </p:spTgt>
                                        </p:tgtEl>
                                        <p:attrNameLst>
                                          <p:attrName>style.visibility</p:attrName>
                                        </p:attrNameLst>
                                      </p:cBhvr>
                                      <p:to>
                                        <p:strVal val="visible"/>
                                      </p:to>
                                    </p:set>
                                    <p:anim calcmode="lin" valueType="num">
                                      <p:cBhvr additive="base">
                                        <p:cTn dur="500"/>
                                        <p:tgtEl>
                                          <p:spTgt spid="29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descr="A close-up of a grass field&#10;&#10;Description automatically generated" id="306" name="Google Shape;306;p13"/>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307" name="Google Shape;307;p13"/>
          <p:cNvSpPr txBox="1"/>
          <p:nvPr/>
        </p:nvSpPr>
        <p:spPr>
          <a:xfrm>
            <a:off x="511277" y="339101"/>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Le quiz de la Coupe du Monde 2026</a:t>
            </a:r>
            <a:endParaRPr/>
          </a:p>
        </p:txBody>
      </p:sp>
      <p:sp>
        <p:nvSpPr>
          <p:cNvPr id="308" name="Google Shape;308;p13"/>
          <p:cNvSpPr txBox="1"/>
          <p:nvPr/>
        </p:nvSpPr>
        <p:spPr>
          <a:xfrm>
            <a:off x="1474840" y="1750966"/>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D’où vient Sadio Mané ?</a:t>
            </a:r>
            <a:endParaRPr b="1" sz="2000">
              <a:solidFill>
                <a:schemeClr val="dk1"/>
              </a:solidFill>
              <a:latin typeface="Calibri"/>
              <a:ea typeface="Calibri"/>
              <a:cs typeface="Calibri"/>
              <a:sym typeface="Calibri"/>
            </a:endParaRPr>
          </a:p>
        </p:txBody>
      </p:sp>
      <p:sp>
        <p:nvSpPr>
          <p:cNvPr id="309" name="Google Shape;309;p13"/>
          <p:cNvSpPr txBox="1"/>
          <p:nvPr/>
        </p:nvSpPr>
        <p:spPr>
          <a:xfrm>
            <a:off x="1474840" y="1182701"/>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Which country does Sadio Mané come from?</a:t>
            </a:r>
            <a:endParaRPr b="1" sz="2000">
              <a:solidFill>
                <a:schemeClr val="dk1"/>
              </a:solidFill>
              <a:latin typeface="Calibri"/>
              <a:ea typeface="Calibri"/>
              <a:cs typeface="Calibri"/>
              <a:sym typeface="Calibri"/>
            </a:endParaRPr>
          </a:p>
        </p:txBody>
      </p:sp>
      <p:pic>
        <p:nvPicPr>
          <p:cNvPr descr="Logo, company name&#10;&#10;Description automatically generated" id="310" name="Google Shape;310;p13"/>
          <p:cNvPicPr preferRelativeResize="0"/>
          <p:nvPr/>
        </p:nvPicPr>
        <p:blipFill rotWithShape="1">
          <a:blip r:embed="rId4">
            <a:alphaModFix/>
          </a:blip>
          <a:srcRect b="0" l="0" r="0" t="0"/>
          <a:stretch/>
        </p:blipFill>
        <p:spPr>
          <a:xfrm>
            <a:off x="511277" y="1161583"/>
            <a:ext cx="863834" cy="503903"/>
          </a:xfrm>
          <a:prstGeom prst="rect">
            <a:avLst/>
          </a:prstGeom>
          <a:noFill/>
          <a:ln>
            <a:noFill/>
          </a:ln>
        </p:spPr>
      </p:pic>
      <p:pic>
        <p:nvPicPr>
          <p:cNvPr id="311" name="Google Shape;311;p13"/>
          <p:cNvPicPr preferRelativeResize="0"/>
          <p:nvPr/>
        </p:nvPicPr>
        <p:blipFill rotWithShape="1">
          <a:blip r:embed="rId5">
            <a:alphaModFix/>
          </a:blip>
          <a:srcRect b="0" l="0" r="0" t="0"/>
          <a:stretch/>
        </p:blipFill>
        <p:spPr>
          <a:xfrm>
            <a:off x="567366" y="1729848"/>
            <a:ext cx="756149" cy="503903"/>
          </a:xfrm>
          <a:prstGeom prst="rect">
            <a:avLst/>
          </a:prstGeom>
          <a:noFill/>
          <a:ln>
            <a:noFill/>
          </a:ln>
        </p:spPr>
      </p:pic>
      <p:sp>
        <p:nvSpPr>
          <p:cNvPr id="312" name="Google Shape;312;p13"/>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3</a:t>
            </a:r>
            <a:endParaRPr b="1" sz="4000">
              <a:solidFill>
                <a:schemeClr val="dk1"/>
              </a:solidFill>
              <a:latin typeface="Calibri"/>
              <a:ea typeface="Calibri"/>
              <a:cs typeface="Calibri"/>
              <a:sym typeface="Calibri"/>
            </a:endParaRPr>
          </a:p>
        </p:txBody>
      </p:sp>
      <p:sp>
        <p:nvSpPr>
          <p:cNvPr id="313" name="Google Shape;313;p13"/>
          <p:cNvSpPr txBox="1"/>
          <p:nvPr/>
        </p:nvSpPr>
        <p:spPr>
          <a:xfrm>
            <a:off x="511277" y="2473155"/>
            <a:ext cx="10962968" cy="2909130"/>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Sadio Mané vient de France.</a:t>
            </a:r>
            <a:endParaRPr i="1" sz="32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Sadio Mané vient du Sénégal.</a:t>
            </a:r>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Sadio Mané vient du Ghana.</a:t>
            </a:r>
            <a:endParaRPr b="1" sz="32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0" st="0"/>
                                            </p:txEl>
                                          </p:spTgt>
                                        </p:tgtEl>
                                        <p:attrNameLst>
                                          <p:attrName>style.visibility</p:attrName>
                                        </p:attrNameLst>
                                      </p:cBhvr>
                                      <p:to>
                                        <p:strVal val="visible"/>
                                      </p:to>
                                    </p:set>
                                    <p:anim calcmode="lin" valueType="num">
                                      <p:cBhvr additive="base">
                                        <p:cTn dur="500"/>
                                        <p:tgtEl>
                                          <p:spTgt spid="31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1" st="1"/>
                                            </p:txEl>
                                          </p:spTgt>
                                        </p:tgtEl>
                                        <p:attrNameLst>
                                          <p:attrName>style.visibility</p:attrName>
                                        </p:attrNameLst>
                                      </p:cBhvr>
                                      <p:to>
                                        <p:strVal val="visible"/>
                                      </p:to>
                                    </p:set>
                                    <p:anim calcmode="lin" valueType="num">
                                      <p:cBhvr additive="base">
                                        <p:cTn dur="500"/>
                                        <p:tgtEl>
                                          <p:spTgt spid="31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xEl>
                                              <p:pRg end="2" st="2"/>
                                            </p:txEl>
                                          </p:spTgt>
                                        </p:tgtEl>
                                        <p:attrNameLst>
                                          <p:attrName>style.visibility</p:attrName>
                                        </p:attrNameLst>
                                      </p:cBhvr>
                                      <p:to>
                                        <p:strVal val="visible"/>
                                      </p:to>
                                    </p:set>
                                    <p:anim calcmode="lin" valueType="num">
                                      <p:cBhvr additive="base">
                                        <p:cTn dur="500"/>
                                        <p:tgtEl>
                                          <p:spTgt spid="31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descr="A close-up of a grass field&#10;&#10;Description automatically generated" id="319" name="Google Shape;319;p14"/>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320" name="Google Shape;320;p14"/>
          <p:cNvSpPr txBox="1"/>
          <p:nvPr/>
        </p:nvSpPr>
        <p:spPr>
          <a:xfrm>
            <a:off x="511277" y="317836"/>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Le quiz de la Coupe du Monde 2026</a:t>
            </a:r>
            <a:endParaRPr/>
          </a:p>
        </p:txBody>
      </p:sp>
      <p:sp>
        <p:nvSpPr>
          <p:cNvPr id="321" name="Google Shape;321;p14"/>
          <p:cNvSpPr txBox="1"/>
          <p:nvPr/>
        </p:nvSpPr>
        <p:spPr>
          <a:xfrm>
            <a:off x="1474840" y="1729701"/>
            <a:ext cx="10667998" cy="5155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750">
                <a:solidFill>
                  <a:schemeClr val="dk1"/>
                </a:solidFill>
                <a:latin typeface="Calibri"/>
                <a:ea typeface="Calibri"/>
                <a:cs typeface="Calibri"/>
                <a:sym typeface="Calibri"/>
              </a:rPr>
              <a:t>Combien de joueurs y a-t-il dans une liste de la Coupe du Monde 2026 ?</a:t>
            </a:r>
            <a:endParaRPr b="1" sz="2750">
              <a:solidFill>
                <a:schemeClr val="dk1"/>
              </a:solidFill>
              <a:latin typeface="Calibri"/>
              <a:ea typeface="Calibri"/>
              <a:cs typeface="Calibri"/>
              <a:sym typeface="Calibri"/>
            </a:endParaRPr>
          </a:p>
        </p:txBody>
      </p:sp>
      <p:sp>
        <p:nvSpPr>
          <p:cNvPr id="322" name="Google Shape;322;p14"/>
          <p:cNvSpPr txBox="1"/>
          <p:nvPr/>
        </p:nvSpPr>
        <p:spPr>
          <a:xfrm>
            <a:off x="1474840" y="1161436"/>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How many players are there in a World Cup 2026 squad?</a:t>
            </a:r>
            <a:endParaRPr b="1" sz="2000">
              <a:solidFill>
                <a:schemeClr val="dk1"/>
              </a:solidFill>
              <a:latin typeface="Calibri"/>
              <a:ea typeface="Calibri"/>
              <a:cs typeface="Calibri"/>
              <a:sym typeface="Calibri"/>
            </a:endParaRPr>
          </a:p>
        </p:txBody>
      </p:sp>
      <p:pic>
        <p:nvPicPr>
          <p:cNvPr descr="Logo, company name&#10;&#10;Description automatically generated" id="323" name="Google Shape;323;p14"/>
          <p:cNvPicPr preferRelativeResize="0"/>
          <p:nvPr/>
        </p:nvPicPr>
        <p:blipFill rotWithShape="1">
          <a:blip r:embed="rId4">
            <a:alphaModFix/>
          </a:blip>
          <a:srcRect b="0" l="0" r="0" t="0"/>
          <a:stretch/>
        </p:blipFill>
        <p:spPr>
          <a:xfrm>
            <a:off x="511277" y="1140318"/>
            <a:ext cx="863834" cy="503903"/>
          </a:xfrm>
          <a:prstGeom prst="rect">
            <a:avLst/>
          </a:prstGeom>
          <a:noFill/>
          <a:ln>
            <a:noFill/>
          </a:ln>
        </p:spPr>
      </p:pic>
      <p:pic>
        <p:nvPicPr>
          <p:cNvPr id="324" name="Google Shape;324;p14"/>
          <p:cNvPicPr preferRelativeResize="0"/>
          <p:nvPr/>
        </p:nvPicPr>
        <p:blipFill rotWithShape="1">
          <a:blip r:embed="rId5">
            <a:alphaModFix/>
          </a:blip>
          <a:srcRect b="0" l="0" r="0" t="0"/>
          <a:stretch/>
        </p:blipFill>
        <p:spPr>
          <a:xfrm>
            <a:off x="567366" y="1708583"/>
            <a:ext cx="756149" cy="503903"/>
          </a:xfrm>
          <a:prstGeom prst="rect">
            <a:avLst/>
          </a:prstGeom>
          <a:noFill/>
          <a:ln>
            <a:noFill/>
          </a:ln>
        </p:spPr>
      </p:pic>
      <p:sp>
        <p:nvSpPr>
          <p:cNvPr id="325" name="Google Shape;325;p14"/>
          <p:cNvSpPr txBox="1"/>
          <p:nvPr/>
        </p:nvSpPr>
        <p:spPr>
          <a:xfrm>
            <a:off x="176982" y="2451890"/>
            <a:ext cx="11956025" cy="2909130"/>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Il y a 26 joueurs dans une liste de la Coupe du Monde 2026.</a:t>
            </a:r>
            <a:endParaRPr i="1" sz="32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Il y a 23 joueurs dans une liste de la Coupe du Monde 2026.</a:t>
            </a:r>
            <a:endParaRPr i="1" sz="32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Il y a 21 joueurs dans une liste de la Coupe du Monde 2026.</a:t>
            </a:r>
            <a:endParaRPr i="1" sz="3200">
              <a:solidFill>
                <a:schemeClr val="dk1"/>
              </a:solidFill>
              <a:latin typeface="Calibri"/>
              <a:ea typeface="Calibri"/>
              <a:cs typeface="Calibri"/>
              <a:sym typeface="Calibri"/>
            </a:endParaRPr>
          </a:p>
        </p:txBody>
      </p:sp>
      <p:sp>
        <p:nvSpPr>
          <p:cNvPr id="326" name="Google Shape;326;p14"/>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4</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5">
                                            <p:txEl>
                                              <p:pRg end="0" st="0"/>
                                            </p:txEl>
                                          </p:spTgt>
                                        </p:tgtEl>
                                        <p:attrNameLst>
                                          <p:attrName>style.visibility</p:attrName>
                                        </p:attrNameLst>
                                      </p:cBhvr>
                                      <p:to>
                                        <p:strVal val="visible"/>
                                      </p:to>
                                    </p:set>
                                    <p:anim calcmode="lin" valueType="num">
                                      <p:cBhvr additive="base">
                                        <p:cTn dur="500"/>
                                        <p:tgtEl>
                                          <p:spTgt spid="32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5">
                                            <p:txEl>
                                              <p:pRg end="1" st="1"/>
                                            </p:txEl>
                                          </p:spTgt>
                                        </p:tgtEl>
                                        <p:attrNameLst>
                                          <p:attrName>style.visibility</p:attrName>
                                        </p:attrNameLst>
                                      </p:cBhvr>
                                      <p:to>
                                        <p:strVal val="visible"/>
                                      </p:to>
                                    </p:set>
                                    <p:anim calcmode="lin" valueType="num">
                                      <p:cBhvr additive="base">
                                        <p:cTn dur="500"/>
                                        <p:tgtEl>
                                          <p:spTgt spid="32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5">
                                            <p:txEl>
                                              <p:pRg end="2" st="2"/>
                                            </p:txEl>
                                          </p:spTgt>
                                        </p:tgtEl>
                                        <p:attrNameLst>
                                          <p:attrName>style.visibility</p:attrName>
                                        </p:attrNameLst>
                                      </p:cBhvr>
                                      <p:to>
                                        <p:strVal val="visible"/>
                                      </p:to>
                                    </p:set>
                                    <p:anim calcmode="lin" valueType="num">
                                      <p:cBhvr additive="base">
                                        <p:cTn dur="500"/>
                                        <p:tgtEl>
                                          <p:spTgt spid="32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descr="A close-up of a grass field&#10;&#10;Description automatically generated" id="332" name="Google Shape;332;p15"/>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333" name="Google Shape;333;p15"/>
          <p:cNvSpPr txBox="1"/>
          <p:nvPr/>
        </p:nvSpPr>
        <p:spPr>
          <a:xfrm>
            <a:off x="511277" y="328467"/>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Le quiz de la Coupe du Monde 2026</a:t>
            </a:r>
            <a:endParaRPr/>
          </a:p>
        </p:txBody>
      </p:sp>
      <p:sp>
        <p:nvSpPr>
          <p:cNvPr id="334" name="Google Shape;334;p15"/>
          <p:cNvSpPr txBox="1"/>
          <p:nvPr/>
        </p:nvSpPr>
        <p:spPr>
          <a:xfrm>
            <a:off x="1474840" y="1740332"/>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Quelle est la date de la finale de la Coupe du Monde 2026 ?</a:t>
            </a:r>
            <a:endParaRPr b="1" sz="2000">
              <a:solidFill>
                <a:schemeClr val="dk1"/>
              </a:solidFill>
              <a:latin typeface="Calibri"/>
              <a:ea typeface="Calibri"/>
              <a:cs typeface="Calibri"/>
              <a:sym typeface="Calibri"/>
            </a:endParaRPr>
          </a:p>
        </p:txBody>
      </p:sp>
      <p:sp>
        <p:nvSpPr>
          <p:cNvPr id="335" name="Google Shape;335;p15"/>
          <p:cNvSpPr txBox="1"/>
          <p:nvPr/>
        </p:nvSpPr>
        <p:spPr>
          <a:xfrm>
            <a:off x="1474840" y="1172067"/>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When is the World Cup 2026 final?</a:t>
            </a:r>
            <a:endParaRPr b="1" sz="2000">
              <a:solidFill>
                <a:schemeClr val="dk1"/>
              </a:solidFill>
              <a:latin typeface="Calibri"/>
              <a:ea typeface="Calibri"/>
              <a:cs typeface="Calibri"/>
              <a:sym typeface="Calibri"/>
            </a:endParaRPr>
          </a:p>
        </p:txBody>
      </p:sp>
      <p:pic>
        <p:nvPicPr>
          <p:cNvPr descr="Logo, company name&#10;&#10;Description automatically generated" id="336" name="Google Shape;336;p15"/>
          <p:cNvPicPr preferRelativeResize="0"/>
          <p:nvPr/>
        </p:nvPicPr>
        <p:blipFill rotWithShape="1">
          <a:blip r:embed="rId4">
            <a:alphaModFix/>
          </a:blip>
          <a:srcRect b="0" l="0" r="0" t="0"/>
          <a:stretch/>
        </p:blipFill>
        <p:spPr>
          <a:xfrm>
            <a:off x="511277" y="1150949"/>
            <a:ext cx="863834" cy="503903"/>
          </a:xfrm>
          <a:prstGeom prst="rect">
            <a:avLst/>
          </a:prstGeom>
          <a:noFill/>
          <a:ln>
            <a:noFill/>
          </a:ln>
        </p:spPr>
      </p:pic>
      <p:pic>
        <p:nvPicPr>
          <p:cNvPr id="337" name="Google Shape;337;p15"/>
          <p:cNvPicPr preferRelativeResize="0"/>
          <p:nvPr/>
        </p:nvPicPr>
        <p:blipFill rotWithShape="1">
          <a:blip r:embed="rId5">
            <a:alphaModFix/>
          </a:blip>
          <a:srcRect b="0" l="0" r="0" t="0"/>
          <a:stretch/>
        </p:blipFill>
        <p:spPr>
          <a:xfrm>
            <a:off x="567366" y="1719214"/>
            <a:ext cx="756149" cy="503903"/>
          </a:xfrm>
          <a:prstGeom prst="rect">
            <a:avLst/>
          </a:prstGeom>
          <a:noFill/>
          <a:ln>
            <a:noFill/>
          </a:ln>
        </p:spPr>
      </p:pic>
      <p:sp>
        <p:nvSpPr>
          <p:cNvPr id="338" name="Google Shape;338;p15"/>
          <p:cNvSpPr txBox="1"/>
          <p:nvPr/>
        </p:nvSpPr>
        <p:spPr>
          <a:xfrm>
            <a:off x="334298" y="2462521"/>
            <a:ext cx="11670890" cy="3537635"/>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La finale de la Coupe du Monde</a:t>
            </a:r>
            <a:r>
              <a:rPr b="1" lang="en-US" sz="2800">
                <a:solidFill>
                  <a:schemeClr val="dk1"/>
                </a:solidFill>
                <a:latin typeface="Calibri"/>
                <a:ea typeface="Calibri"/>
                <a:cs typeface="Calibri"/>
                <a:sym typeface="Calibri"/>
              </a:rPr>
              <a:t> 2026 </a:t>
            </a:r>
            <a:r>
              <a:rPr b="1" lang="en-US" sz="2900">
                <a:solidFill>
                  <a:schemeClr val="dk1"/>
                </a:solidFill>
                <a:latin typeface="Calibri"/>
                <a:ea typeface="Calibri"/>
                <a:cs typeface="Calibri"/>
                <a:sym typeface="Calibri"/>
              </a:rPr>
              <a:t>est le dimanche 12 juillet.</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La finale de la Coupe du Monde</a:t>
            </a:r>
            <a:r>
              <a:rPr b="1" lang="en-US" sz="2800">
                <a:solidFill>
                  <a:schemeClr val="dk1"/>
                </a:solidFill>
                <a:latin typeface="Calibri"/>
                <a:ea typeface="Calibri"/>
                <a:cs typeface="Calibri"/>
                <a:sym typeface="Calibri"/>
              </a:rPr>
              <a:t> 2026 </a:t>
            </a:r>
            <a:r>
              <a:rPr b="1" lang="en-US" sz="2900">
                <a:solidFill>
                  <a:schemeClr val="dk1"/>
                </a:solidFill>
                <a:latin typeface="Calibri"/>
                <a:ea typeface="Calibri"/>
                <a:cs typeface="Calibri"/>
                <a:sym typeface="Calibri"/>
              </a:rPr>
              <a:t>est le samedi 18 juillet.</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La finale de la Coupe du Monde</a:t>
            </a:r>
            <a:r>
              <a:rPr b="1" lang="en-US" sz="2800">
                <a:solidFill>
                  <a:schemeClr val="dk1"/>
                </a:solidFill>
                <a:latin typeface="Calibri"/>
                <a:ea typeface="Calibri"/>
                <a:cs typeface="Calibri"/>
                <a:sym typeface="Calibri"/>
              </a:rPr>
              <a:t> 2026 </a:t>
            </a:r>
            <a:r>
              <a:rPr b="1" lang="en-US" sz="2900">
                <a:solidFill>
                  <a:schemeClr val="dk1"/>
                </a:solidFill>
                <a:latin typeface="Calibri"/>
                <a:ea typeface="Calibri"/>
                <a:cs typeface="Calibri"/>
                <a:sym typeface="Calibri"/>
              </a:rPr>
              <a:t>est le dimanche 19 juillet.</a:t>
            </a:r>
            <a:endParaRPr i="1" sz="2900">
              <a:solidFill>
                <a:schemeClr val="dk1"/>
              </a:solidFill>
              <a:latin typeface="Calibri"/>
              <a:ea typeface="Calibri"/>
              <a:cs typeface="Calibri"/>
              <a:sym typeface="Calibri"/>
            </a:endParaRPr>
          </a:p>
          <a:p>
            <a:pPr indent="-158750" lvl="0" marL="342900" marR="0" rtl="0" algn="l">
              <a:lnSpc>
                <a:spcPct val="200000"/>
              </a:lnSpc>
              <a:spcBef>
                <a:spcPts val="0"/>
              </a:spcBef>
              <a:spcAft>
                <a:spcPts val="0"/>
              </a:spcAft>
              <a:buClr>
                <a:schemeClr val="dk1"/>
              </a:buClr>
              <a:buSzPts val="2900"/>
              <a:buFont typeface="Calibri"/>
              <a:buNone/>
            </a:pPr>
            <a:r>
              <a:t/>
            </a:r>
            <a:endParaRPr i="1" sz="2900">
              <a:solidFill>
                <a:schemeClr val="dk1"/>
              </a:solidFill>
              <a:latin typeface="Calibri"/>
              <a:ea typeface="Calibri"/>
              <a:cs typeface="Calibri"/>
              <a:sym typeface="Calibri"/>
            </a:endParaRPr>
          </a:p>
        </p:txBody>
      </p:sp>
      <p:sp>
        <p:nvSpPr>
          <p:cNvPr id="339" name="Google Shape;339;p15"/>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5</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8">
                                            <p:txEl>
                                              <p:pRg end="0" st="0"/>
                                            </p:txEl>
                                          </p:spTgt>
                                        </p:tgtEl>
                                        <p:attrNameLst>
                                          <p:attrName>style.visibility</p:attrName>
                                        </p:attrNameLst>
                                      </p:cBhvr>
                                      <p:to>
                                        <p:strVal val="visible"/>
                                      </p:to>
                                    </p:set>
                                    <p:anim calcmode="lin" valueType="num">
                                      <p:cBhvr additive="base">
                                        <p:cTn dur="500"/>
                                        <p:tgtEl>
                                          <p:spTgt spid="33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8">
                                            <p:txEl>
                                              <p:pRg end="1" st="1"/>
                                            </p:txEl>
                                          </p:spTgt>
                                        </p:tgtEl>
                                        <p:attrNameLst>
                                          <p:attrName>style.visibility</p:attrName>
                                        </p:attrNameLst>
                                      </p:cBhvr>
                                      <p:to>
                                        <p:strVal val="visible"/>
                                      </p:to>
                                    </p:set>
                                    <p:anim calcmode="lin" valueType="num">
                                      <p:cBhvr additive="base">
                                        <p:cTn dur="500"/>
                                        <p:tgtEl>
                                          <p:spTgt spid="33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8">
                                            <p:txEl>
                                              <p:pRg end="2" st="2"/>
                                            </p:txEl>
                                          </p:spTgt>
                                        </p:tgtEl>
                                        <p:attrNameLst>
                                          <p:attrName>style.visibility</p:attrName>
                                        </p:attrNameLst>
                                      </p:cBhvr>
                                      <p:to>
                                        <p:strVal val="visible"/>
                                      </p:to>
                                    </p:set>
                                    <p:anim calcmode="lin" valueType="num">
                                      <p:cBhvr additive="base">
                                        <p:cTn dur="500"/>
                                        <p:tgtEl>
                                          <p:spTgt spid="33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8">
                                            <p:txEl>
                                              <p:pRg end="3" st="3"/>
                                            </p:txEl>
                                          </p:spTgt>
                                        </p:tgtEl>
                                        <p:attrNameLst>
                                          <p:attrName>style.visibility</p:attrName>
                                        </p:attrNameLst>
                                      </p:cBhvr>
                                      <p:to>
                                        <p:strVal val="visible"/>
                                      </p:to>
                                    </p:set>
                                    <p:anim calcmode="lin" valueType="num">
                                      <p:cBhvr additive="base">
                                        <p:cTn dur="500"/>
                                        <p:tgtEl>
                                          <p:spTgt spid="33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descr="A close-up of a grass field&#10;&#10;Description automatically generated" id="345" name="Google Shape;345;p16"/>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346" name="Google Shape;346;p16"/>
          <p:cNvSpPr txBox="1"/>
          <p:nvPr/>
        </p:nvSpPr>
        <p:spPr>
          <a:xfrm>
            <a:off x="511277" y="360365"/>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Le quiz de la Coupe du Monde 2026</a:t>
            </a:r>
            <a:endParaRPr/>
          </a:p>
        </p:txBody>
      </p:sp>
      <p:sp>
        <p:nvSpPr>
          <p:cNvPr id="347" name="Google Shape;347;p16"/>
          <p:cNvSpPr txBox="1"/>
          <p:nvPr/>
        </p:nvSpPr>
        <p:spPr>
          <a:xfrm>
            <a:off x="1474840" y="1772230"/>
            <a:ext cx="10667998"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700">
                <a:solidFill>
                  <a:schemeClr val="dk1"/>
                </a:solidFill>
                <a:latin typeface="Calibri"/>
                <a:ea typeface="Calibri"/>
                <a:cs typeface="Calibri"/>
                <a:sym typeface="Calibri"/>
              </a:rPr>
              <a:t>L’Angleterre et L’Écosse jouent à la Coupe du Monde 2026 – Vrai ou Faux ?</a:t>
            </a:r>
            <a:endParaRPr b="1" sz="2700">
              <a:solidFill>
                <a:schemeClr val="dk1"/>
              </a:solidFill>
              <a:latin typeface="Calibri"/>
              <a:ea typeface="Calibri"/>
              <a:cs typeface="Calibri"/>
              <a:sym typeface="Calibri"/>
            </a:endParaRPr>
          </a:p>
        </p:txBody>
      </p:sp>
      <p:sp>
        <p:nvSpPr>
          <p:cNvPr id="348" name="Google Shape;348;p16"/>
          <p:cNvSpPr txBox="1"/>
          <p:nvPr/>
        </p:nvSpPr>
        <p:spPr>
          <a:xfrm>
            <a:off x="1474840" y="1203965"/>
            <a:ext cx="10078062"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dk1"/>
                </a:solidFill>
                <a:latin typeface="Calibri"/>
                <a:ea typeface="Calibri"/>
                <a:cs typeface="Calibri"/>
                <a:sym typeface="Calibri"/>
              </a:rPr>
              <a:t>England and Scotland are playing at the World Cup 2026 – True or False?</a:t>
            </a:r>
            <a:endParaRPr b="1" sz="2600">
              <a:solidFill>
                <a:schemeClr val="dk1"/>
              </a:solidFill>
              <a:latin typeface="Calibri"/>
              <a:ea typeface="Calibri"/>
              <a:cs typeface="Calibri"/>
              <a:sym typeface="Calibri"/>
            </a:endParaRPr>
          </a:p>
        </p:txBody>
      </p:sp>
      <p:pic>
        <p:nvPicPr>
          <p:cNvPr descr="Logo, company name&#10;&#10;Description automatically generated" id="349" name="Google Shape;349;p16"/>
          <p:cNvPicPr preferRelativeResize="0"/>
          <p:nvPr/>
        </p:nvPicPr>
        <p:blipFill rotWithShape="1">
          <a:blip r:embed="rId4">
            <a:alphaModFix/>
          </a:blip>
          <a:srcRect b="0" l="0" r="0" t="0"/>
          <a:stretch/>
        </p:blipFill>
        <p:spPr>
          <a:xfrm>
            <a:off x="511277" y="1182847"/>
            <a:ext cx="863834" cy="503903"/>
          </a:xfrm>
          <a:prstGeom prst="rect">
            <a:avLst/>
          </a:prstGeom>
          <a:noFill/>
          <a:ln>
            <a:noFill/>
          </a:ln>
        </p:spPr>
      </p:pic>
      <p:pic>
        <p:nvPicPr>
          <p:cNvPr id="350" name="Google Shape;350;p16"/>
          <p:cNvPicPr preferRelativeResize="0"/>
          <p:nvPr/>
        </p:nvPicPr>
        <p:blipFill rotWithShape="1">
          <a:blip r:embed="rId5">
            <a:alphaModFix/>
          </a:blip>
          <a:srcRect b="0" l="0" r="0" t="0"/>
          <a:stretch/>
        </p:blipFill>
        <p:spPr>
          <a:xfrm>
            <a:off x="567366" y="1751112"/>
            <a:ext cx="756149" cy="503903"/>
          </a:xfrm>
          <a:prstGeom prst="rect">
            <a:avLst/>
          </a:prstGeom>
          <a:noFill/>
          <a:ln>
            <a:noFill/>
          </a:ln>
        </p:spPr>
      </p:pic>
      <p:sp>
        <p:nvSpPr>
          <p:cNvPr id="351" name="Google Shape;351;p16"/>
          <p:cNvSpPr txBox="1"/>
          <p:nvPr/>
        </p:nvSpPr>
        <p:spPr>
          <a:xfrm>
            <a:off x="334298" y="2617080"/>
            <a:ext cx="11670890" cy="1752531"/>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Vrai.</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Faux.</a:t>
            </a:r>
            <a:endParaRPr/>
          </a:p>
        </p:txBody>
      </p:sp>
      <p:sp>
        <p:nvSpPr>
          <p:cNvPr id="352" name="Google Shape;352;p16"/>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6</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1">
                                            <p:txEl>
                                              <p:pRg end="0" st="0"/>
                                            </p:txEl>
                                          </p:spTgt>
                                        </p:tgtEl>
                                        <p:attrNameLst>
                                          <p:attrName>style.visibility</p:attrName>
                                        </p:attrNameLst>
                                      </p:cBhvr>
                                      <p:to>
                                        <p:strVal val="visible"/>
                                      </p:to>
                                    </p:set>
                                    <p:anim calcmode="lin" valueType="num">
                                      <p:cBhvr additive="base">
                                        <p:cTn dur="500"/>
                                        <p:tgtEl>
                                          <p:spTgt spid="35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1">
                                            <p:txEl>
                                              <p:pRg end="1" st="1"/>
                                            </p:txEl>
                                          </p:spTgt>
                                        </p:tgtEl>
                                        <p:attrNameLst>
                                          <p:attrName>style.visibility</p:attrName>
                                        </p:attrNameLst>
                                      </p:cBhvr>
                                      <p:to>
                                        <p:strVal val="visible"/>
                                      </p:to>
                                    </p:set>
                                    <p:anim calcmode="lin" valueType="num">
                                      <p:cBhvr additive="base">
                                        <p:cTn dur="500"/>
                                        <p:tgtEl>
                                          <p:spTgt spid="35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descr="A close-up of a grass field&#10;&#10;Description automatically generated" id="358" name="Google Shape;358;p17"/>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359" name="Google Shape;359;p17"/>
          <p:cNvSpPr txBox="1"/>
          <p:nvPr/>
        </p:nvSpPr>
        <p:spPr>
          <a:xfrm>
            <a:off x="511277" y="360365"/>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Le quiz de la Coupe du Monde 2026</a:t>
            </a:r>
            <a:endParaRPr/>
          </a:p>
        </p:txBody>
      </p:sp>
      <p:sp>
        <p:nvSpPr>
          <p:cNvPr id="360" name="Google Shape;360;p17"/>
          <p:cNvSpPr txBox="1"/>
          <p:nvPr/>
        </p:nvSpPr>
        <p:spPr>
          <a:xfrm>
            <a:off x="1474840" y="1772230"/>
            <a:ext cx="1053034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Quelle équipe jouera à la Coupe du Monde pour la première fois ?</a:t>
            </a:r>
            <a:endParaRPr b="1" sz="2000">
              <a:solidFill>
                <a:schemeClr val="dk1"/>
              </a:solidFill>
              <a:latin typeface="Calibri"/>
              <a:ea typeface="Calibri"/>
              <a:cs typeface="Calibri"/>
              <a:sym typeface="Calibri"/>
            </a:endParaRPr>
          </a:p>
        </p:txBody>
      </p:sp>
      <p:sp>
        <p:nvSpPr>
          <p:cNvPr id="361" name="Google Shape;361;p17"/>
          <p:cNvSpPr txBox="1"/>
          <p:nvPr/>
        </p:nvSpPr>
        <p:spPr>
          <a:xfrm>
            <a:off x="1474840" y="1203965"/>
            <a:ext cx="1066799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Which country will play at a World Cup for the first time?</a:t>
            </a:r>
            <a:endParaRPr b="1" sz="2000">
              <a:solidFill>
                <a:schemeClr val="dk1"/>
              </a:solidFill>
              <a:latin typeface="Calibri"/>
              <a:ea typeface="Calibri"/>
              <a:cs typeface="Calibri"/>
              <a:sym typeface="Calibri"/>
            </a:endParaRPr>
          </a:p>
        </p:txBody>
      </p:sp>
      <p:pic>
        <p:nvPicPr>
          <p:cNvPr descr="Logo, company name&#10;&#10;Description automatically generated" id="362" name="Google Shape;362;p17"/>
          <p:cNvPicPr preferRelativeResize="0"/>
          <p:nvPr/>
        </p:nvPicPr>
        <p:blipFill rotWithShape="1">
          <a:blip r:embed="rId4">
            <a:alphaModFix/>
          </a:blip>
          <a:srcRect b="0" l="0" r="0" t="0"/>
          <a:stretch/>
        </p:blipFill>
        <p:spPr>
          <a:xfrm>
            <a:off x="511277" y="1182847"/>
            <a:ext cx="863834" cy="503903"/>
          </a:xfrm>
          <a:prstGeom prst="rect">
            <a:avLst/>
          </a:prstGeom>
          <a:noFill/>
          <a:ln>
            <a:noFill/>
          </a:ln>
        </p:spPr>
      </p:pic>
      <p:pic>
        <p:nvPicPr>
          <p:cNvPr id="363" name="Google Shape;363;p17"/>
          <p:cNvPicPr preferRelativeResize="0"/>
          <p:nvPr/>
        </p:nvPicPr>
        <p:blipFill rotWithShape="1">
          <a:blip r:embed="rId5">
            <a:alphaModFix/>
          </a:blip>
          <a:srcRect b="0" l="0" r="0" t="0"/>
          <a:stretch/>
        </p:blipFill>
        <p:spPr>
          <a:xfrm>
            <a:off x="567366" y="1751112"/>
            <a:ext cx="756149" cy="503903"/>
          </a:xfrm>
          <a:prstGeom prst="rect">
            <a:avLst/>
          </a:prstGeom>
          <a:noFill/>
          <a:ln>
            <a:noFill/>
          </a:ln>
        </p:spPr>
      </p:pic>
      <p:sp>
        <p:nvSpPr>
          <p:cNvPr id="364" name="Google Shape;364;p17"/>
          <p:cNvSpPr txBox="1"/>
          <p:nvPr/>
        </p:nvSpPr>
        <p:spPr>
          <a:xfrm>
            <a:off x="334298" y="2494419"/>
            <a:ext cx="11670890" cy="2645083"/>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Nouvelle-Zélande.</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Cap-Vert.</a:t>
            </a:r>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Haïti.</a:t>
            </a:r>
            <a:endParaRPr b="1" sz="2900">
              <a:solidFill>
                <a:schemeClr val="dk1"/>
              </a:solidFill>
              <a:latin typeface="Calibri"/>
              <a:ea typeface="Calibri"/>
              <a:cs typeface="Calibri"/>
              <a:sym typeface="Calibri"/>
            </a:endParaRPr>
          </a:p>
        </p:txBody>
      </p:sp>
      <p:sp>
        <p:nvSpPr>
          <p:cNvPr id="365" name="Google Shape;365;p17"/>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7</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xEl>
                                              <p:pRg end="0" st="0"/>
                                            </p:txEl>
                                          </p:spTgt>
                                        </p:tgtEl>
                                        <p:attrNameLst>
                                          <p:attrName>style.visibility</p:attrName>
                                        </p:attrNameLst>
                                      </p:cBhvr>
                                      <p:to>
                                        <p:strVal val="visible"/>
                                      </p:to>
                                    </p:set>
                                    <p:anim calcmode="lin" valueType="num">
                                      <p:cBhvr additive="base">
                                        <p:cTn dur="500"/>
                                        <p:tgtEl>
                                          <p:spTgt spid="36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xEl>
                                              <p:pRg end="1" st="1"/>
                                            </p:txEl>
                                          </p:spTgt>
                                        </p:tgtEl>
                                        <p:attrNameLst>
                                          <p:attrName>style.visibility</p:attrName>
                                        </p:attrNameLst>
                                      </p:cBhvr>
                                      <p:to>
                                        <p:strVal val="visible"/>
                                      </p:to>
                                    </p:set>
                                    <p:anim calcmode="lin" valueType="num">
                                      <p:cBhvr additive="base">
                                        <p:cTn dur="500"/>
                                        <p:tgtEl>
                                          <p:spTgt spid="36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xEl>
                                              <p:pRg end="2" st="2"/>
                                            </p:txEl>
                                          </p:spTgt>
                                        </p:tgtEl>
                                        <p:attrNameLst>
                                          <p:attrName>style.visibility</p:attrName>
                                        </p:attrNameLst>
                                      </p:cBhvr>
                                      <p:to>
                                        <p:strVal val="visible"/>
                                      </p:to>
                                    </p:set>
                                    <p:anim calcmode="lin" valueType="num">
                                      <p:cBhvr additive="base">
                                        <p:cTn dur="500"/>
                                        <p:tgtEl>
                                          <p:spTgt spid="36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descr="A close-up of a grass field&#10;&#10;Description automatically generated" id="371" name="Google Shape;371;p18"/>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372" name="Google Shape;372;p18"/>
          <p:cNvSpPr txBox="1"/>
          <p:nvPr/>
        </p:nvSpPr>
        <p:spPr>
          <a:xfrm>
            <a:off x="511277" y="360364"/>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Le quiz de la Coupe du Monde 2026</a:t>
            </a:r>
            <a:endParaRPr/>
          </a:p>
        </p:txBody>
      </p:sp>
      <p:sp>
        <p:nvSpPr>
          <p:cNvPr id="373" name="Google Shape;373;p18"/>
          <p:cNvSpPr txBox="1"/>
          <p:nvPr/>
        </p:nvSpPr>
        <p:spPr>
          <a:xfrm>
            <a:off x="1474840" y="1772229"/>
            <a:ext cx="1053034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Quelle équipe a gagné la Coupe du Monde féminin 2023 ?</a:t>
            </a:r>
            <a:endParaRPr sz="1800">
              <a:solidFill>
                <a:schemeClr val="dk1"/>
              </a:solidFill>
              <a:latin typeface="Calibri"/>
              <a:ea typeface="Calibri"/>
              <a:cs typeface="Calibri"/>
              <a:sym typeface="Calibri"/>
            </a:endParaRPr>
          </a:p>
        </p:txBody>
      </p:sp>
      <p:sp>
        <p:nvSpPr>
          <p:cNvPr id="374" name="Google Shape;374;p18"/>
          <p:cNvSpPr txBox="1"/>
          <p:nvPr/>
        </p:nvSpPr>
        <p:spPr>
          <a:xfrm>
            <a:off x="1474840" y="1203964"/>
            <a:ext cx="1066799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Who won the Women’s World Cup in 2023?</a:t>
            </a:r>
            <a:endParaRPr b="1" sz="2000">
              <a:solidFill>
                <a:schemeClr val="dk1"/>
              </a:solidFill>
              <a:latin typeface="Calibri"/>
              <a:ea typeface="Calibri"/>
              <a:cs typeface="Calibri"/>
              <a:sym typeface="Calibri"/>
            </a:endParaRPr>
          </a:p>
        </p:txBody>
      </p:sp>
      <p:pic>
        <p:nvPicPr>
          <p:cNvPr descr="Logo, company name&#10;&#10;Description automatically generated" id="375" name="Google Shape;375;p18"/>
          <p:cNvPicPr preferRelativeResize="0"/>
          <p:nvPr/>
        </p:nvPicPr>
        <p:blipFill rotWithShape="1">
          <a:blip r:embed="rId4">
            <a:alphaModFix/>
          </a:blip>
          <a:srcRect b="0" l="0" r="0" t="0"/>
          <a:stretch/>
        </p:blipFill>
        <p:spPr>
          <a:xfrm>
            <a:off x="511277" y="1182846"/>
            <a:ext cx="863834" cy="503903"/>
          </a:xfrm>
          <a:prstGeom prst="rect">
            <a:avLst/>
          </a:prstGeom>
          <a:noFill/>
          <a:ln>
            <a:noFill/>
          </a:ln>
        </p:spPr>
      </p:pic>
      <p:pic>
        <p:nvPicPr>
          <p:cNvPr id="376" name="Google Shape;376;p18"/>
          <p:cNvPicPr preferRelativeResize="0"/>
          <p:nvPr/>
        </p:nvPicPr>
        <p:blipFill rotWithShape="1">
          <a:blip r:embed="rId5">
            <a:alphaModFix/>
          </a:blip>
          <a:srcRect b="0" l="0" r="0" t="0"/>
          <a:stretch/>
        </p:blipFill>
        <p:spPr>
          <a:xfrm>
            <a:off x="567366" y="1751111"/>
            <a:ext cx="756149" cy="503903"/>
          </a:xfrm>
          <a:prstGeom prst="rect">
            <a:avLst/>
          </a:prstGeom>
          <a:noFill/>
          <a:ln>
            <a:noFill/>
          </a:ln>
        </p:spPr>
      </p:pic>
      <p:sp>
        <p:nvSpPr>
          <p:cNvPr id="377" name="Google Shape;377;p18"/>
          <p:cNvSpPr txBox="1"/>
          <p:nvPr/>
        </p:nvSpPr>
        <p:spPr>
          <a:xfrm>
            <a:off x="334298" y="2494418"/>
            <a:ext cx="11670890" cy="2645083"/>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Les États-Unis.</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Angleterre.</a:t>
            </a:r>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Espagne.</a:t>
            </a:r>
            <a:endParaRPr b="1" sz="2900">
              <a:solidFill>
                <a:schemeClr val="dk1"/>
              </a:solidFill>
              <a:latin typeface="Calibri"/>
              <a:ea typeface="Calibri"/>
              <a:cs typeface="Calibri"/>
              <a:sym typeface="Calibri"/>
            </a:endParaRPr>
          </a:p>
        </p:txBody>
      </p:sp>
      <p:sp>
        <p:nvSpPr>
          <p:cNvPr id="378" name="Google Shape;378;p18"/>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8</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7">
                                            <p:txEl>
                                              <p:pRg end="0" st="0"/>
                                            </p:txEl>
                                          </p:spTgt>
                                        </p:tgtEl>
                                        <p:attrNameLst>
                                          <p:attrName>style.visibility</p:attrName>
                                        </p:attrNameLst>
                                      </p:cBhvr>
                                      <p:to>
                                        <p:strVal val="visible"/>
                                      </p:to>
                                    </p:set>
                                    <p:anim calcmode="lin" valueType="num">
                                      <p:cBhvr additive="base">
                                        <p:cTn dur="500"/>
                                        <p:tgtEl>
                                          <p:spTgt spid="37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7">
                                            <p:txEl>
                                              <p:pRg end="1" st="1"/>
                                            </p:txEl>
                                          </p:spTgt>
                                        </p:tgtEl>
                                        <p:attrNameLst>
                                          <p:attrName>style.visibility</p:attrName>
                                        </p:attrNameLst>
                                      </p:cBhvr>
                                      <p:to>
                                        <p:strVal val="visible"/>
                                      </p:to>
                                    </p:set>
                                    <p:anim calcmode="lin" valueType="num">
                                      <p:cBhvr additive="base">
                                        <p:cTn dur="500"/>
                                        <p:tgtEl>
                                          <p:spTgt spid="37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7">
                                            <p:txEl>
                                              <p:pRg end="2" st="2"/>
                                            </p:txEl>
                                          </p:spTgt>
                                        </p:tgtEl>
                                        <p:attrNameLst>
                                          <p:attrName>style.visibility</p:attrName>
                                        </p:attrNameLst>
                                      </p:cBhvr>
                                      <p:to>
                                        <p:strVal val="visible"/>
                                      </p:to>
                                    </p:set>
                                    <p:anim calcmode="lin" valueType="num">
                                      <p:cBhvr additive="base">
                                        <p:cTn dur="500"/>
                                        <p:tgtEl>
                                          <p:spTgt spid="37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descr="A close-up of a grass field&#10;&#10;Description automatically generated" id="384" name="Google Shape;384;p19"/>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385" name="Google Shape;385;p19"/>
          <p:cNvSpPr txBox="1"/>
          <p:nvPr/>
        </p:nvSpPr>
        <p:spPr>
          <a:xfrm>
            <a:off x="511277" y="328467"/>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Le quiz de la Coupe du Monde 2026</a:t>
            </a:r>
            <a:endParaRPr/>
          </a:p>
        </p:txBody>
      </p:sp>
      <p:sp>
        <p:nvSpPr>
          <p:cNvPr id="386" name="Google Shape;386;p19"/>
          <p:cNvSpPr txBox="1"/>
          <p:nvPr/>
        </p:nvSpPr>
        <p:spPr>
          <a:xfrm>
            <a:off x="1474840" y="1740332"/>
            <a:ext cx="1053034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Quelle équipe a gagné la Coupe du Monde 2022 ?</a:t>
            </a:r>
            <a:endParaRPr b="1" sz="2000">
              <a:solidFill>
                <a:schemeClr val="dk1"/>
              </a:solidFill>
              <a:latin typeface="Calibri"/>
              <a:ea typeface="Calibri"/>
              <a:cs typeface="Calibri"/>
              <a:sym typeface="Calibri"/>
            </a:endParaRPr>
          </a:p>
        </p:txBody>
      </p:sp>
      <p:sp>
        <p:nvSpPr>
          <p:cNvPr id="387" name="Google Shape;387;p19"/>
          <p:cNvSpPr txBox="1"/>
          <p:nvPr/>
        </p:nvSpPr>
        <p:spPr>
          <a:xfrm>
            <a:off x="1474840" y="1172067"/>
            <a:ext cx="1066799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Which team won the Men’s World Cup in 2022?</a:t>
            </a:r>
            <a:endParaRPr b="1" sz="2000">
              <a:solidFill>
                <a:schemeClr val="dk1"/>
              </a:solidFill>
              <a:latin typeface="Calibri"/>
              <a:ea typeface="Calibri"/>
              <a:cs typeface="Calibri"/>
              <a:sym typeface="Calibri"/>
            </a:endParaRPr>
          </a:p>
        </p:txBody>
      </p:sp>
      <p:pic>
        <p:nvPicPr>
          <p:cNvPr descr="Logo, company name&#10;&#10;Description automatically generated" id="388" name="Google Shape;388;p19"/>
          <p:cNvPicPr preferRelativeResize="0"/>
          <p:nvPr/>
        </p:nvPicPr>
        <p:blipFill rotWithShape="1">
          <a:blip r:embed="rId4">
            <a:alphaModFix/>
          </a:blip>
          <a:srcRect b="0" l="0" r="0" t="0"/>
          <a:stretch/>
        </p:blipFill>
        <p:spPr>
          <a:xfrm>
            <a:off x="511277" y="1150949"/>
            <a:ext cx="863834" cy="503903"/>
          </a:xfrm>
          <a:prstGeom prst="rect">
            <a:avLst/>
          </a:prstGeom>
          <a:noFill/>
          <a:ln>
            <a:noFill/>
          </a:ln>
        </p:spPr>
      </p:pic>
      <p:pic>
        <p:nvPicPr>
          <p:cNvPr id="389" name="Google Shape;389;p19"/>
          <p:cNvPicPr preferRelativeResize="0"/>
          <p:nvPr/>
        </p:nvPicPr>
        <p:blipFill rotWithShape="1">
          <a:blip r:embed="rId5">
            <a:alphaModFix/>
          </a:blip>
          <a:srcRect b="0" l="0" r="0" t="0"/>
          <a:stretch/>
        </p:blipFill>
        <p:spPr>
          <a:xfrm>
            <a:off x="567366" y="1719214"/>
            <a:ext cx="756149" cy="503903"/>
          </a:xfrm>
          <a:prstGeom prst="rect">
            <a:avLst/>
          </a:prstGeom>
          <a:noFill/>
          <a:ln>
            <a:noFill/>
          </a:ln>
        </p:spPr>
      </p:pic>
      <p:sp>
        <p:nvSpPr>
          <p:cNvPr id="390" name="Google Shape;390;p19"/>
          <p:cNvSpPr txBox="1"/>
          <p:nvPr/>
        </p:nvSpPr>
        <p:spPr>
          <a:xfrm>
            <a:off x="334298" y="2462521"/>
            <a:ext cx="11670890" cy="2645083"/>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Argentine.</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Espagne.</a:t>
            </a:r>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France.</a:t>
            </a:r>
            <a:endParaRPr b="1" sz="2900">
              <a:solidFill>
                <a:schemeClr val="dk1"/>
              </a:solidFill>
              <a:latin typeface="Calibri"/>
              <a:ea typeface="Calibri"/>
              <a:cs typeface="Calibri"/>
              <a:sym typeface="Calibri"/>
            </a:endParaRPr>
          </a:p>
        </p:txBody>
      </p:sp>
      <p:sp>
        <p:nvSpPr>
          <p:cNvPr id="391" name="Google Shape;391;p19"/>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9</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0">
                                            <p:txEl>
                                              <p:pRg end="0" st="0"/>
                                            </p:txEl>
                                          </p:spTgt>
                                        </p:tgtEl>
                                        <p:attrNameLst>
                                          <p:attrName>style.visibility</p:attrName>
                                        </p:attrNameLst>
                                      </p:cBhvr>
                                      <p:to>
                                        <p:strVal val="visible"/>
                                      </p:to>
                                    </p:set>
                                    <p:anim calcmode="lin" valueType="num">
                                      <p:cBhvr additive="base">
                                        <p:cTn dur="500"/>
                                        <p:tgtEl>
                                          <p:spTgt spid="39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0">
                                            <p:txEl>
                                              <p:pRg end="1" st="1"/>
                                            </p:txEl>
                                          </p:spTgt>
                                        </p:tgtEl>
                                        <p:attrNameLst>
                                          <p:attrName>style.visibility</p:attrName>
                                        </p:attrNameLst>
                                      </p:cBhvr>
                                      <p:to>
                                        <p:strVal val="visible"/>
                                      </p:to>
                                    </p:set>
                                    <p:anim calcmode="lin" valueType="num">
                                      <p:cBhvr additive="base">
                                        <p:cTn dur="500"/>
                                        <p:tgtEl>
                                          <p:spTgt spid="39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0">
                                            <p:txEl>
                                              <p:pRg end="2" st="2"/>
                                            </p:txEl>
                                          </p:spTgt>
                                        </p:tgtEl>
                                        <p:attrNameLst>
                                          <p:attrName>style.visibility</p:attrName>
                                        </p:attrNameLst>
                                      </p:cBhvr>
                                      <p:to>
                                        <p:strVal val="visible"/>
                                      </p:to>
                                    </p:set>
                                    <p:anim calcmode="lin" valueType="num">
                                      <p:cBhvr additive="base">
                                        <p:cTn dur="500"/>
                                        <p:tgtEl>
                                          <p:spTgt spid="39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70" name="Shape 170"/>
        <p:cNvGrpSpPr/>
        <p:nvPr/>
      </p:nvGrpSpPr>
      <p:grpSpPr>
        <a:xfrm>
          <a:off x="0" y="0"/>
          <a:ext cx="0" cy="0"/>
          <a:chOff x="0" y="0"/>
          <a:chExt cx="0" cy="0"/>
        </a:xfrm>
      </p:grpSpPr>
      <p:pic>
        <p:nvPicPr>
          <p:cNvPr descr="A close-up of a grass field&#10;&#10;Description automatically generated" id="171" name="Google Shape;171;p2"/>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172" name="Google Shape;172;p2"/>
          <p:cNvSpPr txBox="1"/>
          <p:nvPr/>
        </p:nvSpPr>
        <p:spPr>
          <a:xfrm>
            <a:off x="336893" y="153282"/>
            <a:ext cx="11515969" cy="346094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chemeClr val="dk1"/>
                </a:solidFill>
                <a:latin typeface="Calibri"/>
                <a:ea typeface="Calibri"/>
                <a:cs typeface="Calibri"/>
                <a:sym typeface="Calibri"/>
              </a:rPr>
              <a:t>Lesson on World Cup 2026 (La Coupe du Monde 2026)</a:t>
            </a:r>
            <a:endParaRPr/>
          </a:p>
          <a:p>
            <a:pPr indent="0" lvl="0" marL="0" marR="0" rtl="0" algn="l">
              <a:lnSpc>
                <a:spcPct val="150000"/>
              </a:lnSpc>
              <a:spcBef>
                <a:spcPts val="0"/>
              </a:spcBef>
              <a:spcAft>
                <a:spcPts val="0"/>
              </a:spcAft>
              <a:buNone/>
            </a:pPr>
            <a:r>
              <a:rPr b="1" i="0" lang="en-US" sz="2400" u="none" cap="none" strike="noStrike">
                <a:solidFill>
                  <a:schemeClr val="dk1"/>
                </a:solidFill>
                <a:latin typeface="Calibri"/>
                <a:ea typeface="Calibri"/>
                <a:cs typeface="Calibri"/>
                <a:sym typeface="Calibri"/>
              </a:rPr>
              <a:t>Lesson Content:</a:t>
            </a:r>
            <a:endParaRPr b="1" i="0" sz="2000" u="none" cap="none" strike="noStrike">
              <a:solidFill>
                <a:schemeClr val="dk1"/>
              </a:solidFill>
              <a:latin typeface="Calibri"/>
              <a:ea typeface="Calibri"/>
              <a:cs typeface="Calibri"/>
              <a:sym typeface="Calibri"/>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Starter / “Do Now” activity to identify 6 countries taking part at the World Cup 2026</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Conti-style games to reinforce existing vocabulary and introduce some new vocabulary</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World Cup 2026 quiz</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Reading &amp; comprehension task (with writing extension for higher ability pupils)</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Predications task introducing the Future Tense</a:t>
            </a:r>
            <a:endParaRPr/>
          </a:p>
        </p:txBody>
      </p:sp>
      <p:pic>
        <p:nvPicPr>
          <p:cNvPr id="173" name="Google Shape;173;p2"/>
          <p:cNvPicPr preferRelativeResize="0"/>
          <p:nvPr/>
        </p:nvPicPr>
        <p:blipFill rotWithShape="1">
          <a:blip r:embed="rId4">
            <a:alphaModFix/>
          </a:blip>
          <a:srcRect b="0" l="0" r="0" t="0"/>
          <a:stretch/>
        </p:blipFill>
        <p:spPr>
          <a:xfrm>
            <a:off x="1581266" y="6010254"/>
            <a:ext cx="2079583" cy="767266"/>
          </a:xfrm>
          <a:prstGeom prst="rect">
            <a:avLst/>
          </a:prstGeom>
          <a:noFill/>
          <a:ln>
            <a:noFill/>
          </a:ln>
        </p:spPr>
      </p:pic>
      <p:pic>
        <p:nvPicPr>
          <p:cNvPr descr="A logo of different types of airplanes&#10;&#10;Description automatically generated with medium confidence" id="174" name="Google Shape;174;p2"/>
          <p:cNvPicPr preferRelativeResize="0"/>
          <p:nvPr/>
        </p:nvPicPr>
        <p:blipFill rotWithShape="1">
          <a:blip r:embed="rId5">
            <a:alphaModFix/>
          </a:blip>
          <a:srcRect b="0" l="0" r="0" t="0"/>
          <a:stretch/>
        </p:blipFill>
        <p:spPr>
          <a:xfrm>
            <a:off x="108617" y="6010254"/>
            <a:ext cx="1364031" cy="76726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descr="A close-up of a grass field&#10;&#10;Description automatically generated" id="397" name="Google Shape;397;p20"/>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398" name="Google Shape;398;p20"/>
          <p:cNvSpPr txBox="1"/>
          <p:nvPr/>
        </p:nvSpPr>
        <p:spPr>
          <a:xfrm>
            <a:off x="511277" y="328467"/>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Le quiz de la Coupe du Monde 2026</a:t>
            </a:r>
            <a:endParaRPr/>
          </a:p>
        </p:txBody>
      </p:sp>
      <p:sp>
        <p:nvSpPr>
          <p:cNvPr id="399" name="Google Shape;399;p20"/>
          <p:cNvSpPr txBox="1"/>
          <p:nvPr/>
        </p:nvSpPr>
        <p:spPr>
          <a:xfrm>
            <a:off x="1474840" y="1740332"/>
            <a:ext cx="1053034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Où aura lieu la finale ?</a:t>
            </a:r>
            <a:endParaRPr b="1" sz="2000">
              <a:solidFill>
                <a:schemeClr val="dk1"/>
              </a:solidFill>
              <a:latin typeface="Calibri"/>
              <a:ea typeface="Calibri"/>
              <a:cs typeface="Calibri"/>
              <a:sym typeface="Calibri"/>
            </a:endParaRPr>
          </a:p>
        </p:txBody>
      </p:sp>
      <p:sp>
        <p:nvSpPr>
          <p:cNvPr id="400" name="Google Shape;400;p20"/>
          <p:cNvSpPr txBox="1"/>
          <p:nvPr/>
        </p:nvSpPr>
        <p:spPr>
          <a:xfrm>
            <a:off x="1474840" y="1172067"/>
            <a:ext cx="1066799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Where is the final taking place?</a:t>
            </a:r>
            <a:endParaRPr b="1" sz="2000">
              <a:solidFill>
                <a:schemeClr val="dk1"/>
              </a:solidFill>
              <a:latin typeface="Calibri"/>
              <a:ea typeface="Calibri"/>
              <a:cs typeface="Calibri"/>
              <a:sym typeface="Calibri"/>
            </a:endParaRPr>
          </a:p>
        </p:txBody>
      </p:sp>
      <p:pic>
        <p:nvPicPr>
          <p:cNvPr descr="Logo, company name&#10;&#10;Description automatically generated" id="401" name="Google Shape;401;p20"/>
          <p:cNvPicPr preferRelativeResize="0"/>
          <p:nvPr/>
        </p:nvPicPr>
        <p:blipFill rotWithShape="1">
          <a:blip r:embed="rId4">
            <a:alphaModFix/>
          </a:blip>
          <a:srcRect b="0" l="0" r="0" t="0"/>
          <a:stretch/>
        </p:blipFill>
        <p:spPr>
          <a:xfrm>
            <a:off x="511277" y="1150949"/>
            <a:ext cx="863834" cy="503903"/>
          </a:xfrm>
          <a:prstGeom prst="rect">
            <a:avLst/>
          </a:prstGeom>
          <a:noFill/>
          <a:ln>
            <a:noFill/>
          </a:ln>
        </p:spPr>
      </p:pic>
      <p:pic>
        <p:nvPicPr>
          <p:cNvPr id="402" name="Google Shape;402;p20"/>
          <p:cNvPicPr preferRelativeResize="0"/>
          <p:nvPr/>
        </p:nvPicPr>
        <p:blipFill rotWithShape="1">
          <a:blip r:embed="rId5">
            <a:alphaModFix/>
          </a:blip>
          <a:srcRect b="0" l="0" r="0" t="0"/>
          <a:stretch/>
        </p:blipFill>
        <p:spPr>
          <a:xfrm>
            <a:off x="567366" y="1719214"/>
            <a:ext cx="756149" cy="503903"/>
          </a:xfrm>
          <a:prstGeom prst="rect">
            <a:avLst/>
          </a:prstGeom>
          <a:noFill/>
          <a:ln>
            <a:noFill/>
          </a:ln>
        </p:spPr>
      </p:pic>
      <p:sp>
        <p:nvSpPr>
          <p:cNvPr id="403" name="Google Shape;403;p20"/>
          <p:cNvSpPr txBox="1"/>
          <p:nvPr/>
        </p:nvSpPr>
        <p:spPr>
          <a:xfrm>
            <a:off x="334298" y="2462521"/>
            <a:ext cx="11670890" cy="3537635"/>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La finale aura lieu </a:t>
            </a:r>
            <a:r>
              <a:rPr b="1" lang="en-US" sz="2800">
                <a:solidFill>
                  <a:schemeClr val="dk1"/>
                </a:solidFill>
                <a:latin typeface="Calibri"/>
                <a:ea typeface="Calibri"/>
                <a:cs typeface="Calibri"/>
                <a:sym typeface="Calibri"/>
              </a:rPr>
              <a:t>à </a:t>
            </a:r>
            <a:r>
              <a:rPr b="1" lang="en-US" sz="2900">
                <a:solidFill>
                  <a:schemeClr val="dk1"/>
                </a:solidFill>
                <a:latin typeface="Calibri"/>
                <a:ea typeface="Calibri"/>
                <a:cs typeface="Calibri"/>
                <a:sym typeface="Calibri"/>
              </a:rPr>
              <a:t>New Jersey.</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La finale aura lieu </a:t>
            </a:r>
            <a:r>
              <a:rPr b="1" lang="en-US" sz="2800">
                <a:solidFill>
                  <a:schemeClr val="dk1"/>
                </a:solidFill>
                <a:latin typeface="Calibri"/>
                <a:ea typeface="Calibri"/>
                <a:cs typeface="Calibri"/>
                <a:sym typeface="Calibri"/>
              </a:rPr>
              <a:t>à </a:t>
            </a:r>
            <a:r>
              <a:rPr b="1" lang="en-US" sz="2900">
                <a:solidFill>
                  <a:schemeClr val="dk1"/>
                </a:solidFill>
                <a:latin typeface="Calibri"/>
                <a:ea typeface="Calibri"/>
                <a:cs typeface="Calibri"/>
                <a:sym typeface="Calibri"/>
              </a:rPr>
              <a:t>Mexico.</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La finale aura lieu </a:t>
            </a:r>
            <a:r>
              <a:rPr b="1" lang="en-US" sz="2800">
                <a:solidFill>
                  <a:schemeClr val="dk1"/>
                </a:solidFill>
                <a:latin typeface="Calibri"/>
                <a:ea typeface="Calibri"/>
                <a:cs typeface="Calibri"/>
                <a:sym typeface="Calibri"/>
              </a:rPr>
              <a:t>à </a:t>
            </a:r>
            <a:r>
              <a:rPr b="1" lang="en-US" sz="2900">
                <a:solidFill>
                  <a:schemeClr val="dk1"/>
                </a:solidFill>
                <a:latin typeface="Calibri"/>
                <a:ea typeface="Calibri"/>
                <a:cs typeface="Calibri"/>
                <a:sym typeface="Calibri"/>
              </a:rPr>
              <a:t>Los Angeles.</a:t>
            </a:r>
            <a:endParaRPr i="1" sz="2900">
              <a:solidFill>
                <a:schemeClr val="dk1"/>
              </a:solidFill>
              <a:latin typeface="Calibri"/>
              <a:ea typeface="Calibri"/>
              <a:cs typeface="Calibri"/>
              <a:sym typeface="Calibri"/>
            </a:endParaRPr>
          </a:p>
          <a:p>
            <a:pPr indent="0" lvl="0" marL="0" marR="0" rtl="0" algn="l">
              <a:lnSpc>
                <a:spcPct val="200000"/>
              </a:lnSpc>
              <a:spcBef>
                <a:spcPts val="0"/>
              </a:spcBef>
              <a:spcAft>
                <a:spcPts val="0"/>
              </a:spcAft>
              <a:buNone/>
            </a:pPr>
            <a:r>
              <a:t/>
            </a:r>
            <a:endParaRPr b="1" sz="2900">
              <a:solidFill>
                <a:schemeClr val="dk1"/>
              </a:solidFill>
              <a:latin typeface="Calibri"/>
              <a:ea typeface="Calibri"/>
              <a:cs typeface="Calibri"/>
              <a:sym typeface="Calibri"/>
            </a:endParaRPr>
          </a:p>
        </p:txBody>
      </p:sp>
      <p:sp>
        <p:nvSpPr>
          <p:cNvPr id="404" name="Google Shape;404;p20"/>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10</a:t>
            </a:r>
            <a:endParaRPr b="1" sz="4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3">
                                            <p:txEl>
                                              <p:pRg end="0" st="0"/>
                                            </p:txEl>
                                          </p:spTgt>
                                        </p:tgtEl>
                                        <p:attrNameLst>
                                          <p:attrName>style.visibility</p:attrName>
                                        </p:attrNameLst>
                                      </p:cBhvr>
                                      <p:to>
                                        <p:strVal val="visible"/>
                                      </p:to>
                                    </p:set>
                                    <p:anim calcmode="lin" valueType="num">
                                      <p:cBhvr additive="base">
                                        <p:cTn dur="500"/>
                                        <p:tgtEl>
                                          <p:spTgt spid="40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3">
                                            <p:txEl>
                                              <p:pRg end="1" st="1"/>
                                            </p:txEl>
                                          </p:spTgt>
                                        </p:tgtEl>
                                        <p:attrNameLst>
                                          <p:attrName>style.visibility</p:attrName>
                                        </p:attrNameLst>
                                      </p:cBhvr>
                                      <p:to>
                                        <p:strVal val="visible"/>
                                      </p:to>
                                    </p:set>
                                    <p:anim calcmode="lin" valueType="num">
                                      <p:cBhvr additive="base">
                                        <p:cTn dur="500"/>
                                        <p:tgtEl>
                                          <p:spTgt spid="40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3">
                                            <p:txEl>
                                              <p:pRg end="2" st="2"/>
                                            </p:txEl>
                                          </p:spTgt>
                                        </p:tgtEl>
                                        <p:attrNameLst>
                                          <p:attrName>style.visibility</p:attrName>
                                        </p:attrNameLst>
                                      </p:cBhvr>
                                      <p:to>
                                        <p:strVal val="visible"/>
                                      </p:to>
                                    </p:set>
                                    <p:anim calcmode="lin" valueType="num">
                                      <p:cBhvr additive="base">
                                        <p:cTn dur="500"/>
                                        <p:tgtEl>
                                          <p:spTgt spid="40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3">
                                            <p:txEl>
                                              <p:pRg end="3" st="3"/>
                                            </p:txEl>
                                          </p:spTgt>
                                        </p:tgtEl>
                                        <p:attrNameLst>
                                          <p:attrName>style.visibility</p:attrName>
                                        </p:attrNameLst>
                                      </p:cBhvr>
                                      <p:to>
                                        <p:strVal val="visible"/>
                                      </p:to>
                                    </p:set>
                                    <p:anim calcmode="lin" valueType="num">
                                      <p:cBhvr additive="base">
                                        <p:cTn dur="500"/>
                                        <p:tgtEl>
                                          <p:spTgt spid="40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409" name="Shape 409"/>
        <p:cNvGrpSpPr/>
        <p:nvPr/>
      </p:nvGrpSpPr>
      <p:grpSpPr>
        <a:xfrm>
          <a:off x="0" y="0"/>
          <a:ext cx="0" cy="0"/>
          <a:chOff x="0" y="0"/>
          <a:chExt cx="0" cy="0"/>
        </a:xfrm>
      </p:grpSpPr>
      <p:pic>
        <p:nvPicPr>
          <p:cNvPr descr="A close-up of a grass field&#10;&#10;Description automatically generated" id="410" name="Google Shape;410;p21"/>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411" name="Google Shape;411;p21"/>
          <p:cNvSpPr txBox="1"/>
          <p:nvPr/>
        </p:nvSpPr>
        <p:spPr>
          <a:xfrm>
            <a:off x="1027385" y="2174485"/>
            <a:ext cx="10134986" cy="202600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n-US" sz="4400">
                <a:solidFill>
                  <a:srgbClr val="000000"/>
                </a:solidFill>
                <a:latin typeface="Calibri"/>
                <a:ea typeface="Calibri"/>
                <a:cs typeface="Calibri"/>
                <a:sym typeface="Calibri"/>
              </a:rPr>
              <a:t>Le quiz de la Coupe du Monde!</a:t>
            </a:r>
            <a:endParaRPr/>
          </a:p>
          <a:p>
            <a:pPr indent="0" lvl="0" marL="0" marR="0" rtl="0" algn="ctr">
              <a:lnSpc>
                <a:spcPct val="150000"/>
              </a:lnSpc>
              <a:spcBef>
                <a:spcPts val="0"/>
              </a:spcBef>
              <a:spcAft>
                <a:spcPts val="0"/>
              </a:spcAft>
              <a:buNone/>
            </a:pPr>
            <a:r>
              <a:rPr b="1" lang="en-US" sz="4400">
                <a:solidFill>
                  <a:schemeClr val="dk1"/>
                </a:solidFill>
                <a:latin typeface="Calibri"/>
                <a:ea typeface="Calibri"/>
                <a:cs typeface="Calibri"/>
                <a:sym typeface="Calibri"/>
              </a:rPr>
              <a:t>Réponses</a:t>
            </a:r>
            <a:endParaRPr b="1" sz="44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descr="A close-up of a grass field&#10;&#10;Description automatically generated" id="417" name="Google Shape;417;p22"/>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418" name="Google Shape;418;p22"/>
          <p:cNvSpPr txBox="1"/>
          <p:nvPr/>
        </p:nvSpPr>
        <p:spPr>
          <a:xfrm>
            <a:off x="511277" y="349733"/>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Le quiz de la Coupe du Monde 2026</a:t>
            </a:r>
            <a:endParaRPr/>
          </a:p>
        </p:txBody>
      </p:sp>
      <p:sp>
        <p:nvSpPr>
          <p:cNvPr id="419" name="Google Shape;419;p22"/>
          <p:cNvSpPr txBox="1"/>
          <p:nvPr/>
        </p:nvSpPr>
        <p:spPr>
          <a:xfrm>
            <a:off x="1474840" y="1745427"/>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Où se déroule la Coupe du Monde 2026 ?</a:t>
            </a:r>
            <a:endParaRPr b="1" sz="2000">
              <a:solidFill>
                <a:schemeClr val="dk1"/>
              </a:solidFill>
              <a:latin typeface="Calibri"/>
              <a:ea typeface="Calibri"/>
              <a:cs typeface="Calibri"/>
              <a:sym typeface="Calibri"/>
            </a:endParaRPr>
          </a:p>
        </p:txBody>
      </p:sp>
      <p:sp>
        <p:nvSpPr>
          <p:cNvPr id="420" name="Google Shape;420;p22"/>
          <p:cNvSpPr txBox="1"/>
          <p:nvPr/>
        </p:nvSpPr>
        <p:spPr>
          <a:xfrm>
            <a:off x="1474840" y="1177162"/>
            <a:ext cx="1007806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Where is the World Cup 2026 taking place?</a:t>
            </a:r>
            <a:endParaRPr b="1" i="0" sz="2000" u="none" cap="none" strike="noStrike">
              <a:solidFill>
                <a:srgbClr val="000000"/>
              </a:solidFill>
              <a:latin typeface="Calibri"/>
              <a:ea typeface="Calibri"/>
              <a:cs typeface="Calibri"/>
              <a:sym typeface="Calibri"/>
            </a:endParaRPr>
          </a:p>
        </p:txBody>
      </p:sp>
      <p:pic>
        <p:nvPicPr>
          <p:cNvPr descr="Logo, company name&#10;&#10;Description automatically generated" id="421" name="Google Shape;421;p22"/>
          <p:cNvPicPr preferRelativeResize="0"/>
          <p:nvPr/>
        </p:nvPicPr>
        <p:blipFill rotWithShape="1">
          <a:blip r:embed="rId4">
            <a:alphaModFix/>
          </a:blip>
          <a:srcRect b="0" l="0" r="0" t="0"/>
          <a:stretch/>
        </p:blipFill>
        <p:spPr>
          <a:xfrm>
            <a:off x="511277" y="1172215"/>
            <a:ext cx="863834" cy="503903"/>
          </a:xfrm>
          <a:prstGeom prst="rect">
            <a:avLst/>
          </a:prstGeom>
          <a:noFill/>
          <a:ln>
            <a:noFill/>
          </a:ln>
        </p:spPr>
      </p:pic>
      <p:pic>
        <p:nvPicPr>
          <p:cNvPr id="422" name="Google Shape;422;p22"/>
          <p:cNvPicPr preferRelativeResize="0"/>
          <p:nvPr/>
        </p:nvPicPr>
        <p:blipFill rotWithShape="1">
          <a:blip r:embed="rId5">
            <a:alphaModFix/>
          </a:blip>
          <a:srcRect b="0" l="0" r="0" t="0"/>
          <a:stretch/>
        </p:blipFill>
        <p:spPr>
          <a:xfrm>
            <a:off x="567366" y="1740480"/>
            <a:ext cx="756149" cy="503903"/>
          </a:xfrm>
          <a:prstGeom prst="rect">
            <a:avLst/>
          </a:prstGeom>
          <a:noFill/>
          <a:ln>
            <a:noFill/>
          </a:ln>
        </p:spPr>
      </p:pic>
      <p:sp>
        <p:nvSpPr>
          <p:cNvPr id="423" name="Google Shape;423;p22"/>
          <p:cNvSpPr txBox="1"/>
          <p:nvPr/>
        </p:nvSpPr>
        <p:spPr>
          <a:xfrm>
            <a:off x="511276" y="2346137"/>
            <a:ext cx="11482250" cy="3539430"/>
          </a:xfrm>
          <a:prstGeom prst="rect">
            <a:avLst/>
          </a:prstGeom>
          <a:solidFill>
            <a:srgbClr val="FFFFFF">
              <a:alpha val="50196"/>
            </a:srgbClr>
          </a:solid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La Coupe du Monde 2026 se déroule en Grande-Bretagne.</a:t>
            </a:r>
            <a:endParaRPr i="1" sz="32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La Coupe du Monde 2026 se déroule en Europe.</a:t>
            </a:r>
            <a:endParaRPr i="1" sz="3200">
              <a:solidFill>
                <a:schemeClr val="dk1"/>
              </a:solidFill>
              <a:latin typeface="Calibri"/>
              <a:ea typeface="Calibri"/>
              <a:cs typeface="Calibri"/>
              <a:sym typeface="Calibri"/>
            </a:endParaRPr>
          </a:p>
          <a:p>
            <a:pPr indent="-139700" lvl="0" marL="342900" marR="0" rtl="0" algn="l">
              <a:spcBef>
                <a:spcPts val="0"/>
              </a:spcBef>
              <a:spcAft>
                <a:spcPts val="0"/>
              </a:spcAft>
              <a:buClr>
                <a:schemeClr val="dk1"/>
              </a:buClr>
              <a:buSzPts val="3200"/>
              <a:buFont typeface="Calibri"/>
              <a:buNone/>
            </a:pPr>
            <a:r>
              <a:t/>
            </a:r>
            <a:endParaRPr i="1" sz="32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La Coupe du Monde 2026 se déroule aux États-Unis, au Canada et au Mexique.</a:t>
            </a:r>
            <a:endParaRPr i="1" sz="3200">
              <a:solidFill>
                <a:schemeClr val="dk1"/>
              </a:solidFill>
              <a:latin typeface="Calibri"/>
              <a:ea typeface="Calibri"/>
              <a:cs typeface="Calibri"/>
              <a:sym typeface="Calibri"/>
            </a:endParaRPr>
          </a:p>
        </p:txBody>
      </p:sp>
      <p:sp>
        <p:nvSpPr>
          <p:cNvPr id="424" name="Google Shape;424;p22"/>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1</a:t>
            </a:r>
            <a:endParaRPr b="1" i="0" sz="4000" u="none" cap="none" strike="noStrike">
              <a:solidFill>
                <a:srgbClr val="000000"/>
              </a:solidFill>
              <a:latin typeface="Calibri"/>
              <a:ea typeface="Calibri"/>
              <a:cs typeface="Calibri"/>
              <a:sym typeface="Calibri"/>
            </a:endParaRPr>
          </a:p>
        </p:txBody>
      </p:sp>
      <p:sp>
        <p:nvSpPr>
          <p:cNvPr id="425" name="Google Shape;425;p22"/>
          <p:cNvSpPr/>
          <p:nvPr/>
        </p:nvSpPr>
        <p:spPr>
          <a:xfrm>
            <a:off x="393924" y="4651116"/>
            <a:ext cx="11695295" cy="1250273"/>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3">
                                            <p:txEl>
                                              <p:pRg end="0" st="0"/>
                                            </p:txEl>
                                          </p:spTgt>
                                        </p:tgtEl>
                                        <p:attrNameLst>
                                          <p:attrName>style.visibility</p:attrName>
                                        </p:attrNameLst>
                                      </p:cBhvr>
                                      <p:to>
                                        <p:strVal val="visible"/>
                                      </p:to>
                                    </p:set>
                                    <p:anim calcmode="lin" valueType="num">
                                      <p:cBhvr additive="base">
                                        <p:cTn dur="500"/>
                                        <p:tgtEl>
                                          <p:spTgt spid="42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3">
                                            <p:txEl>
                                              <p:pRg end="1" st="1"/>
                                            </p:txEl>
                                          </p:spTgt>
                                        </p:tgtEl>
                                        <p:attrNameLst>
                                          <p:attrName>style.visibility</p:attrName>
                                        </p:attrNameLst>
                                      </p:cBhvr>
                                      <p:to>
                                        <p:strVal val="visible"/>
                                      </p:to>
                                    </p:set>
                                    <p:anim calcmode="lin" valueType="num">
                                      <p:cBhvr additive="base">
                                        <p:cTn dur="500"/>
                                        <p:tgtEl>
                                          <p:spTgt spid="42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3">
                                            <p:txEl>
                                              <p:pRg end="2" st="2"/>
                                            </p:txEl>
                                          </p:spTgt>
                                        </p:tgtEl>
                                        <p:attrNameLst>
                                          <p:attrName>style.visibility</p:attrName>
                                        </p:attrNameLst>
                                      </p:cBhvr>
                                      <p:to>
                                        <p:strVal val="visible"/>
                                      </p:to>
                                    </p:set>
                                    <p:anim calcmode="lin" valueType="num">
                                      <p:cBhvr additive="base">
                                        <p:cTn dur="500"/>
                                        <p:tgtEl>
                                          <p:spTgt spid="42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3">
                                            <p:txEl>
                                              <p:pRg end="3" st="3"/>
                                            </p:txEl>
                                          </p:spTgt>
                                        </p:tgtEl>
                                        <p:attrNameLst>
                                          <p:attrName>style.visibility</p:attrName>
                                        </p:attrNameLst>
                                      </p:cBhvr>
                                      <p:to>
                                        <p:strVal val="visible"/>
                                      </p:to>
                                    </p:set>
                                    <p:anim calcmode="lin" valueType="num">
                                      <p:cBhvr additive="base">
                                        <p:cTn dur="500"/>
                                        <p:tgtEl>
                                          <p:spTgt spid="42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5"/>
                                        </p:tgtEl>
                                        <p:attrNameLst>
                                          <p:attrName>style.visibility</p:attrName>
                                        </p:attrNameLst>
                                      </p:cBhvr>
                                      <p:to>
                                        <p:strVal val="visible"/>
                                      </p:to>
                                    </p:set>
                                    <p:anim calcmode="lin" valueType="num">
                                      <p:cBhvr additive="base">
                                        <p:cTn dur="500"/>
                                        <p:tgtEl>
                                          <p:spTgt spid="42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pic>
        <p:nvPicPr>
          <p:cNvPr descr="A close-up of a grass field&#10;&#10;Description automatically generated" id="431" name="Google Shape;431;p23"/>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432" name="Google Shape;432;p23"/>
          <p:cNvSpPr txBox="1"/>
          <p:nvPr/>
        </p:nvSpPr>
        <p:spPr>
          <a:xfrm>
            <a:off x="511277" y="328467"/>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Le quiz de la Coupe du Monde 2026</a:t>
            </a:r>
            <a:endParaRPr/>
          </a:p>
        </p:txBody>
      </p:sp>
      <p:sp>
        <p:nvSpPr>
          <p:cNvPr id="433" name="Google Shape;433;p23"/>
          <p:cNvSpPr txBox="1"/>
          <p:nvPr/>
        </p:nvSpPr>
        <p:spPr>
          <a:xfrm>
            <a:off x="1474840" y="1740332"/>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Combien de pays participent à la Coupe du Monde 2026 ?</a:t>
            </a:r>
            <a:endParaRPr b="1" sz="2000">
              <a:solidFill>
                <a:schemeClr val="dk1"/>
              </a:solidFill>
              <a:latin typeface="Calibri"/>
              <a:ea typeface="Calibri"/>
              <a:cs typeface="Calibri"/>
              <a:sym typeface="Calibri"/>
            </a:endParaRPr>
          </a:p>
        </p:txBody>
      </p:sp>
      <p:sp>
        <p:nvSpPr>
          <p:cNvPr id="434" name="Google Shape;434;p23"/>
          <p:cNvSpPr txBox="1"/>
          <p:nvPr/>
        </p:nvSpPr>
        <p:spPr>
          <a:xfrm>
            <a:off x="1474840" y="1172067"/>
            <a:ext cx="1007806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How many countries play at the World Cup 2026?</a:t>
            </a:r>
            <a:endParaRPr b="1" i="0" sz="2000" u="none" cap="none" strike="noStrike">
              <a:solidFill>
                <a:srgbClr val="000000"/>
              </a:solidFill>
              <a:latin typeface="Calibri"/>
              <a:ea typeface="Calibri"/>
              <a:cs typeface="Calibri"/>
              <a:sym typeface="Calibri"/>
            </a:endParaRPr>
          </a:p>
        </p:txBody>
      </p:sp>
      <p:pic>
        <p:nvPicPr>
          <p:cNvPr descr="Logo, company name&#10;&#10;Description automatically generated" id="435" name="Google Shape;435;p23"/>
          <p:cNvPicPr preferRelativeResize="0"/>
          <p:nvPr/>
        </p:nvPicPr>
        <p:blipFill rotWithShape="1">
          <a:blip r:embed="rId4">
            <a:alphaModFix/>
          </a:blip>
          <a:srcRect b="0" l="0" r="0" t="0"/>
          <a:stretch/>
        </p:blipFill>
        <p:spPr>
          <a:xfrm>
            <a:off x="511277" y="1150949"/>
            <a:ext cx="863834" cy="503903"/>
          </a:xfrm>
          <a:prstGeom prst="rect">
            <a:avLst/>
          </a:prstGeom>
          <a:noFill/>
          <a:ln>
            <a:noFill/>
          </a:ln>
        </p:spPr>
      </p:pic>
      <p:pic>
        <p:nvPicPr>
          <p:cNvPr id="436" name="Google Shape;436;p23"/>
          <p:cNvPicPr preferRelativeResize="0"/>
          <p:nvPr/>
        </p:nvPicPr>
        <p:blipFill rotWithShape="1">
          <a:blip r:embed="rId5">
            <a:alphaModFix/>
          </a:blip>
          <a:srcRect b="0" l="0" r="0" t="0"/>
          <a:stretch/>
        </p:blipFill>
        <p:spPr>
          <a:xfrm>
            <a:off x="567366" y="1719214"/>
            <a:ext cx="756149" cy="503903"/>
          </a:xfrm>
          <a:prstGeom prst="rect">
            <a:avLst/>
          </a:prstGeom>
          <a:noFill/>
          <a:ln>
            <a:noFill/>
          </a:ln>
        </p:spPr>
      </p:pic>
      <p:sp>
        <p:nvSpPr>
          <p:cNvPr id="437" name="Google Shape;437;p23"/>
          <p:cNvSpPr txBox="1"/>
          <p:nvPr/>
        </p:nvSpPr>
        <p:spPr>
          <a:xfrm>
            <a:off x="511277" y="2462521"/>
            <a:ext cx="10962968" cy="2909130"/>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32 pays participent à la Coupe du Monde 2026.</a:t>
            </a:r>
            <a:endParaRPr i="1" sz="32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24 pays participent à la Coupe du Monde 2026.</a:t>
            </a:r>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48 pays participent à la Coupe du Monde 2026.</a:t>
            </a:r>
            <a:endParaRPr i="1" sz="3200">
              <a:solidFill>
                <a:schemeClr val="dk1"/>
              </a:solidFill>
              <a:latin typeface="Calibri"/>
              <a:ea typeface="Calibri"/>
              <a:cs typeface="Calibri"/>
              <a:sym typeface="Calibri"/>
            </a:endParaRPr>
          </a:p>
        </p:txBody>
      </p:sp>
      <p:sp>
        <p:nvSpPr>
          <p:cNvPr id="438" name="Google Shape;438;p23"/>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2</a:t>
            </a:r>
            <a:endParaRPr b="1" i="0" sz="4000" u="none" cap="none" strike="noStrike">
              <a:solidFill>
                <a:srgbClr val="000000"/>
              </a:solidFill>
              <a:latin typeface="Calibri"/>
              <a:ea typeface="Calibri"/>
              <a:cs typeface="Calibri"/>
              <a:sym typeface="Calibri"/>
            </a:endParaRPr>
          </a:p>
        </p:txBody>
      </p:sp>
      <p:sp>
        <p:nvSpPr>
          <p:cNvPr id="439" name="Google Shape;439;p23"/>
          <p:cNvSpPr/>
          <p:nvPr/>
        </p:nvSpPr>
        <p:spPr>
          <a:xfrm>
            <a:off x="270386" y="4386638"/>
            <a:ext cx="11444700" cy="672000"/>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7">
                                            <p:txEl>
                                              <p:pRg end="0" st="0"/>
                                            </p:txEl>
                                          </p:spTgt>
                                        </p:tgtEl>
                                        <p:attrNameLst>
                                          <p:attrName>style.visibility</p:attrName>
                                        </p:attrNameLst>
                                      </p:cBhvr>
                                      <p:to>
                                        <p:strVal val="visible"/>
                                      </p:to>
                                    </p:set>
                                    <p:anim calcmode="lin" valueType="num">
                                      <p:cBhvr additive="base">
                                        <p:cTn dur="500"/>
                                        <p:tgtEl>
                                          <p:spTgt spid="43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7">
                                            <p:txEl>
                                              <p:pRg end="1" st="1"/>
                                            </p:txEl>
                                          </p:spTgt>
                                        </p:tgtEl>
                                        <p:attrNameLst>
                                          <p:attrName>style.visibility</p:attrName>
                                        </p:attrNameLst>
                                      </p:cBhvr>
                                      <p:to>
                                        <p:strVal val="visible"/>
                                      </p:to>
                                    </p:set>
                                    <p:anim calcmode="lin" valueType="num">
                                      <p:cBhvr additive="base">
                                        <p:cTn dur="500"/>
                                        <p:tgtEl>
                                          <p:spTgt spid="43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7">
                                            <p:txEl>
                                              <p:pRg end="2" st="2"/>
                                            </p:txEl>
                                          </p:spTgt>
                                        </p:tgtEl>
                                        <p:attrNameLst>
                                          <p:attrName>style.visibility</p:attrName>
                                        </p:attrNameLst>
                                      </p:cBhvr>
                                      <p:to>
                                        <p:strVal val="visible"/>
                                      </p:to>
                                    </p:set>
                                    <p:anim calcmode="lin" valueType="num">
                                      <p:cBhvr additive="base">
                                        <p:cTn dur="500"/>
                                        <p:tgtEl>
                                          <p:spTgt spid="43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9"/>
                                        </p:tgtEl>
                                        <p:attrNameLst>
                                          <p:attrName>style.visibility</p:attrName>
                                        </p:attrNameLst>
                                      </p:cBhvr>
                                      <p:to>
                                        <p:strVal val="visible"/>
                                      </p:to>
                                    </p:set>
                                    <p:anim calcmode="lin" valueType="num">
                                      <p:cBhvr additive="base">
                                        <p:cTn dur="500"/>
                                        <p:tgtEl>
                                          <p:spTgt spid="43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500"/>
                                        <p:tgtEl>
                                          <p:spTgt spid="4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pic>
        <p:nvPicPr>
          <p:cNvPr descr="A close-up of a grass field&#10;&#10;Description automatically generated" id="445" name="Google Shape;445;p24"/>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446" name="Google Shape;446;p24"/>
          <p:cNvSpPr txBox="1"/>
          <p:nvPr/>
        </p:nvSpPr>
        <p:spPr>
          <a:xfrm>
            <a:off x="511277" y="339101"/>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Le quiz de la Coupe du Monde 2026</a:t>
            </a:r>
            <a:endParaRPr/>
          </a:p>
        </p:txBody>
      </p:sp>
      <p:sp>
        <p:nvSpPr>
          <p:cNvPr id="447" name="Google Shape;447;p24"/>
          <p:cNvSpPr txBox="1"/>
          <p:nvPr/>
        </p:nvSpPr>
        <p:spPr>
          <a:xfrm>
            <a:off x="1474840" y="1750966"/>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D’où vient Sadio Mané ?</a:t>
            </a:r>
            <a:endParaRPr b="1" sz="2000">
              <a:solidFill>
                <a:schemeClr val="dk1"/>
              </a:solidFill>
              <a:latin typeface="Calibri"/>
              <a:ea typeface="Calibri"/>
              <a:cs typeface="Calibri"/>
              <a:sym typeface="Calibri"/>
            </a:endParaRPr>
          </a:p>
        </p:txBody>
      </p:sp>
      <p:sp>
        <p:nvSpPr>
          <p:cNvPr id="448" name="Google Shape;448;p24"/>
          <p:cNvSpPr txBox="1"/>
          <p:nvPr/>
        </p:nvSpPr>
        <p:spPr>
          <a:xfrm>
            <a:off x="1474840" y="1182701"/>
            <a:ext cx="1007806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Which country does Sadio Mané come from?</a:t>
            </a:r>
            <a:endParaRPr b="1" i="0" sz="2000" u="none" cap="none" strike="noStrike">
              <a:solidFill>
                <a:srgbClr val="000000"/>
              </a:solidFill>
              <a:latin typeface="Calibri"/>
              <a:ea typeface="Calibri"/>
              <a:cs typeface="Calibri"/>
              <a:sym typeface="Calibri"/>
            </a:endParaRPr>
          </a:p>
        </p:txBody>
      </p:sp>
      <p:pic>
        <p:nvPicPr>
          <p:cNvPr descr="Logo, company name&#10;&#10;Description automatically generated" id="449" name="Google Shape;449;p24"/>
          <p:cNvPicPr preferRelativeResize="0"/>
          <p:nvPr/>
        </p:nvPicPr>
        <p:blipFill rotWithShape="1">
          <a:blip r:embed="rId4">
            <a:alphaModFix/>
          </a:blip>
          <a:srcRect b="0" l="0" r="0" t="0"/>
          <a:stretch/>
        </p:blipFill>
        <p:spPr>
          <a:xfrm>
            <a:off x="511277" y="1161583"/>
            <a:ext cx="863834" cy="503903"/>
          </a:xfrm>
          <a:prstGeom prst="rect">
            <a:avLst/>
          </a:prstGeom>
          <a:noFill/>
          <a:ln>
            <a:noFill/>
          </a:ln>
        </p:spPr>
      </p:pic>
      <p:pic>
        <p:nvPicPr>
          <p:cNvPr id="450" name="Google Shape;450;p24"/>
          <p:cNvPicPr preferRelativeResize="0"/>
          <p:nvPr/>
        </p:nvPicPr>
        <p:blipFill rotWithShape="1">
          <a:blip r:embed="rId5">
            <a:alphaModFix/>
          </a:blip>
          <a:srcRect b="0" l="0" r="0" t="0"/>
          <a:stretch/>
        </p:blipFill>
        <p:spPr>
          <a:xfrm>
            <a:off x="567366" y="1729848"/>
            <a:ext cx="756149" cy="503903"/>
          </a:xfrm>
          <a:prstGeom prst="rect">
            <a:avLst/>
          </a:prstGeom>
          <a:noFill/>
          <a:ln>
            <a:noFill/>
          </a:ln>
        </p:spPr>
      </p:pic>
      <p:sp>
        <p:nvSpPr>
          <p:cNvPr id="451" name="Google Shape;451;p24"/>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3</a:t>
            </a:r>
            <a:endParaRPr b="1" i="0" sz="4000" u="none" cap="none" strike="noStrike">
              <a:solidFill>
                <a:srgbClr val="000000"/>
              </a:solidFill>
              <a:latin typeface="Calibri"/>
              <a:ea typeface="Calibri"/>
              <a:cs typeface="Calibri"/>
              <a:sym typeface="Calibri"/>
            </a:endParaRPr>
          </a:p>
        </p:txBody>
      </p:sp>
      <p:sp>
        <p:nvSpPr>
          <p:cNvPr id="452" name="Google Shape;452;p24"/>
          <p:cNvSpPr txBox="1"/>
          <p:nvPr/>
        </p:nvSpPr>
        <p:spPr>
          <a:xfrm>
            <a:off x="511277" y="2473155"/>
            <a:ext cx="10962968" cy="2909130"/>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Sadio Mané vient de France.</a:t>
            </a:r>
            <a:endParaRPr i="1" sz="32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Sadio Mané vient du Sénégal.</a:t>
            </a:r>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Sadio Mané vient du Ghana.</a:t>
            </a:r>
            <a:endParaRPr b="1" sz="3200">
              <a:solidFill>
                <a:schemeClr val="dk1"/>
              </a:solidFill>
              <a:latin typeface="Calibri"/>
              <a:ea typeface="Calibri"/>
              <a:cs typeface="Calibri"/>
              <a:sym typeface="Calibri"/>
            </a:endParaRPr>
          </a:p>
        </p:txBody>
      </p:sp>
      <p:sp>
        <p:nvSpPr>
          <p:cNvPr id="453" name="Google Shape;453;p24"/>
          <p:cNvSpPr/>
          <p:nvPr/>
        </p:nvSpPr>
        <p:spPr>
          <a:xfrm>
            <a:off x="270393" y="3441467"/>
            <a:ext cx="11444700" cy="672000"/>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2">
                                            <p:txEl>
                                              <p:pRg end="0" st="0"/>
                                            </p:txEl>
                                          </p:spTgt>
                                        </p:tgtEl>
                                        <p:attrNameLst>
                                          <p:attrName>style.visibility</p:attrName>
                                        </p:attrNameLst>
                                      </p:cBhvr>
                                      <p:to>
                                        <p:strVal val="visible"/>
                                      </p:to>
                                    </p:set>
                                    <p:anim calcmode="lin" valueType="num">
                                      <p:cBhvr additive="base">
                                        <p:cTn dur="500"/>
                                        <p:tgtEl>
                                          <p:spTgt spid="45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2">
                                            <p:txEl>
                                              <p:pRg end="1" st="1"/>
                                            </p:txEl>
                                          </p:spTgt>
                                        </p:tgtEl>
                                        <p:attrNameLst>
                                          <p:attrName>style.visibility</p:attrName>
                                        </p:attrNameLst>
                                      </p:cBhvr>
                                      <p:to>
                                        <p:strVal val="visible"/>
                                      </p:to>
                                    </p:set>
                                    <p:anim calcmode="lin" valueType="num">
                                      <p:cBhvr additive="base">
                                        <p:cTn dur="500"/>
                                        <p:tgtEl>
                                          <p:spTgt spid="45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2">
                                            <p:txEl>
                                              <p:pRg end="2" st="2"/>
                                            </p:txEl>
                                          </p:spTgt>
                                        </p:tgtEl>
                                        <p:attrNameLst>
                                          <p:attrName>style.visibility</p:attrName>
                                        </p:attrNameLst>
                                      </p:cBhvr>
                                      <p:to>
                                        <p:strVal val="visible"/>
                                      </p:to>
                                    </p:set>
                                    <p:anim calcmode="lin" valueType="num">
                                      <p:cBhvr additive="base">
                                        <p:cTn dur="500"/>
                                        <p:tgtEl>
                                          <p:spTgt spid="45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53"/>
                                        </p:tgtEl>
                                        <p:attrNameLst>
                                          <p:attrName>style.visibility</p:attrName>
                                        </p:attrNameLst>
                                      </p:cBhvr>
                                      <p:to>
                                        <p:strVal val="visible"/>
                                      </p:to>
                                    </p:set>
                                    <p:anim calcmode="lin" valueType="num">
                                      <p:cBhvr additive="base">
                                        <p:cTn dur="500"/>
                                        <p:tgtEl>
                                          <p:spTgt spid="4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
                                        <p:tgtEl>
                                          <p:spTgt spid="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descr="A close-up of a grass field&#10;&#10;Description automatically generated" id="459" name="Google Shape;459;p25"/>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460" name="Google Shape;460;p25"/>
          <p:cNvSpPr txBox="1"/>
          <p:nvPr/>
        </p:nvSpPr>
        <p:spPr>
          <a:xfrm>
            <a:off x="511277" y="317836"/>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Le quiz de la Coupe du Monde 2026</a:t>
            </a:r>
            <a:endParaRPr/>
          </a:p>
        </p:txBody>
      </p:sp>
      <p:sp>
        <p:nvSpPr>
          <p:cNvPr id="461" name="Google Shape;461;p25"/>
          <p:cNvSpPr txBox="1"/>
          <p:nvPr/>
        </p:nvSpPr>
        <p:spPr>
          <a:xfrm>
            <a:off x="1474839" y="1729701"/>
            <a:ext cx="10658167" cy="5155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750">
                <a:solidFill>
                  <a:schemeClr val="dk1"/>
                </a:solidFill>
                <a:latin typeface="Calibri"/>
                <a:ea typeface="Calibri"/>
                <a:cs typeface="Calibri"/>
                <a:sym typeface="Calibri"/>
              </a:rPr>
              <a:t>Combien de joueurs y a-t-il dans une liste de la Coupe du Monde 2026 ?</a:t>
            </a:r>
            <a:endParaRPr b="1" sz="2750">
              <a:solidFill>
                <a:schemeClr val="dk1"/>
              </a:solidFill>
              <a:latin typeface="Calibri"/>
              <a:ea typeface="Calibri"/>
              <a:cs typeface="Calibri"/>
              <a:sym typeface="Calibri"/>
            </a:endParaRPr>
          </a:p>
        </p:txBody>
      </p:sp>
      <p:sp>
        <p:nvSpPr>
          <p:cNvPr id="462" name="Google Shape;462;p25"/>
          <p:cNvSpPr txBox="1"/>
          <p:nvPr/>
        </p:nvSpPr>
        <p:spPr>
          <a:xfrm>
            <a:off x="1474840" y="1161436"/>
            <a:ext cx="1007806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How many players are there in a World Cup 2026 squad?</a:t>
            </a:r>
            <a:endParaRPr b="1" i="0" sz="2000" u="none" cap="none" strike="noStrike">
              <a:solidFill>
                <a:srgbClr val="000000"/>
              </a:solidFill>
              <a:latin typeface="Calibri"/>
              <a:ea typeface="Calibri"/>
              <a:cs typeface="Calibri"/>
              <a:sym typeface="Calibri"/>
            </a:endParaRPr>
          </a:p>
        </p:txBody>
      </p:sp>
      <p:pic>
        <p:nvPicPr>
          <p:cNvPr descr="Logo, company name&#10;&#10;Description automatically generated" id="463" name="Google Shape;463;p25"/>
          <p:cNvPicPr preferRelativeResize="0"/>
          <p:nvPr/>
        </p:nvPicPr>
        <p:blipFill rotWithShape="1">
          <a:blip r:embed="rId4">
            <a:alphaModFix/>
          </a:blip>
          <a:srcRect b="0" l="0" r="0" t="0"/>
          <a:stretch/>
        </p:blipFill>
        <p:spPr>
          <a:xfrm>
            <a:off x="511277" y="1140318"/>
            <a:ext cx="863834" cy="503903"/>
          </a:xfrm>
          <a:prstGeom prst="rect">
            <a:avLst/>
          </a:prstGeom>
          <a:noFill/>
          <a:ln>
            <a:noFill/>
          </a:ln>
        </p:spPr>
      </p:pic>
      <p:pic>
        <p:nvPicPr>
          <p:cNvPr id="464" name="Google Shape;464;p25"/>
          <p:cNvPicPr preferRelativeResize="0"/>
          <p:nvPr/>
        </p:nvPicPr>
        <p:blipFill rotWithShape="1">
          <a:blip r:embed="rId5">
            <a:alphaModFix/>
          </a:blip>
          <a:srcRect b="0" l="0" r="0" t="0"/>
          <a:stretch/>
        </p:blipFill>
        <p:spPr>
          <a:xfrm>
            <a:off x="567366" y="1708583"/>
            <a:ext cx="756149" cy="503903"/>
          </a:xfrm>
          <a:prstGeom prst="rect">
            <a:avLst/>
          </a:prstGeom>
          <a:noFill/>
          <a:ln>
            <a:noFill/>
          </a:ln>
        </p:spPr>
      </p:pic>
      <p:sp>
        <p:nvSpPr>
          <p:cNvPr id="465" name="Google Shape;465;p25"/>
          <p:cNvSpPr txBox="1"/>
          <p:nvPr/>
        </p:nvSpPr>
        <p:spPr>
          <a:xfrm>
            <a:off x="176982" y="2451890"/>
            <a:ext cx="11956025" cy="2909130"/>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Il y a 26 joueurs dans une liste de la Coupe du Monde 2026.</a:t>
            </a:r>
            <a:endParaRPr i="1" sz="32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Il y a 23 joueurs dans une liste de la Coupe du Monde 2026.</a:t>
            </a:r>
            <a:endParaRPr i="1" sz="32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3200"/>
              <a:buFont typeface="Calibri"/>
              <a:buAutoNum type="alphaUcParenR"/>
            </a:pPr>
            <a:r>
              <a:rPr b="1" lang="en-US" sz="3200">
                <a:solidFill>
                  <a:schemeClr val="dk1"/>
                </a:solidFill>
                <a:latin typeface="Calibri"/>
                <a:ea typeface="Calibri"/>
                <a:cs typeface="Calibri"/>
                <a:sym typeface="Calibri"/>
              </a:rPr>
              <a:t> Il y a 21 joueurs dans une liste de la Coupe du Monde 2026.</a:t>
            </a:r>
            <a:endParaRPr i="1" sz="3200">
              <a:solidFill>
                <a:schemeClr val="dk1"/>
              </a:solidFill>
              <a:latin typeface="Calibri"/>
              <a:ea typeface="Calibri"/>
              <a:cs typeface="Calibri"/>
              <a:sym typeface="Calibri"/>
            </a:endParaRPr>
          </a:p>
        </p:txBody>
      </p:sp>
      <p:sp>
        <p:nvSpPr>
          <p:cNvPr id="466" name="Google Shape;466;p25"/>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4</a:t>
            </a:r>
            <a:endParaRPr b="1" i="0" sz="4000" u="none" cap="none" strike="noStrike">
              <a:solidFill>
                <a:srgbClr val="000000"/>
              </a:solidFill>
              <a:latin typeface="Calibri"/>
              <a:ea typeface="Calibri"/>
              <a:cs typeface="Calibri"/>
              <a:sym typeface="Calibri"/>
            </a:endParaRPr>
          </a:p>
        </p:txBody>
      </p:sp>
      <p:sp>
        <p:nvSpPr>
          <p:cNvPr id="467" name="Google Shape;467;p25"/>
          <p:cNvSpPr/>
          <p:nvPr/>
        </p:nvSpPr>
        <p:spPr>
          <a:xfrm>
            <a:off x="176985" y="2451894"/>
            <a:ext cx="11444700" cy="672000"/>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5">
                                            <p:txEl>
                                              <p:pRg end="0" st="0"/>
                                            </p:txEl>
                                          </p:spTgt>
                                        </p:tgtEl>
                                        <p:attrNameLst>
                                          <p:attrName>style.visibility</p:attrName>
                                        </p:attrNameLst>
                                      </p:cBhvr>
                                      <p:to>
                                        <p:strVal val="visible"/>
                                      </p:to>
                                    </p:set>
                                    <p:anim calcmode="lin" valueType="num">
                                      <p:cBhvr additive="base">
                                        <p:cTn dur="500"/>
                                        <p:tgtEl>
                                          <p:spTgt spid="46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5">
                                            <p:txEl>
                                              <p:pRg end="1" st="1"/>
                                            </p:txEl>
                                          </p:spTgt>
                                        </p:tgtEl>
                                        <p:attrNameLst>
                                          <p:attrName>style.visibility</p:attrName>
                                        </p:attrNameLst>
                                      </p:cBhvr>
                                      <p:to>
                                        <p:strVal val="visible"/>
                                      </p:to>
                                    </p:set>
                                    <p:anim calcmode="lin" valueType="num">
                                      <p:cBhvr additive="base">
                                        <p:cTn dur="500"/>
                                        <p:tgtEl>
                                          <p:spTgt spid="46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5">
                                            <p:txEl>
                                              <p:pRg end="2" st="2"/>
                                            </p:txEl>
                                          </p:spTgt>
                                        </p:tgtEl>
                                        <p:attrNameLst>
                                          <p:attrName>style.visibility</p:attrName>
                                        </p:attrNameLst>
                                      </p:cBhvr>
                                      <p:to>
                                        <p:strVal val="visible"/>
                                      </p:to>
                                    </p:set>
                                    <p:anim calcmode="lin" valueType="num">
                                      <p:cBhvr additive="base">
                                        <p:cTn dur="500"/>
                                        <p:tgtEl>
                                          <p:spTgt spid="46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67"/>
                                        </p:tgtEl>
                                        <p:attrNameLst>
                                          <p:attrName>style.visibility</p:attrName>
                                        </p:attrNameLst>
                                      </p:cBhvr>
                                      <p:to>
                                        <p:strVal val="visible"/>
                                      </p:to>
                                    </p:set>
                                    <p:anim calcmode="lin" valueType="num">
                                      <p:cBhvr additive="base">
                                        <p:cTn dur="500"/>
                                        <p:tgtEl>
                                          <p:spTgt spid="46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pic>
        <p:nvPicPr>
          <p:cNvPr descr="A close-up of a grass field&#10;&#10;Description automatically generated" id="473" name="Google Shape;473;p26"/>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474" name="Google Shape;474;p26"/>
          <p:cNvSpPr txBox="1"/>
          <p:nvPr/>
        </p:nvSpPr>
        <p:spPr>
          <a:xfrm>
            <a:off x="511277" y="328467"/>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Le quiz de la Coupe du Monde 2026</a:t>
            </a:r>
            <a:endParaRPr/>
          </a:p>
        </p:txBody>
      </p:sp>
      <p:sp>
        <p:nvSpPr>
          <p:cNvPr id="475" name="Google Shape;475;p26"/>
          <p:cNvSpPr txBox="1"/>
          <p:nvPr/>
        </p:nvSpPr>
        <p:spPr>
          <a:xfrm>
            <a:off x="1474840" y="1740332"/>
            <a:ext cx="1007806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Quelle est la date de la finale de la Coupe du Monde 2026 ?</a:t>
            </a:r>
            <a:endParaRPr b="1" sz="2000">
              <a:solidFill>
                <a:schemeClr val="dk1"/>
              </a:solidFill>
              <a:latin typeface="Calibri"/>
              <a:ea typeface="Calibri"/>
              <a:cs typeface="Calibri"/>
              <a:sym typeface="Calibri"/>
            </a:endParaRPr>
          </a:p>
        </p:txBody>
      </p:sp>
      <p:sp>
        <p:nvSpPr>
          <p:cNvPr id="476" name="Google Shape;476;p26"/>
          <p:cNvSpPr txBox="1"/>
          <p:nvPr/>
        </p:nvSpPr>
        <p:spPr>
          <a:xfrm>
            <a:off x="1474840" y="1172067"/>
            <a:ext cx="1007806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When is the World Cup 2026 final?</a:t>
            </a:r>
            <a:endParaRPr b="1" i="0" sz="2000" u="none" cap="none" strike="noStrike">
              <a:solidFill>
                <a:srgbClr val="000000"/>
              </a:solidFill>
              <a:latin typeface="Calibri"/>
              <a:ea typeface="Calibri"/>
              <a:cs typeface="Calibri"/>
              <a:sym typeface="Calibri"/>
            </a:endParaRPr>
          </a:p>
        </p:txBody>
      </p:sp>
      <p:pic>
        <p:nvPicPr>
          <p:cNvPr descr="Logo, company name&#10;&#10;Description automatically generated" id="477" name="Google Shape;477;p26"/>
          <p:cNvPicPr preferRelativeResize="0"/>
          <p:nvPr/>
        </p:nvPicPr>
        <p:blipFill rotWithShape="1">
          <a:blip r:embed="rId4">
            <a:alphaModFix/>
          </a:blip>
          <a:srcRect b="0" l="0" r="0" t="0"/>
          <a:stretch/>
        </p:blipFill>
        <p:spPr>
          <a:xfrm>
            <a:off x="511277" y="1150949"/>
            <a:ext cx="863834" cy="503903"/>
          </a:xfrm>
          <a:prstGeom prst="rect">
            <a:avLst/>
          </a:prstGeom>
          <a:noFill/>
          <a:ln>
            <a:noFill/>
          </a:ln>
        </p:spPr>
      </p:pic>
      <p:pic>
        <p:nvPicPr>
          <p:cNvPr id="478" name="Google Shape;478;p26"/>
          <p:cNvPicPr preferRelativeResize="0"/>
          <p:nvPr/>
        </p:nvPicPr>
        <p:blipFill rotWithShape="1">
          <a:blip r:embed="rId5">
            <a:alphaModFix/>
          </a:blip>
          <a:srcRect b="0" l="0" r="0" t="0"/>
          <a:stretch/>
        </p:blipFill>
        <p:spPr>
          <a:xfrm>
            <a:off x="567366" y="1719214"/>
            <a:ext cx="756149" cy="503903"/>
          </a:xfrm>
          <a:prstGeom prst="rect">
            <a:avLst/>
          </a:prstGeom>
          <a:noFill/>
          <a:ln>
            <a:noFill/>
          </a:ln>
        </p:spPr>
      </p:pic>
      <p:sp>
        <p:nvSpPr>
          <p:cNvPr id="479" name="Google Shape;479;p26"/>
          <p:cNvSpPr txBox="1"/>
          <p:nvPr/>
        </p:nvSpPr>
        <p:spPr>
          <a:xfrm>
            <a:off x="334298" y="2462521"/>
            <a:ext cx="11670890" cy="3537635"/>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La finale de la Coupe du Monde</a:t>
            </a:r>
            <a:r>
              <a:rPr b="1" lang="en-US" sz="2800">
                <a:solidFill>
                  <a:schemeClr val="dk1"/>
                </a:solidFill>
                <a:latin typeface="Calibri"/>
                <a:ea typeface="Calibri"/>
                <a:cs typeface="Calibri"/>
                <a:sym typeface="Calibri"/>
              </a:rPr>
              <a:t> 2026 </a:t>
            </a:r>
            <a:r>
              <a:rPr b="1" lang="en-US" sz="2900">
                <a:solidFill>
                  <a:schemeClr val="dk1"/>
                </a:solidFill>
                <a:latin typeface="Calibri"/>
                <a:ea typeface="Calibri"/>
                <a:cs typeface="Calibri"/>
                <a:sym typeface="Calibri"/>
              </a:rPr>
              <a:t>est le dimanche 12 juillet.</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La finale de la Coupe du Monde</a:t>
            </a:r>
            <a:r>
              <a:rPr b="1" lang="en-US" sz="2800">
                <a:solidFill>
                  <a:schemeClr val="dk1"/>
                </a:solidFill>
                <a:latin typeface="Calibri"/>
                <a:ea typeface="Calibri"/>
                <a:cs typeface="Calibri"/>
                <a:sym typeface="Calibri"/>
              </a:rPr>
              <a:t> 2026 </a:t>
            </a:r>
            <a:r>
              <a:rPr b="1" lang="en-US" sz="2900">
                <a:solidFill>
                  <a:schemeClr val="dk1"/>
                </a:solidFill>
                <a:latin typeface="Calibri"/>
                <a:ea typeface="Calibri"/>
                <a:cs typeface="Calibri"/>
                <a:sym typeface="Calibri"/>
              </a:rPr>
              <a:t>est le samedi 18 juillet.</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La finale de la Coupe du Monde</a:t>
            </a:r>
            <a:r>
              <a:rPr b="1" lang="en-US" sz="2800">
                <a:solidFill>
                  <a:schemeClr val="dk1"/>
                </a:solidFill>
                <a:latin typeface="Calibri"/>
                <a:ea typeface="Calibri"/>
                <a:cs typeface="Calibri"/>
                <a:sym typeface="Calibri"/>
              </a:rPr>
              <a:t> 2026 </a:t>
            </a:r>
            <a:r>
              <a:rPr b="1" lang="en-US" sz="2900">
                <a:solidFill>
                  <a:schemeClr val="dk1"/>
                </a:solidFill>
                <a:latin typeface="Calibri"/>
                <a:ea typeface="Calibri"/>
                <a:cs typeface="Calibri"/>
                <a:sym typeface="Calibri"/>
              </a:rPr>
              <a:t>est le dimanche 19 juillet.</a:t>
            </a:r>
            <a:endParaRPr i="1" sz="2900">
              <a:solidFill>
                <a:schemeClr val="dk1"/>
              </a:solidFill>
              <a:latin typeface="Calibri"/>
              <a:ea typeface="Calibri"/>
              <a:cs typeface="Calibri"/>
              <a:sym typeface="Calibri"/>
            </a:endParaRPr>
          </a:p>
          <a:p>
            <a:pPr indent="-158750" lvl="0" marL="342900" marR="0" rtl="0" algn="l">
              <a:lnSpc>
                <a:spcPct val="200000"/>
              </a:lnSpc>
              <a:spcBef>
                <a:spcPts val="0"/>
              </a:spcBef>
              <a:spcAft>
                <a:spcPts val="0"/>
              </a:spcAft>
              <a:buClr>
                <a:schemeClr val="dk1"/>
              </a:buClr>
              <a:buSzPts val="2900"/>
              <a:buFont typeface="Calibri"/>
              <a:buNone/>
            </a:pPr>
            <a:r>
              <a:t/>
            </a:r>
            <a:endParaRPr i="1" sz="2900">
              <a:solidFill>
                <a:schemeClr val="dk1"/>
              </a:solidFill>
              <a:latin typeface="Calibri"/>
              <a:ea typeface="Calibri"/>
              <a:cs typeface="Calibri"/>
              <a:sym typeface="Calibri"/>
            </a:endParaRPr>
          </a:p>
        </p:txBody>
      </p:sp>
      <p:sp>
        <p:nvSpPr>
          <p:cNvPr id="480" name="Google Shape;480;p26"/>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5</a:t>
            </a:r>
            <a:endParaRPr b="1" i="0" sz="4000" u="none" cap="none" strike="noStrike">
              <a:solidFill>
                <a:srgbClr val="000000"/>
              </a:solidFill>
              <a:latin typeface="Calibri"/>
              <a:ea typeface="Calibri"/>
              <a:cs typeface="Calibri"/>
              <a:sym typeface="Calibri"/>
            </a:endParaRPr>
          </a:p>
        </p:txBody>
      </p:sp>
      <p:sp>
        <p:nvSpPr>
          <p:cNvPr id="481" name="Google Shape;481;p26"/>
          <p:cNvSpPr/>
          <p:nvPr/>
        </p:nvSpPr>
        <p:spPr>
          <a:xfrm>
            <a:off x="235981" y="4156971"/>
            <a:ext cx="11444700" cy="672000"/>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9">
                                            <p:txEl>
                                              <p:pRg end="0" st="0"/>
                                            </p:txEl>
                                          </p:spTgt>
                                        </p:tgtEl>
                                        <p:attrNameLst>
                                          <p:attrName>style.visibility</p:attrName>
                                        </p:attrNameLst>
                                      </p:cBhvr>
                                      <p:to>
                                        <p:strVal val="visible"/>
                                      </p:to>
                                    </p:set>
                                    <p:anim calcmode="lin" valueType="num">
                                      <p:cBhvr additive="base">
                                        <p:cTn dur="500"/>
                                        <p:tgtEl>
                                          <p:spTgt spid="47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9">
                                            <p:txEl>
                                              <p:pRg end="1" st="1"/>
                                            </p:txEl>
                                          </p:spTgt>
                                        </p:tgtEl>
                                        <p:attrNameLst>
                                          <p:attrName>style.visibility</p:attrName>
                                        </p:attrNameLst>
                                      </p:cBhvr>
                                      <p:to>
                                        <p:strVal val="visible"/>
                                      </p:to>
                                    </p:set>
                                    <p:anim calcmode="lin" valueType="num">
                                      <p:cBhvr additive="base">
                                        <p:cTn dur="500"/>
                                        <p:tgtEl>
                                          <p:spTgt spid="47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9">
                                            <p:txEl>
                                              <p:pRg end="2" st="2"/>
                                            </p:txEl>
                                          </p:spTgt>
                                        </p:tgtEl>
                                        <p:attrNameLst>
                                          <p:attrName>style.visibility</p:attrName>
                                        </p:attrNameLst>
                                      </p:cBhvr>
                                      <p:to>
                                        <p:strVal val="visible"/>
                                      </p:to>
                                    </p:set>
                                    <p:anim calcmode="lin" valueType="num">
                                      <p:cBhvr additive="base">
                                        <p:cTn dur="500"/>
                                        <p:tgtEl>
                                          <p:spTgt spid="47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9">
                                            <p:txEl>
                                              <p:pRg end="3" st="3"/>
                                            </p:txEl>
                                          </p:spTgt>
                                        </p:tgtEl>
                                        <p:attrNameLst>
                                          <p:attrName>style.visibility</p:attrName>
                                        </p:attrNameLst>
                                      </p:cBhvr>
                                      <p:to>
                                        <p:strVal val="visible"/>
                                      </p:to>
                                    </p:set>
                                    <p:anim calcmode="lin" valueType="num">
                                      <p:cBhvr additive="base">
                                        <p:cTn dur="500"/>
                                        <p:tgtEl>
                                          <p:spTgt spid="47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1"/>
                                        </p:tgtEl>
                                        <p:attrNameLst>
                                          <p:attrName>style.visibility</p:attrName>
                                        </p:attrNameLst>
                                      </p:cBhvr>
                                      <p:to>
                                        <p:strVal val="visible"/>
                                      </p:to>
                                    </p:set>
                                    <p:anim calcmode="lin" valueType="num">
                                      <p:cBhvr additive="base">
                                        <p:cTn dur="500"/>
                                        <p:tgtEl>
                                          <p:spTgt spid="48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500"/>
                                        <p:tgtEl>
                                          <p:spTgt spid="4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500"/>
                                        <p:tgtEl>
                                          <p:spTgt spid="4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pic>
        <p:nvPicPr>
          <p:cNvPr descr="A close-up of a grass field&#10;&#10;Description automatically generated" id="487" name="Google Shape;487;p27"/>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488" name="Google Shape;488;p27"/>
          <p:cNvSpPr txBox="1"/>
          <p:nvPr/>
        </p:nvSpPr>
        <p:spPr>
          <a:xfrm>
            <a:off x="511277" y="360365"/>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Le quiz de la Coupe du Monde 2026</a:t>
            </a:r>
            <a:endParaRPr/>
          </a:p>
        </p:txBody>
      </p:sp>
      <p:sp>
        <p:nvSpPr>
          <p:cNvPr id="489" name="Google Shape;489;p27"/>
          <p:cNvSpPr txBox="1"/>
          <p:nvPr/>
        </p:nvSpPr>
        <p:spPr>
          <a:xfrm>
            <a:off x="1474840" y="1772230"/>
            <a:ext cx="10667998"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700">
                <a:solidFill>
                  <a:schemeClr val="dk1"/>
                </a:solidFill>
                <a:latin typeface="Calibri"/>
                <a:ea typeface="Calibri"/>
                <a:cs typeface="Calibri"/>
                <a:sym typeface="Calibri"/>
              </a:rPr>
              <a:t>L’Angleterre et L’Écosse jouent à la Coupe du Monde 2026 – Vrai ou Faux ?</a:t>
            </a:r>
            <a:endParaRPr b="1" sz="2700">
              <a:solidFill>
                <a:schemeClr val="dk1"/>
              </a:solidFill>
              <a:latin typeface="Calibri"/>
              <a:ea typeface="Calibri"/>
              <a:cs typeface="Calibri"/>
              <a:sym typeface="Calibri"/>
            </a:endParaRPr>
          </a:p>
        </p:txBody>
      </p:sp>
      <p:sp>
        <p:nvSpPr>
          <p:cNvPr id="490" name="Google Shape;490;p27"/>
          <p:cNvSpPr txBox="1"/>
          <p:nvPr/>
        </p:nvSpPr>
        <p:spPr>
          <a:xfrm>
            <a:off x="1474840" y="1203965"/>
            <a:ext cx="10078062" cy="4924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Calibri"/>
              <a:buNone/>
            </a:pPr>
            <a:r>
              <a:rPr b="1" i="0" lang="en-US" sz="2600" u="none" cap="none" strike="noStrike">
                <a:solidFill>
                  <a:srgbClr val="000000"/>
                </a:solidFill>
                <a:latin typeface="Calibri"/>
                <a:ea typeface="Calibri"/>
                <a:cs typeface="Calibri"/>
                <a:sym typeface="Calibri"/>
              </a:rPr>
              <a:t>England and Scotland are playing at the World Cup 2026 – True or False?</a:t>
            </a:r>
            <a:endParaRPr b="1" i="0" sz="2600" u="none" cap="none" strike="noStrike">
              <a:solidFill>
                <a:srgbClr val="000000"/>
              </a:solidFill>
              <a:latin typeface="Calibri"/>
              <a:ea typeface="Calibri"/>
              <a:cs typeface="Calibri"/>
              <a:sym typeface="Calibri"/>
            </a:endParaRPr>
          </a:p>
        </p:txBody>
      </p:sp>
      <p:pic>
        <p:nvPicPr>
          <p:cNvPr descr="Logo, company name&#10;&#10;Description automatically generated" id="491" name="Google Shape;491;p27"/>
          <p:cNvPicPr preferRelativeResize="0"/>
          <p:nvPr/>
        </p:nvPicPr>
        <p:blipFill rotWithShape="1">
          <a:blip r:embed="rId4">
            <a:alphaModFix/>
          </a:blip>
          <a:srcRect b="0" l="0" r="0" t="0"/>
          <a:stretch/>
        </p:blipFill>
        <p:spPr>
          <a:xfrm>
            <a:off x="511277" y="1182847"/>
            <a:ext cx="863834" cy="503903"/>
          </a:xfrm>
          <a:prstGeom prst="rect">
            <a:avLst/>
          </a:prstGeom>
          <a:noFill/>
          <a:ln>
            <a:noFill/>
          </a:ln>
        </p:spPr>
      </p:pic>
      <p:pic>
        <p:nvPicPr>
          <p:cNvPr id="492" name="Google Shape;492;p27"/>
          <p:cNvPicPr preferRelativeResize="0"/>
          <p:nvPr/>
        </p:nvPicPr>
        <p:blipFill rotWithShape="1">
          <a:blip r:embed="rId5">
            <a:alphaModFix/>
          </a:blip>
          <a:srcRect b="0" l="0" r="0" t="0"/>
          <a:stretch/>
        </p:blipFill>
        <p:spPr>
          <a:xfrm>
            <a:off x="567366" y="1751112"/>
            <a:ext cx="756149" cy="503903"/>
          </a:xfrm>
          <a:prstGeom prst="rect">
            <a:avLst/>
          </a:prstGeom>
          <a:noFill/>
          <a:ln>
            <a:noFill/>
          </a:ln>
        </p:spPr>
      </p:pic>
      <p:sp>
        <p:nvSpPr>
          <p:cNvPr id="493" name="Google Shape;493;p27"/>
          <p:cNvSpPr txBox="1"/>
          <p:nvPr/>
        </p:nvSpPr>
        <p:spPr>
          <a:xfrm>
            <a:off x="334298" y="2617080"/>
            <a:ext cx="11670890" cy="1752531"/>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rgbClr val="000000"/>
              </a:buClr>
              <a:buSzPts val="2900"/>
              <a:buFont typeface="Calibri"/>
              <a:buAutoNum type="alphaUcParenR"/>
            </a:pPr>
            <a:r>
              <a:rPr b="1" i="0" lang="en-US" sz="2900" u="none" cap="none" strike="noStrike">
                <a:solidFill>
                  <a:srgbClr val="000000"/>
                </a:solidFill>
                <a:latin typeface="Calibri"/>
                <a:ea typeface="Calibri"/>
                <a:cs typeface="Calibri"/>
                <a:sym typeface="Calibri"/>
              </a:rPr>
              <a:t> Vrai.</a:t>
            </a:r>
            <a:endParaRPr b="0" i="1" sz="2900" u="none" cap="none" strike="noStrike">
              <a:solidFill>
                <a:srgbClr val="000000"/>
              </a:solidFill>
              <a:latin typeface="Calibri"/>
              <a:ea typeface="Calibri"/>
              <a:cs typeface="Calibri"/>
              <a:sym typeface="Calibri"/>
            </a:endParaRPr>
          </a:p>
          <a:p>
            <a:pPr indent="-342900" lvl="0" marL="342900" marR="0" rtl="0" algn="l">
              <a:lnSpc>
                <a:spcPct val="200000"/>
              </a:lnSpc>
              <a:spcBef>
                <a:spcPts val="0"/>
              </a:spcBef>
              <a:spcAft>
                <a:spcPts val="0"/>
              </a:spcAft>
              <a:buClr>
                <a:srgbClr val="000000"/>
              </a:buClr>
              <a:buSzPts val="2900"/>
              <a:buFont typeface="Calibri"/>
              <a:buAutoNum type="alphaUcParenR"/>
            </a:pPr>
            <a:r>
              <a:rPr b="1" i="0" lang="en-US" sz="2900" u="none" cap="none" strike="noStrike">
                <a:solidFill>
                  <a:srgbClr val="000000"/>
                </a:solidFill>
                <a:latin typeface="Calibri"/>
                <a:ea typeface="Calibri"/>
                <a:cs typeface="Calibri"/>
                <a:sym typeface="Calibri"/>
              </a:rPr>
              <a:t> Faux.</a:t>
            </a:r>
            <a:endParaRPr/>
          </a:p>
        </p:txBody>
      </p:sp>
      <p:sp>
        <p:nvSpPr>
          <p:cNvPr id="494" name="Google Shape;494;p27"/>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6</a:t>
            </a:r>
            <a:endParaRPr b="1" i="0" sz="4000" u="none" cap="none" strike="noStrike">
              <a:solidFill>
                <a:srgbClr val="000000"/>
              </a:solidFill>
              <a:latin typeface="Calibri"/>
              <a:ea typeface="Calibri"/>
              <a:cs typeface="Calibri"/>
              <a:sym typeface="Calibri"/>
            </a:endParaRPr>
          </a:p>
        </p:txBody>
      </p:sp>
      <p:sp>
        <p:nvSpPr>
          <p:cNvPr id="495" name="Google Shape;495;p27"/>
          <p:cNvSpPr/>
          <p:nvPr/>
        </p:nvSpPr>
        <p:spPr>
          <a:xfrm>
            <a:off x="236018" y="2532580"/>
            <a:ext cx="11444700" cy="672000"/>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3">
                                            <p:txEl>
                                              <p:pRg end="0" st="0"/>
                                            </p:txEl>
                                          </p:spTgt>
                                        </p:tgtEl>
                                        <p:attrNameLst>
                                          <p:attrName>style.visibility</p:attrName>
                                        </p:attrNameLst>
                                      </p:cBhvr>
                                      <p:to>
                                        <p:strVal val="visible"/>
                                      </p:to>
                                    </p:set>
                                    <p:anim calcmode="lin" valueType="num">
                                      <p:cBhvr additive="base">
                                        <p:cTn dur="500"/>
                                        <p:tgtEl>
                                          <p:spTgt spid="49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3">
                                            <p:txEl>
                                              <p:pRg end="1" st="1"/>
                                            </p:txEl>
                                          </p:spTgt>
                                        </p:tgtEl>
                                        <p:attrNameLst>
                                          <p:attrName>style.visibility</p:attrName>
                                        </p:attrNameLst>
                                      </p:cBhvr>
                                      <p:to>
                                        <p:strVal val="visible"/>
                                      </p:to>
                                    </p:set>
                                    <p:anim calcmode="lin" valueType="num">
                                      <p:cBhvr additive="base">
                                        <p:cTn dur="500"/>
                                        <p:tgtEl>
                                          <p:spTgt spid="49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5"/>
                                        </p:tgtEl>
                                        <p:attrNameLst>
                                          <p:attrName>style.visibility</p:attrName>
                                        </p:attrNameLst>
                                      </p:cBhvr>
                                      <p:to>
                                        <p:strVal val="visible"/>
                                      </p:to>
                                    </p:set>
                                    <p:anim calcmode="lin" valueType="num">
                                      <p:cBhvr additive="base">
                                        <p:cTn dur="500"/>
                                        <p:tgtEl>
                                          <p:spTgt spid="49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500"/>
                                        <p:tgtEl>
                                          <p:spTgt spid="4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500"/>
                                        <p:tgtEl>
                                          <p:spTgt spid="4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pic>
        <p:nvPicPr>
          <p:cNvPr descr="A close-up of a grass field&#10;&#10;Description automatically generated" id="501" name="Google Shape;501;p28"/>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502" name="Google Shape;502;p28"/>
          <p:cNvSpPr txBox="1"/>
          <p:nvPr/>
        </p:nvSpPr>
        <p:spPr>
          <a:xfrm>
            <a:off x="511277" y="360365"/>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Le quiz de la Coupe du Monde 2026</a:t>
            </a:r>
            <a:endParaRPr/>
          </a:p>
        </p:txBody>
      </p:sp>
      <p:sp>
        <p:nvSpPr>
          <p:cNvPr id="503" name="Google Shape;503;p28"/>
          <p:cNvSpPr txBox="1"/>
          <p:nvPr/>
        </p:nvSpPr>
        <p:spPr>
          <a:xfrm>
            <a:off x="1474840" y="1772230"/>
            <a:ext cx="1053034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Quelle équipe jouera à la Coupe du Monde pour la première fois ?</a:t>
            </a:r>
            <a:endParaRPr b="1" sz="2000">
              <a:solidFill>
                <a:schemeClr val="dk1"/>
              </a:solidFill>
              <a:latin typeface="Calibri"/>
              <a:ea typeface="Calibri"/>
              <a:cs typeface="Calibri"/>
              <a:sym typeface="Calibri"/>
            </a:endParaRPr>
          </a:p>
        </p:txBody>
      </p:sp>
      <p:sp>
        <p:nvSpPr>
          <p:cNvPr id="504" name="Google Shape;504;p28"/>
          <p:cNvSpPr txBox="1"/>
          <p:nvPr/>
        </p:nvSpPr>
        <p:spPr>
          <a:xfrm>
            <a:off x="1474840" y="1203965"/>
            <a:ext cx="1066799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Which country will play at a World Cup for the first time?</a:t>
            </a:r>
            <a:endParaRPr b="1" i="0" sz="2000" u="none" cap="none" strike="noStrike">
              <a:solidFill>
                <a:srgbClr val="000000"/>
              </a:solidFill>
              <a:latin typeface="Calibri"/>
              <a:ea typeface="Calibri"/>
              <a:cs typeface="Calibri"/>
              <a:sym typeface="Calibri"/>
            </a:endParaRPr>
          </a:p>
        </p:txBody>
      </p:sp>
      <p:pic>
        <p:nvPicPr>
          <p:cNvPr descr="Logo, company name&#10;&#10;Description automatically generated" id="505" name="Google Shape;505;p28"/>
          <p:cNvPicPr preferRelativeResize="0"/>
          <p:nvPr/>
        </p:nvPicPr>
        <p:blipFill rotWithShape="1">
          <a:blip r:embed="rId4">
            <a:alphaModFix/>
          </a:blip>
          <a:srcRect b="0" l="0" r="0" t="0"/>
          <a:stretch/>
        </p:blipFill>
        <p:spPr>
          <a:xfrm>
            <a:off x="511277" y="1182847"/>
            <a:ext cx="863834" cy="503903"/>
          </a:xfrm>
          <a:prstGeom prst="rect">
            <a:avLst/>
          </a:prstGeom>
          <a:noFill/>
          <a:ln>
            <a:noFill/>
          </a:ln>
        </p:spPr>
      </p:pic>
      <p:pic>
        <p:nvPicPr>
          <p:cNvPr id="506" name="Google Shape;506;p28"/>
          <p:cNvPicPr preferRelativeResize="0"/>
          <p:nvPr/>
        </p:nvPicPr>
        <p:blipFill rotWithShape="1">
          <a:blip r:embed="rId5">
            <a:alphaModFix/>
          </a:blip>
          <a:srcRect b="0" l="0" r="0" t="0"/>
          <a:stretch/>
        </p:blipFill>
        <p:spPr>
          <a:xfrm>
            <a:off x="567366" y="1751112"/>
            <a:ext cx="756149" cy="503903"/>
          </a:xfrm>
          <a:prstGeom prst="rect">
            <a:avLst/>
          </a:prstGeom>
          <a:noFill/>
          <a:ln>
            <a:noFill/>
          </a:ln>
        </p:spPr>
      </p:pic>
      <p:sp>
        <p:nvSpPr>
          <p:cNvPr id="507" name="Google Shape;507;p28"/>
          <p:cNvSpPr txBox="1"/>
          <p:nvPr/>
        </p:nvSpPr>
        <p:spPr>
          <a:xfrm>
            <a:off x="334298" y="2494419"/>
            <a:ext cx="11670890" cy="2645083"/>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Nouvelle-Zélande.</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Cap-Vert.</a:t>
            </a:r>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Haïti.</a:t>
            </a:r>
            <a:endParaRPr b="1" sz="2900">
              <a:solidFill>
                <a:schemeClr val="dk1"/>
              </a:solidFill>
              <a:latin typeface="Calibri"/>
              <a:ea typeface="Calibri"/>
              <a:cs typeface="Calibri"/>
              <a:sym typeface="Calibri"/>
            </a:endParaRPr>
          </a:p>
        </p:txBody>
      </p:sp>
      <p:sp>
        <p:nvSpPr>
          <p:cNvPr id="508" name="Google Shape;508;p28"/>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7</a:t>
            </a:r>
            <a:endParaRPr b="1" i="0" sz="4000" u="none" cap="none" strike="noStrike">
              <a:solidFill>
                <a:srgbClr val="000000"/>
              </a:solidFill>
              <a:latin typeface="Calibri"/>
              <a:ea typeface="Calibri"/>
              <a:cs typeface="Calibri"/>
              <a:sym typeface="Calibri"/>
            </a:endParaRPr>
          </a:p>
        </p:txBody>
      </p:sp>
      <p:sp>
        <p:nvSpPr>
          <p:cNvPr id="509" name="Google Shape;509;p28"/>
          <p:cNvSpPr/>
          <p:nvPr/>
        </p:nvSpPr>
        <p:spPr>
          <a:xfrm>
            <a:off x="174893" y="3269744"/>
            <a:ext cx="11444700" cy="672000"/>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7">
                                            <p:txEl>
                                              <p:pRg end="0" st="0"/>
                                            </p:txEl>
                                          </p:spTgt>
                                        </p:tgtEl>
                                        <p:attrNameLst>
                                          <p:attrName>style.visibility</p:attrName>
                                        </p:attrNameLst>
                                      </p:cBhvr>
                                      <p:to>
                                        <p:strVal val="visible"/>
                                      </p:to>
                                    </p:set>
                                    <p:anim calcmode="lin" valueType="num">
                                      <p:cBhvr additive="base">
                                        <p:cTn dur="500"/>
                                        <p:tgtEl>
                                          <p:spTgt spid="50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7">
                                            <p:txEl>
                                              <p:pRg end="1" st="1"/>
                                            </p:txEl>
                                          </p:spTgt>
                                        </p:tgtEl>
                                        <p:attrNameLst>
                                          <p:attrName>style.visibility</p:attrName>
                                        </p:attrNameLst>
                                      </p:cBhvr>
                                      <p:to>
                                        <p:strVal val="visible"/>
                                      </p:to>
                                    </p:set>
                                    <p:anim calcmode="lin" valueType="num">
                                      <p:cBhvr additive="base">
                                        <p:cTn dur="500"/>
                                        <p:tgtEl>
                                          <p:spTgt spid="50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7">
                                            <p:txEl>
                                              <p:pRg end="2" st="2"/>
                                            </p:txEl>
                                          </p:spTgt>
                                        </p:tgtEl>
                                        <p:attrNameLst>
                                          <p:attrName>style.visibility</p:attrName>
                                        </p:attrNameLst>
                                      </p:cBhvr>
                                      <p:to>
                                        <p:strVal val="visible"/>
                                      </p:to>
                                    </p:set>
                                    <p:anim calcmode="lin" valueType="num">
                                      <p:cBhvr additive="base">
                                        <p:cTn dur="500"/>
                                        <p:tgtEl>
                                          <p:spTgt spid="50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9"/>
                                        </p:tgtEl>
                                        <p:attrNameLst>
                                          <p:attrName>style.visibility</p:attrName>
                                        </p:attrNameLst>
                                      </p:cBhvr>
                                      <p:to>
                                        <p:strVal val="visible"/>
                                      </p:to>
                                    </p:set>
                                    <p:anim calcmode="lin" valueType="num">
                                      <p:cBhvr additive="base">
                                        <p:cTn dur="500"/>
                                        <p:tgtEl>
                                          <p:spTgt spid="50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500"/>
                                        <p:tgtEl>
                                          <p:spTgt spid="5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pic>
        <p:nvPicPr>
          <p:cNvPr descr="A close-up of a grass field&#10;&#10;Description automatically generated" id="515" name="Google Shape;515;p29"/>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516" name="Google Shape;516;p29"/>
          <p:cNvSpPr txBox="1"/>
          <p:nvPr/>
        </p:nvSpPr>
        <p:spPr>
          <a:xfrm>
            <a:off x="511277" y="360364"/>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Le quiz de la Coupe du Monde 2026</a:t>
            </a:r>
            <a:endParaRPr/>
          </a:p>
        </p:txBody>
      </p:sp>
      <p:sp>
        <p:nvSpPr>
          <p:cNvPr id="517" name="Google Shape;517;p29"/>
          <p:cNvSpPr txBox="1"/>
          <p:nvPr/>
        </p:nvSpPr>
        <p:spPr>
          <a:xfrm>
            <a:off x="1474840" y="1772229"/>
            <a:ext cx="1053034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Quelle équipe a gagné la Coupe du Monde féminin 2023 ?</a:t>
            </a:r>
            <a:endParaRPr sz="2800">
              <a:solidFill>
                <a:schemeClr val="dk1"/>
              </a:solidFill>
              <a:latin typeface="Calibri"/>
              <a:ea typeface="Calibri"/>
              <a:cs typeface="Calibri"/>
              <a:sym typeface="Calibri"/>
            </a:endParaRPr>
          </a:p>
        </p:txBody>
      </p:sp>
      <p:sp>
        <p:nvSpPr>
          <p:cNvPr id="518" name="Google Shape;518;p29"/>
          <p:cNvSpPr txBox="1"/>
          <p:nvPr/>
        </p:nvSpPr>
        <p:spPr>
          <a:xfrm>
            <a:off x="1474840" y="1203964"/>
            <a:ext cx="1066799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Who won the Women’s World Cup in 2023?</a:t>
            </a:r>
            <a:endParaRPr b="1" i="0" sz="2000" u="none" cap="none" strike="noStrike">
              <a:solidFill>
                <a:srgbClr val="000000"/>
              </a:solidFill>
              <a:latin typeface="Calibri"/>
              <a:ea typeface="Calibri"/>
              <a:cs typeface="Calibri"/>
              <a:sym typeface="Calibri"/>
            </a:endParaRPr>
          </a:p>
        </p:txBody>
      </p:sp>
      <p:pic>
        <p:nvPicPr>
          <p:cNvPr descr="Logo, company name&#10;&#10;Description automatically generated" id="519" name="Google Shape;519;p29"/>
          <p:cNvPicPr preferRelativeResize="0"/>
          <p:nvPr/>
        </p:nvPicPr>
        <p:blipFill rotWithShape="1">
          <a:blip r:embed="rId4">
            <a:alphaModFix/>
          </a:blip>
          <a:srcRect b="0" l="0" r="0" t="0"/>
          <a:stretch/>
        </p:blipFill>
        <p:spPr>
          <a:xfrm>
            <a:off x="511277" y="1182846"/>
            <a:ext cx="863834" cy="503903"/>
          </a:xfrm>
          <a:prstGeom prst="rect">
            <a:avLst/>
          </a:prstGeom>
          <a:noFill/>
          <a:ln>
            <a:noFill/>
          </a:ln>
        </p:spPr>
      </p:pic>
      <p:pic>
        <p:nvPicPr>
          <p:cNvPr id="520" name="Google Shape;520;p29"/>
          <p:cNvPicPr preferRelativeResize="0"/>
          <p:nvPr/>
        </p:nvPicPr>
        <p:blipFill rotWithShape="1">
          <a:blip r:embed="rId5">
            <a:alphaModFix/>
          </a:blip>
          <a:srcRect b="0" l="0" r="0" t="0"/>
          <a:stretch/>
        </p:blipFill>
        <p:spPr>
          <a:xfrm>
            <a:off x="567366" y="1751111"/>
            <a:ext cx="756149" cy="503903"/>
          </a:xfrm>
          <a:prstGeom prst="rect">
            <a:avLst/>
          </a:prstGeom>
          <a:noFill/>
          <a:ln>
            <a:noFill/>
          </a:ln>
        </p:spPr>
      </p:pic>
      <p:sp>
        <p:nvSpPr>
          <p:cNvPr id="521" name="Google Shape;521;p29"/>
          <p:cNvSpPr txBox="1"/>
          <p:nvPr/>
        </p:nvSpPr>
        <p:spPr>
          <a:xfrm>
            <a:off x="334298" y="2494418"/>
            <a:ext cx="11670890" cy="2645083"/>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Les États-Unis.</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Angleterre.</a:t>
            </a:r>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Espagne.</a:t>
            </a:r>
            <a:endParaRPr b="1" sz="2900">
              <a:solidFill>
                <a:schemeClr val="dk1"/>
              </a:solidFill>
              <a:latin typeface="Calibri"/>
              <a:ea typeface="Calibri"/>
              <a:cs typeface="Calibri"/>
              <a:sym typeface="Calibri"/>
            </a:endParaRPr>
          </a:p>
        </p:txBody>
      </p:sp>
      <p:sp>
        <p:nvSpPr>
          <p:cNvPr id="522" name="Google Shape;522;p29"/>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8</a:t>
            </a:r>
            <a:endParaRPr b="1" i="0" sz="4000" u="none" cap="none" strike="noStrike">
              <a:solidFill>
                <a:srgbClr val="000000"/>
              </a:solidFill>
              <a:latin typeface="Calibri"/>
              <a:ea typeface="Calibri"/>
              <a:cs typeface="Calibri"/>
              <a:sym typeface="Calibri"/>
            </a:endParaRPr>
          </a:p>
        </p:txBody>
      </p:sp>
      <p:sp>
        <p:nvSpPr>
          <p:cNvPr id="523" name="Google Shape;523;p29"/>
          <p:cNvSpPr/>
          <p:nvPr/>
        </p:nvSpPr>
        <p:spPr>
          <a:xfrm>
            <a:off x="235981" y="4181681"/>
            <a:ext cx="11444700" cy="672000"/>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1">
                                            <p:txEl>
                                              <p:pRg end="0" st="0"/>
                                            </p:txEl>
                                          </p:spTgt>
                                        </p:tgtEl>
                                        <p:attrNameLst>
                                          <p:attrName>style.visibility</p:attrName>
                                        </p:attrNameLst>
                                      </p:cBhvr>
                                      <p:to>
                                        <p:strVal val="visible"/>
                                      </p:to>
                                    </p:set>
                                    <p:anim calcmode="lin" valueType="num">
                                      <p:cBhvr additive="base">
                                        <p:cTn dur="500"/>
                                        <p:tgtEl>
                                          <p:spTgt spid="52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1">
                                            <p:txEl>
                                              <p:pRg end="1" st="1"/>
                                            </p:txEl>
                                          </p:spTgt>
                                        </p:tgtEl>
                                        <p:attrNameLst>
                                          <p:attrName>style.visibility</p:attrName>
                                        </p:attrNameLst>
                                      </p:cBhvr>
                                      <p:to>
                                        <p:strVal val="visible"/>
                                      </p:to>
                                    </p:set>
                                    <p:anim calcmode="lin" valueType="num">
                                      <p:cBhvr additive="base">
                                        <p:cTn dur="500"/>
                                        <p:tgtEl>
                                          <p:spTgt spid="52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1">
                                            <p:txEl>
                                              <p:pRg end="2" st="2"/>
                                            </p:txEl>
                                          </p:spTgt>
                                        </p:tgtEl>
                                        <p:attrNameLst>
                                          <p:attrName>style.visibility</p:attrName>
                                        </p:attrNameLst>
                                      </p:cBhvr>
                                      <p:to>
                                        <p:strVal val="visible"/>
                                      </p:to>
                                    </p:set>
                                    <p:anim calcmode="lin" valueType="num">
                                      <p:cBhvr additive="base">
                                        <p:cTn dur="500"/>
                                        <p:tgtEl>
                                          <p:spTgt spid="52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3"/>
                                        </p:tgtEl>
                                        <p:attrNameLst>
                                          <p:attrName>style.visibility</p:attrName>
                                        </p:attrNameLst>
                                      </p:cBhvr>
                                      <p:to>
                                        <p:strVal val="visible"/>
                                      </p:to>
                                    </p:set>
                                    <p:anim calcmode="lin" valueType="num">
                                      <p:cBhvr additive="base">
                                        <p:cTn dur="500"/>
                                        <p:tgtEl>
                                          <p:spTgt spid="52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8" name="Shape 178"/>
        <p:cNvGrpSpPr/>
        <p:nvPr/>
      </p:nvGrpSpPr>
      <p:grpSpPr>
        <a:xfrm>
          <a:off x="0" y="0"/>
          <a:ext cx="0" cy="0"/>
          <a:chOff x="0" y="0"/>
          <a:chExt cx="0" cy="0"/>
        </a:xfrm>
      </p:grpSpPr>
      <p:sp>
        <p:nvSpPr>
          <p:cNvPr id="179" name="Google Shape;179;p3"/>
          <p:cNvSpPr txBox="1"/>
          <p:nvPr/>
        </p:nvSpPr>
        <p:spPr>
          <a:xfrm>
            <a:off x="394087" y="2132855"/>
            <a:ext cx="621936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5400" u="none" cap="none" strike="noStrike">
                <a:solidFill>
                  <a:srgbClr val="000000"/>
                </a:solidFill>
                <a:latin typeface="Calibri"/>
                <a:ea typeface="Calibri"/>
                <a:cs typeface="Calibri"/>
                <a:sym typeface="Calibri"/>
              </a:rPr>
              <a:t>La Coupe du Monde 2026</a:t>
            </a:r>
            <a:endParaRPr b="0" i="0" sz="5400" u="none" cap="none" strike="noStrike">
              <a:solidFill>
                <a:srgbClr val="000000"/>
              </a:solidFill>
              <a:latin typeface="Calibri"/>
              <a:ea typeface="Calibri"/>
              <a:cs typeface="Calibri"/>
              <a:sym typeface="Calibri"/>
            </a:endParaRPr>
          </a:p>
        </p:txBody>
      </p:sp>
      <p:pic>
        <p:nvPicPr>
          <p:cNvPr id="180" name="Google Shape;180;p3"/>
          <p:cNvPicPr preferRelativeResize="0"/>
          <p:nvPr/>
        </p:nvPicPr>
        <p:blipFill rotWithShape="1">
          <a:blip r:embed="rId4">
            <a:alphaModFix/>
          </a:blip>
          <a:srcRect b="0" l="0" r="0" t="0"/>
          <a:stretch/>
        </p:blipFill>
        <p:spPr>
          <a:xfrm>
            <a:off x="1877627" y="168168"/>
            <a:ext cx="1812009" cy="668544"/>
          </a:xfrm>
          <a:prstGeom prst="rect">
            <a:avLst/>
          </a:prstGeom>
          <a:noFill/>
          <a:ln>
            <a:noFill/>
          </a:ln>
        </p:spPr>
      </p:pic>
      <p:sp>
        <p:nvSpPr>
          <p:cNvPr id="181" name="Google Shape;181;p3"/>
          <p:cNvSpPr txBox="1"/>
          <p:nvPr/>
        </p:nvSpPr>
        <p:spPr>
          <a:xfrm>
            <a:off x="488686" y="4608738"/>
            <a:ext cx="3764700" cy="354000"/>
          </a:xfrm>
          <a:prstGeom prst="rect">
            <a:avLst/>
          </a:prstGeom>
          <a:solidFill>
            <a:schemeClr val="lt1"/>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700">
                <a:latin typeface="Arial Black"/>
                <a:ea typeface="Arial Black"/>
                <a:cs typeface="Arial Black"/>
                <a:sym typeface="Arial Black"/>
              </a:rPr>
              <a:t>Instagram: </a:t>
            </a:r>
            <a:r>
              <a:rPr b="1" i="0" lang="en-US" sz="1700" u="none" cap="none" strike="noStrike">
                <a:solidFill>
                  <a:srgbClr val="000000"/>
                </a:solidFill>
                <a:latin typeface="Arial Black"/>
                <a:ea typeface="Arial Black"/>
                <a:cs typeface="Arial Black"/>
                <a:sym typeface="Arial Black"/>
              </a:rPr>
              <a:t>@mingalabauk </a:t>
            </a:r>
            <a:endParaRPr b="1" sz="1700"/>
          </a:p>
        </p:txBody>
      </p:sp>
      <p:sp>
        <p:nvSpPr>
          <p:cNvPr id="182" name="Google Shape;182;p3"/>
          <p:cNvSpPr txBox="1"/>
          <p:nvPr/>
        </p:nvSpPr>
        <p:spPr>
          <a:xfrm>
            <a:off x="523601" y="5183325"/>
            <a:ext cx="3912900" cy="354000"/>
          </a:xfrm>
          <a:prstGeom prst="rect">
            <a:avLst/>
          </a:prstGeom>
          <a:solidFill>
            <a:schemeClr val="lt1"/>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700">
                <a:latin typeface="Arial Black"/>
                <a:ea typeface="Arial Black"/>
                <a:cs typeface="Arial Black"/>
                <a:sym typeface="Arial Black"/>
              </a:rPr>
              <a:t>X: </a:t>
            </a:r>
            <a:r>
              <a:rPr b="1" lang="en-US" sz="1700">
                <a:solidFill>
                  <a:srgbClr val="000000"/>
                </a:solidFill>
                <a:latin typeface="Arial Black"/>
                <a:ea typeface="Arial Black"/>
                <a:cs typeface="Arial Black"/>
                <a:sym typeface="Arial Black"/>
              </a:rPr>
              <a:t>@MingalabaUK / </a:t>
            </a:r>
            <a:r>
              <a:rPr b="1" lang="en-US" sz="1700">
                <a:solidFill>
                  <a:schemeClr val="dk1"/>
                </a:solidFill>
                <a:latin typeface="Arial Black"/>
                <a:ea typeface="Arial Black"/>
                <a:cs typeface="Arial Black"/>
                <a:sym typeface="Arial Black"/>
              </a:rPr>
              <a:t>@Pearson </a:t>
            </a:r>
            <a:endParaRPr/>
          </a:p>
        </p:txBody>
      </p:sp>
      <p:sp>
        <p:nvSpPr>
          <p:cNvPr id="183" name="Google Shape;183;p3"/>
          <p:cNvSpPr txBox="1"/>
          <p:nvPr/>
        </p:nvSpPr>
        <p:spPr>
          <a:xfrm>
            <a:off x="394087" y="4099893"/>
            <a:ext cx="1728192" cy="353943"/>
          </a:xfrm>
          <a:prstGeom prst="rect">
            <a:avLst/>
          </a:prstGeom>
          <a:solidFill>
            <a:schemeClr val="lt1"/>
          </a:soli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700">
                <a:solidFill>
                  <a:srgbClr val="000000"/>
                </a:solidFill>
                <a:latin typeface="Arial Black"/>
                <a:ea typeface="Arial Black"/>
                <a:cs typeface="Arial Black"/>
                <a:sym typeface="Arial Black"/>
              </a:rPr>
              <a:t>FOLLOW US!</a:t>
            </a:r>
            <a:endParaRPr/>
          </a:p>
        </p:txBody>
      </p:sp>
      <p:sp>
        <p:nvSpPr>
          <p:cNvPr id="184" name="Google Shape;184;p3"/>
          <p:cNvSpPr txBox="1"/>
          <p:nvPr/>
        </p:nvSpPr>
        <p:spPr>
          <a:xfrm>
            <a:off x="4668911" y="5183325"/>
            <a:ext cx="3764700" cy="354000"/>
          </a:xfrm>
          <a:prstGeom prst="rect">
            <a:avLst/>
          </a:prstGeom>
          <a:solidFill>
            <a:schemeClr val="lt1"/>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700">
                <a:latin typeface="Arial Black"/>
                <a:ea typeface="Arial Black"/>
                <a:cs typeface="Arial Black"/>
                <a:sym typeface="Arial Black"/>
              </a:rPr>
              <a:t>Facebook: </a:t>
            </a:r>
            <a:r>
              <a:rPr b="1" i="0" lang="en-US" sz="1700" u="none" cap="none" strike="noStrike">
                <a:solidFill>
                  <a:srgbClr val="000000"/>
                </a:solidFill>
                <a:latin typeface="Arial Black"/>
                <a:ea typeface="Arial Black"/>
                <a:cs typeface="Arial Black"/>
                <a:sym typeface="Arial Black"/>
              </a:rPr>
              <a:t>Pearsonpl</a:t>
            </a:r>
            <a:r>
              <a:rPr b="1" lang="en-US" sz="1700">
                <a:latin typeface="Arial Black"/>
                <a:ea typeface="Arial Black"/>
                <a:cs typeface="Arial Black"/>
                <a:sym typeface="Arial Black"/>
              </a:rPr>
              <a:t>c </a:t>
            </a:r>
            <a:endParaRPr b="1" sz="1700"/>
          </a:p>
        </p:txBody>
      </p:sp>
      <p:sp>
        <p:nvSpPr>
          <p:cNvPr id="185" name="Google Shape;185;p3"/>
          <p:cNvSpPr txBox="1"/>
          <p:nvPr/>
        </p:nvSpPr>
        <p:spPr>
          <a:xfrm>
            <a:off x="4668911" y="4608738"/>
            <a:ext cx="3764700" cy="354000"/>
          </a:xfrm>
          <a:prstGeom prst="rect">
            <a:avLst/>
          </a:prstGeom>
          <a:solidFill>
            <a:schemeClr val="lt1"/>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700">
                <a:latin typeface="Arial Black"/>
                <a:ea typeface="Arial Black"/>
                <a:cs typeface="Arial Black"/>
                <a:sym typeface="Arial Black"/>
              </a:rPr>
              <a:t>LinkedIn</a:t>
            </a:r>
            <a:r>
              <a:rPr b="1" lang="en-US" sz="1700">
                <a:latin typeface="Arial Black"/>
                <a:ea typeface="Arial Black"/>
                <a:cs typeface="Arial Black"/>
                <a:sym typeface="Arial Black"/>
              </a:rPr>
              <a:t>: </a:t>
            </a:r>
            <a:r>
              <a:rPr b="1" i="0" lang="en-US" sz="1700" u="none" cap="none" strike="noStrike">
                <a:solidFill>
                  <a:srgbClr val="000000"/>
                </a:solidFill>
                <a:latin typeface="Arial Black"/>
                <a:ea typeface="Arial Black"/>
                <a:cs typeface="Arial Black"/>
                <a:sym typeface="Arial Black"/>
              </a:rPr>
              <a:t>@</a:t>
            </a:r>
            <a:r>
              <a:rPr b="1" lang="en-US" sz="1700">
                <a:latin typeface="Arial Black"/>
                <a:ea typeface="Arial Black"/>
                <a:cs typeface="Arial Black"/>
                <a:sym typeface="Arial Black"/>
              </a:rPr>
              <a:t>Pearson</a:t>
            </a:r>
            <a:endParaRPr b="1" sz="17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pic>
        <p:nvPicPr>
          <p:cNvPr descr="A close-up of a grass field&#10;&#10;Description automatically generated" id="529" name="Google Shape;529;p30"/>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530" name="Google Shape;530;p30"/>
          <p:cNvSpPr txBox="1"/>
          <p:nvPr/>
        </p:nvSpPr>
        <p:spPr>
          <a:xfrm>
            <a:off x="511277" y="328467"/>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Le quiz de la Coupe du Monde 2026</a:t>
            </a:r>
            <a:endParaRPr/>
          </a:p>
        </p:txBody>
      </p:sp>
      <p:sp>
        <p:nvSpPr>
          <p:cNvPr id="531" name="Google Shape;531;p30"/>
          <p:cNvSpPr txBox="1"/>
          <p:nvPr/>
        </p:nvSpPr>
        <p:spPr>
          <a:xfrm>
            <a:off x="1474840" y="1740332"/>
            <a:ext cx="1053034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Quelle équipe a gagné la Coupe du Monde 2022 ?</a:t>
            </a:r>
            <a:endParaRPr b="1" sz="2000">
              <a:solidFill>
                <a:schemeClr val="dk1"/>
              </a:solidFill>
              <a:latin typeface="Calibri"/>
              <a:ea typeface="Calibri"/>
              <a:cs typeface="Calibri"/>
              <a:sym typeface="Calibri"/>
            </a:endParaRPr>
          </a:p>
        </p:txBody>
      </p:sp>
      <p:sp>
        <p:nvSpPr>
          <p:cNvPr id="532" name="Google Shape;532;p30"/>
          <p:cNvSpPr txBox="1"/>
          <p:nvPr/>
        </p:nvSpPr>
        <p:spPr>
          <a:xfrm>
            <a:off x="1474840" y="1172067"/>
            <a:ext cx="1066799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Which team won the Men’s World Cup in 2022?</a:t>
            </a:r>
            <a:endParaRPr b="1" i="0" sz="2000" u="none" cap="none" strike="noStrike">
              <a:solidFill>
                <a:srgbClr val="000000"/>
              </a:solidFill>
              <a:latin typeface="Calibri"/>
              <a:ea typeface="Calibri"/>
              <a:cs typeface="Calibri"/>
              <a:sym typeface="Calibri"/>
            </a:endParaRPr>
          </a:p>
        </p:txBody>
      </p:sp>
      <p:pic>
        <p:nvPicPr>
          <p:cNvPr descr="Logo, company name&#10;&#10;Description automatically generated" id="533" name="Google Shape;533;p30"/>
          <p:cNvPicPr preferRelativeResize="0"/>
          <p:nvPr/>
        </p:nvPicPr>
        <p:blipFill rotWithShape="1">
          <a:blip r:embed="rId4">
            <a:alphaModFix/>
          </a:blip>
          <a:srcRect b="0" l="0" r="0" t="0"/>
          <a:stretch/>
        </p:blipFill>
        <p:spPr>
          <a:xfrm>
            <a:off x="511277" y="1150949"/>
            <a:ext cx="863834" cy="503903"/>
          </a:xfrm>
          <a:prstGeom prst="rect">
            <a:avLst/>
          </a:prstGeom>
          <a:noFill/>
          <a:ln>
            <a:noFill/>
          </a:ln>
        </p:spPr>
      </p:pic>
      <p:pic>
        <p:nvPicPr>
          <p:cNvPr id="534" name="Google Shape;534;p30"/>
          <p:cNvPicPr preferRelativeResize="0"/>
          <p:nvPr/>
        </p:nvPicPr>
        <p:blipFill rotWithShape="1">
          <a:blip r:embed="rId5">
            <a:alphaModFix/>
          </a:blip>
          <a:srcRect b="0" l="0" r="0" t="0"/>
          <a:stretch/>
        </p:blipFill>
        <p:spPr>
          <a:xfrm>
            <a:off x="567366" y="1719214"/>
            <a:ext cx="756149" cy="503903"/>
          </a:xfrm>
          <a:prstGeom prst="rect">
            <a:avLst/>
          </a:prstGeom>
          <a:noFill/>
          <a:ln>
            <a:noFill/>
          </a:ln>
        </p:spPr>
      </p:pic>
      <p:sp>
        <p:nvSpPr>
          <p:cNvPr id="535" name="Google Shape;535;p30"/>
          <p:cNvSpPr txBox="1"/>
          <p:nvPr/>
        </p:nvSpPr>
        <p:spPr>
          <a:xfrm>
            <a:off x="334298" y="2462521"/>
            <a:ext cx="11670890" cy="2645083"/>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Argentine.</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Espagne.</a:t>
            </a:r>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France.</a:t>
            </a:r>
            <a:endParaRPr b="1" sz="2900">
              <a:solidFill>
                <a:schemeClr val="dk1"/>
              </a:solidFill>
              <a:latin typeface="Calibri"/>
              <a:ea typeface="Calibri"/>
              <a:cs typeface="Calibri"/>
              <a:sym typeface="Calibri"/>
            </a:endParaRPr>
          </a:p>
        </p:txBody>
      </p:sp>
      <p:sp>
        <p:nvSpPr>
          <p:cNvPr id="536" name="Google Shape;536;p30"/>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9</a:t>
            </a:r>
            <a:endParaRPr b="1" i="0" sz="4000" u="none" cap="none" strike="noStrike">
              <a:solidFill>
                <a:srgbClr val="000000"/>
              </a:solidFill>
              <a:latin typeface="Calibri"/>
              <a:ea typeface="Calibri"/>
              <a:cs typeface="Calibri"/>
              <a:sym typeface="Calibri"/>
            </a:endParaRPr>
          </a:p>
        </p:txBody>
      </p:sp>
      <p:sp>
        <p:nvSpPr>
          <p:cNvPr id="537" name="Google Shape;537;p30"/>
          <p:cNvSpPr/>
          <p:nvPr/>
        </p:nvSpPr>
        <p:spPr>
          <a:xfrm>
            <a:off x="235981" y="2405764"/>
            <a:ext cx="11444700" cy="672000"/>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5">
                                            <p:txEl>
                                              <p:pRg end="0" st="0"/>
                                            </p:txEl>
                                          </p:spTgt>
                                        </p:tgtEl>
                                        <p:attrNameLst>
                                          <p:attrName>style.visibility</p:attrName>
                                        </p:attrNameLst>
                                      </p:cBhvr>
                                      <p:to>
                                        <p:strVal val="visible"/>
                                      </p:to>
                                    </p:set>
                                    <p:anim calcmode="lin" valueType="num">
                                      <p:cBhvr additive="base">
                                        <p:cTn dur="500"/>
                                        <p:tgtEl>
                                          <p:spTgt spid="53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5">
                                            <p:txEl>
                                              <p:pRg end="1" st="1"/>
                                            </p:txEl>
                                          </p:spTgt>
                                        </p:tgtEl>
                                        <p:attrNameLst>
                                          <p:attrName>style.visibility</p:attrName>
                                        </p:attrNameLst>
                                      </p:cBhvr>
                                      <p:to>
                                        <p:strVal val="visible"/>
                                      </p:to>
                                    </p:set>
                                    <p:anim calcmode="lin" valueType="num">
                                      <p:cBhvr additive="base">
                                        <p:cTn dur="500"/>
                                        <p:tgtEl>
                                          <p:spTgt spid="53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5">
                                            <p:txEl>
                                              <p:pRg end="2" st="2"/>
                                            </p:txEl>
                                          </p:spTgt>
                                        </p:tgtEl>
                                        <p:attrNameLst>
                                          <p:attrName>style.visibility</p:attrName>
                                        </p:attrNameLst>
                                      </p:cBhvr>
                                      <p:to>
                                        <p:strVal val="visible"/>
                                      </p:to>
                                    </p:set>
                                    <p:anim calcmode="lin" valueType="num">
                                      <p:cBhvr additive="base">
                                        <p:cTn dur="500"/>
                                        <p:tgtEl>
                                          <p:spTgt spid="53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7"/>
                                        </p:tgtEl>
                                        <p:attrNameLst>
                                          <p:attrName>style.visibility</p:attrName>
                                        </p:attrNameLst>
                                      </p:cBhvr>
                                      <p:to>
                                        <p:strVal val="visible"/>
                                      </p:to>
                                    </p:set>
                                    <p:anim calcmode="lin" valueType="num">
                                      <p:cBhvr additive="base">
                                        <p:cTn dur="500"/>
                                        <p:tgtEl>
                                          <p:spTgt spid="53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500"/>
                                        <p:tgtEl>
                                          <p:spTgt spid="5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pic>
        <p:nvPicPr>
          <p:cNvPr descr="A close-up of a grass field&#10;&#10;Description automatically generated" id="543" name="Google Shape;543;p31"/>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544" name="Google Shape;544;p31"/>
          <p:cNvSpPr txBox="1"/>
          <p:nvPr/>
        </p:nvSpPr>
        <p:spPr>
          <a:xfrm>
            <a:off x="511277" y="328467"/>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Le quiz de la Coupe du Monde 2026</a:t>
            </a:r>
            <a:endParaRPr/>
          </a:p>
        </p:txBody>
      </p:sp>
      <p:sp>
        <p:nvSpPr>
          <p:cNvPr id="545" name="Google Shape;545;p31"/>
          <p:cNvSpPr txBox="1"/>
          <p:nvPr/>
        </p:nvSpPr>
        <p:spPr>
          <a:xfrm>
            <a:off x="1474840" y="1740332"/>
            <a:ext cx="1053034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Où aura lieu la finale ?</a:t>
            </a:r>
            <a:endParaRPr b="1" sz="2000">
              <a:solidFill>
                <a:schemeClr val="dk1"/>
              </a:solidFill>
              <a:latin typeface="Calibri"/>
              <a:ea typeface="Calibri"/>
              <a:cs typeface="Calibri"/>
              <a:sym typeface="Calibri"/>
            </a:endParaRPr>
          </a:p>
        </p:txBody>
      </p:sp>
      <p:sp>
        <p:nvSpPr>
          <p:cNvPr id="546" name="Google Shape;546;p31"/>
          <p:cNvSpPr txBox="1"/>
          <p:nvPr/>
        </p:nvSpPr>
        <p:spPr>
          <a:xfrm>
            <a:off x="1474840" y="1172067"/>
            <a:ext cx="1066799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Where is the final taking place?</a:t>
            </a:r>
            <a:endParaRPr b="1" i="0" sz="2000" u="none" cap="none" strike="noStrike">
              <a:solidFill>
                <a:srgbClr val="000000"/>
              </a:solidFill>
              <a:latin typeface="Calibri"/>
              <a:ea typeface="Calibri"/>
              <a:cs typeface="Calibri"/>
              <a:sym typeface="Calibri"/>
            </a:endParaRPr>
          </a:p>
        </p:txBody>
      </p:sp>
      <p:pic>
        <p:nvPicPr>
          <p:cNvPr descr="Logo, company name&#10;&#10;Description automatically generated" id="547" name="Google Shape;547;p31"/>
          <p:cNvPicPr preferRelativeResize="0"/>
          <p:nvPr/>
        </p:nvPicPr>
        <p:blipFill rotWithShape="1">
          <a:blip r:embed="rId4">
            <a:alphaModFix/>
          </a:blip>
          <a:srcRect b="0" l="0" r="0" t="0"/>
          <a:stretch/>
        </p:blipFill>
        <p:spPr>
          <a:xfrm>
            <a:off x="511277" y="1150949"/>
            <a:ext cx="863834" cy="503903"/>
          </a:xfrm>
          <a:prstGeom prst="rect">
            <a:avLst/>
          </a:prstGeom>
          <a:noFill/>
          <a:ln>
            <a:noFill/>
          </a:ln>
        </p:spPr>
      </p:pic>
      <p:pic>
        <p:nvPicPr>
          <p:cNvPr id="548" name="Google Shape;548;p31"/>
          <p:cNvPicPr preferRelativeResize="0"/>
          <p:nvPr/>
        </p:nvPicPr>
        <p:blipFill rotWithShape="1">
          <a:blip r:embed="rId5">
            <a:alphaModFix/>
          </a:blip>
          <a:srcRect b="0" l="0" r="0" t="0"/>
          <a:stretch/>
        </p:blipFill>
        <p:spPr>
          <a:xfrm>
            <a:off x="567366" y="1719214"/>
            <a:ext cx="756149" cy="503903"/>
          </a:xfrm>
          <a:prstGeom prst="rect">
            <a:avLst/>
          </a:prstGeom>
          <a:noFill/>
          <a:ln>
            <a:noFill/>
          </a:ln>
        </p:spPr>
      </p:pic>
      <p:sp>
        <p:nvSpPr>
          <p:cNvPr id="549" name="Google Shape;549;p31"/>
          <p:cNvSpPr txBox="1"/>
          <p:nvPr/>
        </p:nvSpPr>
        <p:spPr>
          <a:xfrm>
            <a:off x="334298" y="2462521"/>
            <a:ext cx="11670890" cy="3537635"/>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La finale aura lieu </a:t>
            </a:r>
            <a:r>
              <a:rPr b="1" lang="en-US" sz="2800">
                <a:solidFill>
                  <a:schemeClr val="dk1"/>
                </a:solidFill>
                <a:latin typeface="Calibri"/>
                <a:ea typeface="Calibri"/>
                <a:cs typeface="Calibri"/>
                <a:sym typeface="Calibri"/>
              </a:rPr>
              <a:t>à </a:t>
            </a:r>
            <a:r>
              <a:rPr b="1" lang="en-US" sz="2900">
                <a:solidFill>
                  <a:schemeClr val="dk1"/>
                </a:solidFill>
                <a:latin typeface="Calibri"/>
                <a:ea typeface="Calibri"/>
                <a:cs typeface="Calibri"/>
                <a:sym typeface="Calibri"/>
              </a:rPr>
              <a:t>New Jersey.</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La finale aura lieu </a:t>
            </a:r>
            <a:r>
              <a:rPr b="1" lang="en-US" sz="2800">
                <a:solidFill>
                  <a:schemeClr val="dk1"/>
                </a:solidFill>
                <a:latin typeface="Calibri"/>
                <a:ea typeface="Calibri"/>
                <a:cs typeface="Calibri"/>
                <a:sym typeface="Calibri"/>
              </a:rPr>
              <a:t>à </a:t>
            </a:r>
            <a:r>
              <a:rPr b="1" lang="en-US" sz="2900">
                <a:solidFill>
                  <a:schemeClr val="dk1"/>
                </a:solidFill>
                <a:latin typeface="Calibri"/>
                <a:ea typeface="Calibri"/>
                <a:cs typeface="Calibri"/>
                <a:sym typeface="Calibri"/>
              </a:rPr>
              <a:t>Mexico.</a:t>
            </a:r>
            <a:endParaRPr i="1" sz="2900">
              <a:solidFill>
                <a:schemeClr val="dk1"/>
              </a:solidFill>
              <a:latin typeface="Calibri"/>
              <a:ea typeface="Calibri"/>
              <a:cs typeface="Calibri"/>
              <a:sym typeface="Calibri"/>
            </a:endParaRPr>
          </a:p>
          <a:p>
            <a:pPr indent="-342900" lvl="0" marL="342900" marR="0" rtl="0" algn="l">
              <a:lnSpc>
                <a:spcPct val="200000"/>
              </a:lnSpc>
              <a:spcBef>
                <a:spcPts val="0"/>
              </a:spcBef>
              <a:spcAft>
                <a:spcPts val="0"/>
              </a:spcAft>
              <a:buClr>
                <a:schemeClr val="dk1"/>
              </a:buClr>
              <a:buSzPts val="2900"/>
              <a:buFont typeface="Calibri"/>
              <a:buAutoNum type="alphaUcParenR"/>
            </a:pPr>
            <a:r>
              <a:rPr b="1" lang="en-US" sz="2900">
                <a:solidFill>
                  <a:schemeClr val="dk1"/>
                </a:solidFill>
                <a:latin typeface="Calibri"/>
                <a:ea typeface="Calibri"/>
                <a:cs typeface="Calibri"/>
                <a:sym typeface="Calibri"/>
              </a:rPr>
              <a:t> La finale aura lieu </a:t>
            </a:r>
            <a:r>
              <a:rPr b="1" lang="en-US" sz="2800">
                <a:solidFill>
                  <a:schemeClr val="dk1"/>
                </a:solidFill>
                <a:latin typeface="Calibri"/>
                <a:ea typeface="Calibri"/>
                <a:cs typeface="Calibri"/>
                <a:sym typeface="Calibri"/>
              </a:rPr>
              <a:t>à </a:t>
            </a:r>
            <a:r>
              <a:rPr b="1" lang="en-US" sz="2900">
                <a:solidFill>
                  <a:schemeClr val="dk1"/>
                </a:solidFill>
                <a:latin typeface="Calibri"/>
                <a:ea typeface="Calibri"/>
                <a:cs typeface="Calibri"/>
                <a:sym typeface="Calibri"/>
              </a:rPr>
              <a:t>Los Angeles.</a:t>
            </a:r>
            <a:endParaRPr i="1" sz="2900">
              <a:solidFill>
                <a:schemeClr val="dk1"/>
              </a:solidFill>
              <a:latin typeface="Calibri"/>
              <a:ea typeface="Calibri"/>
              <a:cs typeface="Calibri"/>
              <a:sym typeface="Calibri"/>
            </a:endParaRPr>
          </a:p>
          <a:p>
            <a:pPr indent="0" lvl="0" marL="0" marR="0" rtl="0" algn="l">
              <a:lnSpc>
                <a:spcPct val="200000"/>
              </a:lnSpc>
              <a:spcBef>
                <a:spcPts val="0"/>
              </a:spcBef>
              <a:spcAft>
                <a:spcPts val="0"/>
              </a:spcAft>
              <a:buNone/>
            </a:pPr>
            <a:r>
              <a:t/>
            </a:r>
            <a:endParaRPr b="1" sz="2900">
              <a:solidFill>
                <a:schemeClr val="dk1"/>
              </a:solidFill>
              <a:latin typeface="Calibri"/>
              <a:ea typeface="Calibri"/>
              <a:cs typeface="Calibri"/>
              <a:sym typeface="Calibri"/>
            </a:endParaRPr>
          </a:p>
        </p:txBody>
      </p:sp>
      <p:sp>
        <p:nvSpPr>
          <p:cNvPr id="550" name="Google Shape;550;p31"/>
          <p:cNvSpPr txBox="1"/>
          <p:nvPr/>
        </p:nvSpPr>
        <p:spPr>
          <a:xfrm>
            <a:off x="11356257" y="90045"/>
            <a:ext cx="786581"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Calibri"/>
              <a:buNone/>
            </a:pPr>
            <a:r>
              <a:rPr b="1" i="0" lang="en-US" sz="4000" u="none" cap="none" strike="noStrike">
                <a:solidFill>
                  <a:srgbClr val="000000"/>
                </a:solidFill>
                <a:latin typeface="Calibri"/>
                <a:ea typeface="Calibri"/>
                <a:cs typeface="Calibri"/>
                <a:sym typeface="Calibri"/>
              </a:rPr>
              <a:t>10</a:t>
            </a:r>
            <a:endParaRPr b="1" i="0" sz="4000" u="none" cap="none" strike="noStrike">
              <a:solidFill>
                <a:srgbClr val="000000"/>
              </a:solidFill>
              <a:latin typeface="Calibri"/>
              <a:ea typeface="Calibri"/>
              <a:cs typeface="Calibri"/>
              <a:sym typeface="Calibri"/>
            </a:endParaRPr>
          </a:p>
        </p:txBody>
      </p:sp>
      <p:sp>
        <p:nvSpPr>
          <p:cNvPr id="551" name="Google Shape;551;p31"/>
          <p:cNvSpPr/>
          <p:nvPr/>
        </p:nvSpPr>
        <p:spPr>
          <a:xfrm>
            <a:off x="235981" y="2388222"/>
            <a:ext cx="11444700" cy="672000"/>
          </a:xfrm>
          <a:prstGeom prst="rect">
            <a:avLst/>
          </a:prstGeom>
          <a:noFill/>
          <a:ln cap="flat" cmpd="sng" w="57150">
            <a:solidFill>
              <a:srgbClr val="FF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9">
                                            <p:txEl>
                                              <p:pRg end="0" st="0"/>
                                            </p:txEl>
                                          </p:spTgt>
                                        </p:tgtEl>
                                        <p:attrNameLst>
                                          <p:attrName>style.visibility</p:attrName>
                                        </p:attrNameLst>
                                      </p:cBhvr>
                                      <p:to>
                                        <p:strVal val="visible"/>
                                      </p:to>
                                    </p:set>
                                    <p:anim calcmode="lin" valueType="num">
                                      <p:cBhvr additive="base">
                                        <p:cTn dur="500"/>
                                        <p:tgtEl>
                                          <p:spTgt spid="54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9">
                                            <p:txEl>
                                              <p:pRg end="1" st="1"/>
                                            </p:txEl>
                                          </p:spTgt>
                                        </p:tgtEl>
                                        <p:attrNameLst>
                                          <p:attrName>style.visibility</p:attrName>
                                        </p:attrNameLst>
                                      </p:cBhvr>
                                      <p:to>
                                        <p:strVal val="visible"/>
                                      </p:to>
                                    </p:set>
                                    <p:anim calcmode="lin" valueType="num">
                                      <p:cBhvr additive="base">
                                        <p:cTn dur="500"/>
                                        <p:tgtEl>
                                          <p:spTgt spid="54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9">
                                            <p:txEl>
                                              <p:pRg end="2" st="2"/>
                                            </p:txEl>
                                          </p:spTgt>
                                        </p:tgtEl>
                                        <p:attrNameLst>
                                          <p:attrName>style.visibility</p:attrName>
                                        </p:attrNameLst>
                                      </p:cBhvr>
                                      <p:to>
                                        <p:strVal val="visible"/>
                                      </p:to>
                                    </p:set>
                                    <p:anim calcmode="lin" valueType="num">
                                      <p:cBhvr additive="base">
                                        <p:cTn dur="500"/>
                                        <p:tgtEl>
                                          <p:spTgt spid="54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9">
                                            <p:txEl>
                                              <p:pRg end="3" st="3"/>
                                            </p:txEl>
                                          </p:spTgt>
                                        </p:tgtEl>
                                        <p:attrNameLst>
                                          <p:attrName>style.visibility</p:attrName>
                                        </p:attrNameLst>
                                      </p:cBhvr>
                                      <p:to>
                                        <p:strVal val="visible"/>
                                      </p:to>
                                    </p:set>
                                    <p:anim calcmode="lin" valueType="num">
                                      <p:cBhvr additive="base">
                                        <p:cTn dur="500"/>
                                        <p:tgtEl>
                                          <p:spTgt spid="54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1"/>
                                        </p:tgtEl>
                                        <p:attrNameLst>
                                          <p:attrName>style.visibility</p:attrName>
                                        </p:attrNameLst>
                                      </p:cBhvr>
                                      <p:to>
                                        <p:strVal val="visible"/>
                                      </p:to>
                                    </p:set>
                                    <p:anim calcmode="lin" valueType="num">
                                      <p:cBhvr additive="base">
                                        <p:cTn dur="500"/>
                                        <p:tgtEl>
                                          <p:spTgt spid="5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pic>
        <p:nvPicPr>
          <p:cNvPr descr="A close-up of a grass field&#10;&#10;Description automatically generated" id="557" name="Google Shape;557;p32"/>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558" name="Google Shape;558;p32"/>
          <p:cNvSpPr txBox="1"/>
          <p:nvPr/>
        </p:nvSpPr>
        <p:spPr>
          <a:xfrm>
            <a:off x="181671" y="16157"/>
            <a:ext cx="1732190" cy="671851"/>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Lisons !</a:t>
            </a:r>
            <a:endParaRPr/>
          </a:p>
        </p:txBody>
      </p:sp>
      <p:sp>
        <p:nvSpPr>
          <p:cNvPr id="559" name="Google Shape;559;p32"/>
          <p:cNvSpPr txBox="1"/>
          <p:nvPr/>
        </p:nvSpPr>
        <p:spPr>
          <a:xfrm>
            <a:off x="108154" y="769446"/>
            <a:ext cx="4345859" cy="2862322"/>
          </a:xfrm>
          <a:prstGeom prst="rect">
            <a:avLst/>
          </a:prstGeom>
          <a:solidFill>
            <a:srgbClr val="FFF2CC"/>
          </a:solidFill>
          <a:ln cap="flat" cmpd="sng" w="38100">
            <a:solidFill>
              <a:srgbClr val="EA283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Bonjour! Je m’appelle </a:t>
            </a:r>
            <a:r>
              <a:rPr b="1" lang="en-US" sz="2000">
                <a:solidFill>
                  <a:schemeClr val="dk1"/>
                </a:solidFill>
                <a:latin typeface="Calibri"/>
                <a:ea typeface="Calibri"/>
                <a:cs typeface="Calibri"/>
                <a:sym typeface="Calibri"/>
              </a:rPr>
              <a:t>Pierre</a:t>
            </a:r>
            <a:r>
              <a:rPr lang="en-US" sz="2000">
                <a:solidFill>
                  <a:schemeClr val="dk1"/>
                </a:solidFill>
                <a:latin typeface="Calibri"/>
                <a:ea typeface="Calibri"/>
                <a:cs typeface="Calibri"/>
                <a:sym typeface="Calibri"/>
              </a:rPr>
              <a:t> et j’ai treize ans. Je viens de France et j’aime beaucoup le football. Je pense que le Brésil va gagner la Coupe du Monde parce qu’il a beaucoup de joueurs fantastiques et marque beaucoup de buts. J’aime aussi la France, mais le Brésil est la meilleure équipe cette année.</a:t>
            </a:r>
            <a:endParaRPr sz="2000">
              <a:solidFill>
                <a:schemeClr val="dk1"/>
              </a:solidFill>
              <a:latin typeface="Calibri"/>
              <a:ea typeface="Calibri"/>
              <a:cs typeface="Calibri"/>
              <a:sym typeface="Calibri"/>
            </a:endParaRPr>
          </a:p>
        </p:txBody>
      </p:sp>
      <p:sp>
        <p:nvSpPr>
          <p:cNvPr id="560" name="Google Shape;560;p32"/>
          <p:cNvSpPr txBox="1"/>
          <p:nvPr/>
        </p:nvSpPr>
        <p:spPr>
          <a:xfrm>
            <a:off x="108154" y="3698341"/>
            <a:ext cx="4345859" cy="2862322"/>
          </a:xfrm>
          <a:prstGeom prst="rect">
            <a:avLst/>
          </a:prstGeom>
          <a:solidFill>
            <a:srgbClr val="FCE4E6"/>
          </a:solidFill>
          <a:ln cap="flat" cmpd="sng" w="38100">
            <a:solidFill>
              <a:srgbClr val="EA283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Bonjour, je m’appelle </a:t>
            </a:r>
            <a:r>
              <a:rPr b="1" lang="en-US" sz="2000">
                <a:solidFill>
                  <a:schemeClr val="dk1"/>
                </a:solidFill>
                <a:latin typeface="Calibri"/>
                <a:ea typeface="Calibri"/>
                <a:cs typeface="Calibri"/>
                <a:sym typeface="Calibri"/>
              </a:rPr>
              <a:t>Nicolas</a:t>
            </a:r>
            <a:r>
              <a:rPr lang="en-US" sz="2000">
                <a:solidFill>
                  <a:schemeClr val="dk1"/>
                </a:solidFill>
                <a:latin typeface="Calibri"/>
                <a:ea typeface="Calibri"/>
                <a:cs typeface="Calibri"/>
                <a:sym typeface="Calibri"/>
              </a:rPr>
              <a:t> et je suis étudiant. J’adore la Coupe du Monde parce qu’elle est très passionnante. Je pense que la France va gagner parce qu’elle a des joueurs rapides et beaucoup d’expérience. J’aime l’Allemagne, mais je ne pense pas qu’elle va gagner cette année parce qu’elle ne marque pas assez de buts.</a:t>
            </a:r>
            <a:endParaRPr sz="2000">
              <a:solidFill>
                <a:schemeClr val="dk1"/>
              </a:solidFill>
              <a:latin typeface="Calibri"/>
              <a:ea typeface="Calibri"/>
              <a:cs typeface="Calibri"/>
              <a:sym typeface="Calibri"/>
            </a:endParaRPr>
          </a:p>
        </p:txBody>
      </p:sp>
      <p:sp>
        <p:nvSpPr>
          <p:cNvPr id="561" name="Google Shape;561;p32"/>
          <p:cNvSpPr txBox="1"/>
          <p:nvPr/>
        </p:nvSpPr>
        <p:spPr>
          <a:xfrm>
            <a:off x="4522837" y="769446"/>
            <a:ext cx="4053545" cy="2862322"/>
          </a:xfrm>
          <a:prstGeom prst="rect">
            <a:avLst/>
          </a:prstGeom>
          <a:solidFill>
            <a:srgbClr val="FCE4E6"/>
          </a:solidFill>
          <a:ln cap="flat" cmpd="sng" w="38100">
            <a:solidFill>
              <a:srgbClr val="EA283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Salut! Je suis </a:t>
            </a:r>
            <a:r>
              <a:rPr b="1" lang="en-US" sz="2000">
                <a:solidFill>
                  <a:schemeClr val="dk1"/>
                </a:solidFill>
                <a:latin typeface="Calibri"/>
                <a:ea typeface="Calibri"/>
                <a:cs typeface="Calibri"/>
                <a:sym typeface="Calibri"/>
              </a:rPr>
              <a:t>Camille</a:t>
            </a:r>
            <a:r>
              <a:rPr lang="en-US" sz="2000">
                <a:solidFill>
                  <a:schemeClr val="dk1"/>
                </a:solidFill>
                <a:latin typeface="Calibri"/>
                <a:ea typeface="Calibri"/>
                <a:cs typeface="Calibri"/>
                <a:sym typeface="Calibri"/>
              </a:rPr>
              <a:t> et j’ai douze ans. J’habite à Paris et je regarde tous les matchs avec ma famille. Mon équipe préférée est l’Argentine, mais je pense que l’Angleterre va gagner la Coupe du Monde parce qu’elle joue très bien et a une défense forte. En plus, les joueurs travaillent beaucoup sur le terrain.</a:t>
            </a:r>
            <a:endParaRPr sz="2000">
              <a:solidFill>
                <a:schemeClr val="dk1"/>
              </a:solidFill>
              <a:latin typeface="Calibri"/>
              <a:ea typeface="Calibri"/>
              <a:cs typeface="Calibri"/>
              <a:sym typeface="Calibri"/>
            </a:endParaRPr>
          </a:p>
        </p:txBody>
      </p:sp>
      <p:sp>
        <p:nvSpPr>
          <p:cNvPr id="562" name="Google Shape;562;p32"/>
          <p:cNvSpPr txBox="1"/>
          <p:nvPr/>
        </p:nvSpPr>
        <p:spPr>
          <a:xfrm>
            <a:off x="4522837" y="3698341"/>
            <a:ext cx="4053545" cy="2862322"/>
          </a:xfrm>
          <a:prstGeom prst="rect">
            <a:avLst/>
          </a:prstGeom>
          <a:solidFill>
            <a:srgbClr val="FFF2CC"/>
          </a:solidFill>
          <a:ln cap="flat" cmpd="sng" w="38100">
            <a:solidFill>
              <a:srgbClr val="EA283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Salut! Je suis </a:t>
            </a:r>
            <a:r>
              <a:rPr b="1" lang="en-US" sz="2000">
                <a:solidFill>
                  <a:schemeClr val="dk1"/>
                </a:solidFill>
                <a:latin typeface="Calibri"/>
                <a:ea typeface="Calibri"/>
                <a:cs typeface="Calibri"/>
                <a:sym typeface="Calibri"/>
              </a:rPr>
              <a:t>Claire</a:t>
            </a:r>
            <a:r>
              <a:rPr lang="en-US" sz="2000">
                <a:solidFill>
                  <a:schemeClr val="dk1"/>
                </a:solidFill>
                <a:latin typeface="Calibri"/>
                <a:ea typeface="Calibri"/>
                <a:cs typeface="Calibri"/>
                <a:sym typeface="Calibri"/>
              </a:rPr>
              <a:t> et j’ai quatorze ans. Mon sport préféré est le football et je joue dans une équipe de mon collège. Je pense que l’Argentine va gagner la Coupe du Monde parce qu’elle a une excellente équipe et beaucoup de supporters. Le Brésil est très bon aussi, mais l’Argentine joue mieux dans les matchs importants.</a:t>
            </a:r>
            <a:endParaRPr sz="2000">
              <a:solidFill>
                <a:schemeClr val="dk1"/>
              </a:solidFill>
              <a:latin typeface="Calibri"/>
              <a:ea typeface="Calibri"/>
              <a:cs typeface="Calibri"/>
              <a:sym typeface="Calibri"/>
            </a:endParaRPr>
          </a:p>
        </p:txBody>
      </p:sp>
      <p:sp>
        <p:nvSpPr>
          <p:cNvPr id="563" name="Google Shape;563;p32"/>
          <p:cNvSpPr txBox="1"/>
          <p:nvPr/>
        </p:nvSpPr>
        <p:spPr>
          <a:xfrm>
            <a:off x="8645206" y="769446"/>
            <a:ext cx="3448167" cy="4093428"/>
          </a:xfrm>
          <a:prstGeom prst="rect">
            <a:avLst/>
          </a:prstGeom>
          <a:solidFill>
            <a:srgbClr val="CCF0CC"/>
          </a:solidFill>
          <a:ln cap="flat" cmpd="sng" w="38100">
            <a:solidFill>
              <a:srgbClr val="EA283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 va gagner</a:t>
            </a:r>
            <a:r>
              <a:rPr lang="en-US" sz="2000">
                <a:solidFill>
                  <a:schemeClr val="dk1"/>
                </a:solidFill>
                <a:latin typeface="Calibri"/>
                <a:ea typeface="Calibri"/>
                <a:cs typeface="Calibri"/>
                <a:sym typeface="Calibri"/>
              </a:rPr>
              <a:t>= … will win</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les joueurs </a:t>
            </a:r>
            <a:r>
              <a:rPr lang="en-US" sz="2000">
                <a:solidFill>
                  <a:schemeClr val="dk1"/>
                </a:solidFill>
                <a:latin typeface="Calibri"/>
                <a:ea typeface="Calibri"/>
                <a:cs typeface="Calibri"/>
                <a:sym typeface="Calibri"/>
              </a:rPr>
              <a:t>= the players</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marquer des buts</a:t>
            </a:r>
            <a:r>
              <a:rPr b="1" lang="en-US" sz="1700">
                <a:solidFill>
                  <a:schemeClr val="dk1"/>
                </a:solidFill>
                <a:latin typeface="Calibri"/>
                <a:ea typeface="Calibri"/>
                <a:cs typeface="Calibri"/>
                <a:sym typeface="Calibri"/>
              </a:rPr>
              <a:t> </a:t>
            </a:r>
            <a:r>
              <a:rPr lang="en-US" sz="1700">
                <a:solidFill>
                  <a:schemeClr val="dk1"/>
                </a:solidFill>
                <a:latin typeface="Calibri"/>
                <a:ea typeface="Calibri"/>
                <a:cs typeface="Calibri"/>
                <a:sym typeface="Calibri"/>
              </a:rPr>
              <a:t>= to score goals</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L’équipe </a:t>
            </a:r>
            <a:r>
              <a:rPr lang="en-US" sz="2000">
                <a:solidFill>
                  <a:schemeClr val="dk1"/>
                </a:solidFill>
                <a:latin typeface="Calibri"/>
                <a:ea typeface="Calibri"/>
                <a:cs typeface="Calibri"/>
                <a:sym typeface="Calibri"/>
              </a:rPr>
              <a:t>= the team</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tous les matchs </a:t>
            </a:r>
            <a:r>
              <a:rPr lang="en-US" sz="1800">
                <a:solidFill>
                  <a:schemeClr val="dk1"/>
                </a:solidFill>
                <a:latin typeface="Calibri"/>
                <a:ea typeface="Calibri"/>
                <a:cs typeface="Calibri"/>
                <a:sym typeface="Calibri"/>
              </a:rPr>
              <a:t>= all the matches</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la défense </a:t>
            </a:r>
            <a:r>
              <a:rPr lang="en-US" sz="2000">
                <a:solidFill>
                  <a:schemeClr val="dk1"/>
                </a:solidFill>
                <a:latin typeface="Calibri"/>
                <a:ea typeface="Calibri"/>
                <a:cs typeface="Calibri"/>
                <a:sym typeface="Calibri"/>
              </a:rPr>
              <a:t>= the defence</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forte</a:t>
            </a:r>
            <a:r>
              <a:rPr lang="en-US" sz="2000">
                <a:solidFill>
                  <a:schemeClr val="dk1"/>
                </a:solidFill>
                <a:latin typeface="Calibri"/>
                <a:ea typeface="Calibri"/>
                <a:cs typeface="Calibri"/>
                <a:sym typeface="Calibri"/>
              </a:rPr>
              <a:t> = strong</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travailler </a:t>
            </a:r>
            <a:r>
              <a:rPr lang="en-US" sz="2000">
                <a:solidFill>
                  <a:schemeClr val="dk1"/>
                </a:solidFill>
                <a:latin typeface="Calibri"/>
                <a:ea typeface="Calibri"/>
                <a:cs typeface="Calibri"/>
                <a:sym typeface="Calibri"/>
              </a:rPr>
              <a:t>= to work</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le terrain </a:t>
            </a:r>
            <a:r>
              <a:rPr lang="en-US" sz="2000">
                <a:solidFill>
                  <a:schemeClr val="dk1"/>
                </a:solidFill>
                <a:latin typeface="Calibri"/>
                <a:ea typeface="Calibri"/>
                <a:cs typeface="Calibri"/>
                <a:sym typeface="Calibri"/>
              </a:rPr>
              <a:t>= the pitch</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étudiant</a:t>
            </a:r>
            <a:r>
              <a:rPr lang="en-US" sz="2000">
                <a:solidFill>
                  <a:schemeClr val="dk1"/>
                </a:solidFill>
                <a:latin typeface="Calibri"/>
                <a:ea typeface="Calibri"/>
                <a:cs typeface="Calibri"/>
                <a:sym typeface="Calibri"/>
              </a:rPr>
              <a:t> = student</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passionnant(e)</a:t>
            </a:r>
            <a:r>
              <a:rPr lang="en-US" sz="2000">
                <a:solidFill>
                  <a:schemeClr val="dk1"/>
                </a:solidFill>
                <a:latin typeface="Calibri"/>
                <a:ea typeface="Calibri"/>
                <a:cs typeface="Calibri"/>
                <a:sym typeface="Calibri"/>
              </a:rPr>
              <a:t> = exciting</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assez </a:t>
            </a:r>
            <a:r>
              <a:rPr lang="en-US" sz="2000">
                <a:solidFill>
                  <a:schemeClr val="dk1"/>
                </a:solidFill>
                <a:latin typeface="Calibri"/>
                <a:ea typeface="Calibri"/>
                <a:cs typeface="Calibri"/>
                <a:sym typeface="Calibri"/>
              </a:rPr>
              <a:t>= enough</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mieux</a:t>
            </a:r>
            <a:r>
              <a:rPr lang="en-US" sz="2000">
                <a:solidFill>
                  <a:schemeClr val="dk1"/>
                </a:solidFill>
                <a:latin typeface="Calibri"/>
                <a:ea typeface="Calibri"/>
                <a:cs typeface="Calibri"/>
                <a:sym typeface="Calibri"/>
              </a:rPr>
              <a:t> = better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8">
                                            <p:txEl>
                                              <p:pRg end="0" st="0"/>
                                            </p:txEl>
                                          </p:spTgt>
                                        </p:tgtEl>
                                        <p:attrNameLst>
                                          <p:attrName>style.visibility</p:attrName>
                                        </p:attrNameLst>
                                      </p:cBhvr>
                                      <p:to>
                                        <p:strVal val="visible"/>
                                      </p:to>
                                    </p:set>
                                    <p:anim calcmode="lin" valueType="num">
                                      <p:cBhvr additive="base">
                                        <p:cTn dur="500"/>
                                        <p:tgtEl>
                                          <p:spTgt spid="55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9">
                                            <p:txEl>
                                              <p:pRg end="0" st="0"/>
                                            </p:txEl>
                                          </p:spTgt>
                                        </p:tgtEl>
                                        <p:attrNameLst>
                                          <p:attrName>style.visibility</p:attrName>
                                        </p:attrNameLst>
                                      </p:cBhvr>
                                      <p:to>
                                        <p:strVal val="visible"/>
                                      </p:to>
                                    </p:set>
                                    <p:anim calcmode="lin" valueType="num">
                                      <p:cBhvr additive="base">
                                        <p:cTn dur="500"/>
                                        <p:tgtEl>
                                          <p:spTgt spid="55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0">
                                            <p:txEl>
                                              <p:pRg end="0" st="0"/>
                                            </p:txEl>
                                          </p:spTgt>
                                        </p:tgtEl>
                                        <p:attrNameLst>
                                          <p:attrName>style.visibility</p:attrName>
                                        </p:attrNameLst>
                                      </p:cBhvr>
                                      <p:to>
                                        <p:strVal val="visible"/>
                                      </p:to>
                                    </p:set>
                                    <p:anim calcmode="lin" valueType="num">
                                      <p:cBhvr additive="base">
                                        <p:cTn dur="500"/>
                                        <p:tgtEl>
                                          <p:spTgt spid="56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1">
                                            <p:txEl>
                                              <p:pRg end="0" st="0"/>
                                            </p:txEl>
                                          </p:spTgt>
                                        </p:tgtEl>
                                        <p:attrNameLst>
                                          <p:attrName>style.visibility</p:attrName>
                                        </p:attrNameLst>
                                      </p:cBhvr>
                                      <p:to>
                                        <p:strVal val="visible"/>
                                      </p:to>
                                    </p:set>
                                    <p:anim calcmode="lin" valueType="num">
                                      <p:cBhvr additive="base">
                                        <p:cTn dur="500"/>
                                        <p:tgtEl>
                                          <p:spTgt spid="56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2">
                                            <p:txEl>
                                              <p:pRg end="0" st="0"/>
                                            </p:txEl>
                                          </p:spTgt>
                                        </p:tgtEl>
                                        <p:attrNameLst>
                                          <p:attrName>style.visibility</p:attrName>
                                        </p:attrNameLst>
                                      </p:cBhvr>
                                      <p:to>
                                        <p:strVal val="visible"/>
                                      </p:to>
                                    </p:set>
                                    <p:anim calcmode="lin" valueType="num">
                                      <p:cBhvr additive="base">
                                        <p:cTn dur="500"/>
                                        <p:tgtEl>
                                          <p:spTgt spid="56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0" st="0"/>
                                            </p:txEl>
                                          </p:spTgt>
                                        </p:tgtEl>
                                        <p:attrNameLst>
                                          <p:attrName>style.visibility</p:attrName>
                                        </p:attrNameLst>
                                      </p:cBhvr>
                                      <p:to>
                                        <p:strVal val="visible"/>
                                      </p:to>
                                    </p:set>
                                    <p:anim calcmode="lin" valueType="num">
                                      <p:cBhvr additive="base">
                                        <p:cTn dur="500"/>
                                        <p:tgtEl>
                                          <p:spTgt spid="56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1" st="1"/>
                                            </p:txEl>
                                          </p:spTgt>
                                        </p:tgtEl>
                                        <p:attrNameLst>
                                          <p:attrName>style.visibility</p:attrName>
                                        </p:attrNameLst>
                                      </p:cBhvr>
                                      <p:to>
                                        <p:strVal val="visible"/>
                                      </p:to>
                                    </p:set>
                                    <p:anim calcmode="lin" valueType="num">
                                      <p:cBhvr additive="base">
                                        <p:cTn dur="500"/>
                                        <p:tgtEl>
                                          <p:spTgt spid="56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2" st="2"/>
                                            </p:txEl>
                                          </p:spTgt>
                                        </p:tgtEl>
                                        <p:attrNameLst>
                                          <p:attrName>style.visibility</p:attrName>
                                        </p:attrNameLst>
                                      </p:cBhvr>
                                      <p:to>
                                        <p:strVal val="visible"/>
                                      </p:to>
                                    </p:set>
                                    <p:anim calcmode="lin" valueType="num">
                                      <p:cBhvr additive="base">
                                        <p:cTn dur="500"/>
                                        <p:tgtEl>
                                          <p:spTgt spid="56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3" st="3"/>
                                            </p:txEl>
                                          </p:spTgt>
                                        </p:tgtEl>
                                        <p:attrNameLst>
                                          <p:attrName>style.visibility</p:attrName>
                                        </p:attrNameLst>
                                      </p:cBhvr>
                                      <p:to>
                                        <p:strVal val="visible"/>
                                      </p:to>
                                    </p:set>
                                    <p:anim calcmode="lin" valueType="num">
                                      <p:cBhvr additive="base">
                                        <p:cTn dur="500"/>
                                        <p:tgtEl>
                                          <p:spTgt spid="56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4" st="4"/>
                                            </p:txEl>
                                          </p:spTgt>
                                        </p:tgtEl>
                                        <p:attrNameLst>
                                          <p:attrName>style.visibility</p:attrName>
                                        </p:attrNameLst>
                                      </p:cBhvr>
                                      <p:to>
                                        <p:strVal val="visible"/>
                                      </p:to>
                                    </p:set>
                                    <p:anim calcmode="lin" valueType="num">
                                      <p:cBhvr additive="base">
                                        <p:cTn dur="500"/>
                                        <p:tgtEl>
                                          <p:spTgt spid="56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5" st="5"/>
                                            </p:txEl>
                                          </p:spTgt>
                                        </p:tgtEl>
                                        <p:attrNameLst>
                                          <p:attrName>style.visibility</p:attrName>
                                        </p:attrNameLst>
                                      </p:cBhvr>
                                      <p:to>
                                        <p:strVal val="visible"/>
                                      </p:to>
                                    </p:set>
                                    <p:anim calcmode="lin" valueType="num">
                                      <p:cBhvr additive="base">
                                        <p:cTn dur="500"/>
                                        <p:tgtEl>
                                          <p:spTgt spid="563">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6" st="6"/>
                                            </p:txEl>
                                          </p:spTgt>
                                        </p:tgtEl>
                                        <p:attrNameLst>
                                          <p:attrName>style.visibility</p:attrName>
                                        </p:attrNameLst>
                                      </p:cBhvr>
                                      <p:to>
                                        <p:strVal val="visible"/>
                                      </p:to>
                                    </p:set>
                                    <p:anim calcmode="lin" valueType="num">
                                      <p:cBhvr additive="base">
                                        <p:cTn dur="500"/>
                                        <p:tgtEl>
                                          <p:spTgt spid="563">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7" st="7"/>
                                            </p:txEl>
                                          </p:spTgt>
                                        </p:tgtEl>
                                        <p:attrNameLst>
                                          <p:attrName>style.visibility</p:attrName>
                                        </p:attrNameLst>
                                      </p:cBhvr>
                                      <p:to>
                                        <p:strVal val="visible"/>
                                      </p:to>
                                    </p:set>
                                    <p:anim calcmode="lin" valueType="num">
                                      <p:cBhvr additive="base">
                                        <p:cTn dur="500"/>
                                        <p:tgtEl>
                                          <p:spTgt spid="563">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8" st="8"/>
                                            </p:txEl>
                                          </p:spTgt>
                                        </p:tgtEl>
                                        <p:attrNameLst>
                                          <p:attrName>style.visibility</p:attrName>
                                        </p:attrNameLst>
                                      </p:cBhvr>
                                      <p:to>
                                        <p:strVal val="visible"/>
                                      </p:to>
                                    </p:set>
                                    <p:anim calcmode="lin" valueType="num">
                                      <p:cBhvr additive="base">
                                        <p:cTn dur="500"/>
                                        <p:tgtEl>
                                          <p:spTgt spid="563">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9" st="9"/>
                                            </p:txEl>
                                          </p:spTgt>
                                        </p:tgtEl>
                                        <p:attrNameLst>
                                          <p:attrName>style.visibility</p:attrName>
                                        </p:attrNameLst>
                                      </p:cBhvr>
                                      <p:to>
                                        <p:strVal val="visible"/>
                                      </p:to>
                                    </p:set>
                                    <p:anim calcmode="lin" valueType="num">
                                      <p:cBhvr additive="base">
                                        <p:cTn dur="500"/>
                                        <p:tgtEl>
                                          <p:spTgt spid="563">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10" st="10"/>
                                            </p:txEl>
                                          </p:spTgt>
                                        </p:tgtEl>
                                        <p:attrNameLst>
                                          <p:attrName>style.visibility</p:attrName>
                                        </p:attrNameLst>
                                      </p:cBhvr>
                                      <p:to>
                                        <p:strVal val="visible"/>
                                      </p:to>
                                    </p:set>
                                    <p:anim calcmode="lin" valueType="num">
                                      <p:cBhvr additive="base">
                                        <p:cTn dur="500"/>
                                        <p:tgtEl>
                                          <p:spTgt spid="563">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11" st="11"/>
                                            </p:txEl>
                                          </p:spTgt>
                                        </p:tgtEl>
                                        <p:attrNameLst>
                                          <p:attrName>style.visibility</p:attrName>
                                        </p:attrNameLst>
                                      </p:cBhvr>
                                      <p:to>
                                        <p:strVal val="visible"/>
                                      </p:to>
                                    </p:set>
                                    <p:anim calcmode="lin" valueType="num">
                                      <p:cBhvr additive="base">
                                        <p:cTn dur="500"/>
                                        <p:tgtEl>
                                          <p:spTgt spid="563">
                                            <p:txEl>
                                              <p:pRg end="11" st="1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3">
                                            <p:txEl>
                                              <p:pRg end="12" st="12"/>
                                            </p:txEl>
                                          </p:spTgt>
                                        </p:tgtEl>
                                        <p:attrNameLst>
                                          <p:attrName>style.visibility</p:attrName>
                                        </p:attrNameLst>
                                      </p:cBhvr>
                                      <p:to>
                                        <p:strVal val="visible"/>
                                      </p:to>
                                    </p:set>
                                    <p:anim calcmode="lin" valueType="num">
                                      <p:cBhvr additive="base">
                                        <p:cTn dur="500"/>
                                        <p:tgtEl>
                                          <p:spTgt spid="563">
                                            <p:txEl>
                                              <p:pRg end="12" st="1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pic>
        <p:nvPicPr>
          <p:cNvPr descr="A close-up of a grass field&#10;&#10;Description automatically generated" id="569" name="Google Shape;569;p33"/>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570" name="Google Shape;570;p33"/>
          <p:cNvSpPr txBox="1"/>
          <p:nvPr/>
        </p:nvSpPr>
        <p:spPr>
          <a:xfrm>
            <a:off x="206478" y="178585"/>
            <a:ext cx="12083843" cy="513647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Read the texts and answer the questions:</a:t>
            </a:r>
            <a:endParaRPr/>
          </a:p>
          <a:p>
            <a:pPr indent="0" lvl="0" marL="0" marR="0" rtl="0" algn="l">
              <a:lnSpc>
                <a:spcPct val="150000"/>
              </a:lnSpc>
              <a:spcBef>
                <a:spcPts val="0"/>
              </a:spcBef>
              <a:spcAft>
                <a:spcPts val="0"/>
              </a:spcAft>
              <a:buNone/>
            </a:pPr>
            <a:r>
              <a:t/>
            </a:r>
            <a:endParaRPr b="1" sz="1100">
              <a:solidFill>
                <a:schemeClr val="dk1"/>
              </a:solidFill>
              <a:latin typeface="Calibri"/>
              <a:ea typeface="Calibri"/>
              <a:cs typeface="Calibri"/>
              <a:sym typeface="Calibri"/>
            </a:endParaRPr>
          </a:p>
          <a:p>
            <a:pPr indent="-514350" lvl="0" marL="514350" marR="0" rtl="0" algn="l">
              <a:lnSpc>
                <a:spcPct val="150000"/>
              </a:lnSpc>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Why does Pierre think Brazil will win the World Cup?</a:t>
            </a:r>
            <a:endParaRPr sz="2400">
              <a:solidFill>
                <a:schemeClr val="dk1"/>
              </a:solidFill>
              <a:latin typeface="Calibri"/>
              <a:ea typeface="Calibri"/>
              <a:cs typeface="Calibri"/>
              <a:sym typeface="Calibri"/>
            </a:endParaRPr>
          </a:p>
          <a:p>
            <a:pPr indent="-514350" lvl="0" marL="514350" marR="0" rtl="0" algn="l">
              <a:lnSpc>
                <a:spcPct val="150000"/>
              </a:lnSpc>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Who thinks England will win the World Cup?</a:t>
            </a:r>
            <a:endParaRPr sz="2400">
              <a:solidFill>
                <a:schemeClr val="dk1"/>
              </a:solidFill>
              <a:latin typeface="Calibri"/>
              <a:ea typeface="Calibri"/>
              <a:cs typeface="Calibri"/>
              <a:sym typeface="Calibri"/>
            </a:endParaRPr>
          </a:p>
          <a:p>
            <a:pPr indent="-514350" lvl="0" marL="514350" marR="0" rtl="0" algn="l">
              <a:lnSpc>
                <a:spcPct val="150000"/>
              </a:lnSpc>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Why does Nicolas love the World Cup?</a:t>
            </a:r>
            <a:endParaRPr sz="2400">
              <a:solidFill>
                <a:schemeClr val="dk1"/>
              </a:solidFill>
              <a:latin typeface="Calibri"/>
              <a:ea typeface="Calibri"/>
              <a:cs typeface="Calibri"/>
              <a:sym typeface="Calibri"/>
            </a:endParaRPr>
          </a:p>
          <a:p>
            <a:pPr indent="-514350" lvl="0" marL="514350" marR="0" rtl="0" algn="l">
              <a:lnSpc>
                <a:spcPct val="150000"/>
              </a:lnSpc>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Who does Claire think will win the World Cup?</a:t>
            </a:r>
            <a:endParaRPr sz="2400">
              <a:solidFill>
                <a:schemeClr val="dk1"/>
              </a:solidFill>
              <a:latin typeface="Calibri"/>
              <a:ea typeface="Calibri"/>
              <a:cs typeface="Calibri"/>
              <a:sym typeface="Calibri"/>
            </a:endParaRPr>
          </a:p>
          <a:p>
            <a:pPr indent="-514350" lvl="0" marL="514350" marR="0" rtl="0" algn="l">
              <a:lnSpc>
                <a:spcPct val="150000"/>
              </a:lnSpc>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According to Claire, what do Argentina do better than Brazil?</a:t>
            </a:r>
            <a:endParaRPr/>
          </a:p>
          <a:p>
            <a:pPr indent="0" lvl="0" marL="0" marR="0" rtl="0" algn="l">
              <a:lnSpc>
                <a:spcPct val="150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n-US" sz="2400">
                <a:solidFill>
                  <a:schemeClr val="dk1"/>
                </a:solidFill>
                <a:latin typeface="Calibri"/>
                <a:ea typeface="Calibri"/>
                <a:cs typeface="Calibri"/>
                <a:sym typeface="Calibri"/>
              </a:rPr>
              <a:t>Extra Challenge 1:</a:t>
            </a:r>
            <a:r>
              <a:rPr lang="en-US" sz="2400">
                <a:solidFill>
                  <a:schemeClr val="dk1"/>
                </a:solidFill>
                <a:latin typeface="Calibri"/>
                <a:ea typeface="Calibri"/>
                <a:cs typeface="Calibri"/>
                <a:sym typeface="Calibri"/>
              </a:rPr>
              <a:t> Pick one text and translate it into English</a:t>
            </a:r>
            <a:endParaRPr/>
          </a:p>
          <a:p>
            <a:pPr indent="0" lvl="0" marL="0" marR="0" rtl="0" algn="l">
              <a:lnSpc>
                <a:spcPct val="150000"/>
              </a:lnSpc>
              <a:spcBef>
                <a:spcPts val="0"/>
              </a:spcBef>
              <a:spcAft>
                <a:spcPts val="0"/>
              </a:spcAft>
              <a:buNone/>
            </a:pPr>
            <a:r>
              <a:rPr b="1" lang="en-US" sz="2400">
                <a:solidFill>
                  <a:schemeClr val="dk1"/>
                </a:solidFill>
                <a:latin typeface="Calibri"/>
                <a:ea typeface="Calibri"/>
                <a:cs typeface="Calibri"/>
                <a:sym typeface="Calibri"/>
              </a:rPr>
              <a:t>Extra Challenge 2:</a:t>
            </a:r>
            <a:r>
              <a:rPr lang="en-US" sz="2400">
                <a:solidFill>
                  <a:schemeClr val="dk1"/>
                </a:solidFill>
                <a:latin typeface="Calibri"/>
                <a:ea typeface="Calibri"/>
                <a:cs typeface="Calibri"/>
                <a:sym typeface="Calibri"/>
              </a:rPr>
              <a:t> Write your own text in French – who do you think will win the World Cup?</a:t>
            </a:r>
            <a:endParaRPr sz="2400">
              <a:solidFill>
                <a:schemeClr val="dk1"/>
              </a:solidFill>
              <a:latin typeface="Calibri"/>
              <a:ea typeface="Calibri"/>
              <a:cs typeface="Calibri"/>
              <a:sym typeface="Calibri"/>
            </a:endParaRPr>
          </a:p>
        </p:txBody>
      </p:sp>
      <p:sp>
        <p:nvSpPr>
          <p:cNvPr id="571" name="Google Shape;571;p33"/>
          <p:cNvSpPr txBox="1"/>
          <p:nvPr/>
        </p:nvSpPr>
        <p:spPr>
          <a:xfrm>
            <a:off x="7401566" y="892464"/>
            <a:ext cx="467964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They have fantastic players and score lots of goals</a:t>
            </a:r>
            <a:endParaRPr b="1" sz="2400">
              <a:solidFill>
                <a:srgbClr val="FF0000"/>
              </a:solidFill>
              <a:latin typeface="Calibri"/>
              <a:ea typeface="Calibri"/>
              <a:cs typeface="Calibri"/>
              <a:sym typeface="Calibri"/>
            </a:endParaRPr>
          </a:p>
        </p:txBody>
      </p:sp>
      <p:sp>
        <p:nvSpPr>
          <p:cNvPr id="572" name="Google Shape;572;p33"/>
          <p:cNvSpPr txBox="1"/>
          <p:nvPr/>
        </p:nvSpPr>
        <p:spPr>
          <a:xfrm>
            <a:off x="6563289" y="1613810"/>
            <a:ext cx="4077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Camille</a:t>
            </a:r>
            <a:endParaRPr b="1" sz="2400">
              <a:solidFill>
                <a:srgbClr val="FF0000"/>
              </a:solidFill>
              <a:latin typeface="Calibri"/>
              <a:ea typeface="Calibri"/>
              <a:cs typeface="Calibri"/>
              <a:sym typeface="Calibri"/>
            </a:endParaRPr>
          </a:p>
        </p:txBody>
      </p:sp>
      <p:sp>
        <p:nvSpPr>
          <p:cNvPr id="573" name="Google Shape;573;p33"/>
          <p:cNvSpPr txBox="1"/>
          <p:nvPr/>
        </p:nvSpPr>
        <p:spPr>
          <a:xfrm>
            <a:off x="5560295" y="2210656"/>
            <a:ext cx="4077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It’s very exciting</a:t>
            </a:r>
            <a:endParaRPr b="1" sz="2400">
              <a:solidFill>
                <a:srgbClr val="FF0000"/>
              </a:solidFill>
              <a:latin typeface="Calibri"/>
              <a:ea typeface="Calibri"/>
              <a:cs typeface="Calibri"/>
              <a:sym typeface="Calibri"/>
            </a:endParaRPr>
          </a:p>
        </p:txBody>
      </p:sp>
      <p:sp>
        <p:nvSpPr>
          <p:cNvPr id="574" name="Google Shape;574;p33"/>
          <p:cNvSpPr txBox="1"/>
          <p:nvPr/>
        </p:nvSpPr>
        <p:spPr>
          <a:xfrm>
            <a:off x="6670050" y="2731395"/>
            <a:ext cx="4802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Argentina</a:t>
            </a:r>
            <a:endParaRPr b="1" sz="2400">
              <a:solidFill>
                <a:srgbClr val="FF0000"/>
              </a:solidFill>
              <a:latin typeface="Calibri"/>
              <a:ea typeface="Calibri"/>
              <a:cs typeface="Calibri"/>
              <a:sym typeface="Calibri"/>
            </a:endParaRPr>
          </a:p>
        </p:txBody>
      </p:sp>
      <p:sp>
        <p:nvSpPr>
          <p:cNvPr id="575" name="Google Shape;575;p33"/>
          <p:cNvSpPr txBox="1"/>
          <p:nvPr/>
        </p:nvSpPr>
        <p:spPr>
          <a:xfrm>
            <a:off x="8357419" y="3252096"/>
            <a:ext cx="37239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Play better in the important matches</a:t>
            </a:r>
            <a:endParaRPr b="1" sz="24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0">
                                            <p:txEl>
                                              <p:pRg end="0" st="0"/>
                                            </p:txEl>
                                          </p:spTgt>
                                        </p:tgtEl>
                                        <p:attrNameLst>
                                          <p:attrName>style.visibility</p:attrName>
                                        </p:attrNameLst>
                                      </p:cBhvr>
                                      <p:to>
                                        <p:strVal val="visible"/>
                                      </p:to>
                                    </p:set>
                                    <p:anim calcmode="lin" valueType="num">
                                      <p:cBhvr additive="base">
                                        <p:cTn dur="500"/>
                                        <p:tgtEl>
                                          <p:spTgt spid="57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0">
                                            <p:txEl>
                                              <p:pRg end="1" st="1"/>
                                            </p:txEl>
                                          </p:spTgt>
                                        </p:tgtEl>
                                        <p:attrNameLst>
                                          <p:attrName>style.visibility</p:attrName>
                                        </p:attrNameLst>
                                      </p:cBhvr>
                                      <p:to>
                                        <p:strVal val="visible"/>
                                      </p:to>
                                    </p:set>
                                    <p:anim calcmode="lin" valueType="num">
                                      <p:cBhvr additive="base">
                                        <p:cTn dur="500"/>
                                        <p:tgtEl>
                                          <p:spTgt spid="57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0">
                                            <p:txEl>
                                              <p:pRg end="2" st="2"/>
                                            </p:txEl>
                                          </p:spTgt>
                                        </p:tgtEl>
                                        <p:attrNameLst>
                                          <p:attrName>style.visibility</p:attrName>
                                        </p:attrNameLst>
                                      </p:cBhvr>
                                      <p:to>
                                        <p:strVal val="visible"/>
                                      </p:to>
                                    </p:set>
                                    <p:anim calcmode="lin" valueType="num">
                                      <p:cBhvr additive="base">
                                        <p:cTn dur="500"/>
                                        <p:tgtEl>
                                          <p:spTgt spid="57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0">
                                            <p:txEl>
                                              <p:pRg end="3" st="3"/>
                                            </p:txEl>
                                          </p:spTgt>
                                        </p:tgtEl>
                                        <p:attrNameLst>
                                          <p:attrName>style.visibility</p:attrName>
                                        </p:attrNameLst>
                                      </p:cBhvr>
                                      <p:to>
                                        <p:strVal val="visible"/>
                                      </p:to>
                                    </p:set>
                                    <p:anim calcmode="lin" valueType="num">
                                      <p:cBhvr additive="base">
                                        <p:cTn dur="500"/>
                                        <p:tgtEl>
                                          <p:spTgt spid="57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0">
                                            <p:txEl>
                                              <p:pRg end="4" st="4"/>
                                            </p:txEl>
                                          </p:spTgt>
                                        </p:tgtEl>
                                        <p:attrNameLst>
                                          <p:attrName>style.visibility</p:attrName>
                                        </p:attrNameLst>
                                      </p:cBhvr>
                                      <p:to>
                                        <p:strVal val="visible"/>
                                      </p:to>
                                    </p:set>
                                    <p:anim calcmode="lin" valueType="num">
                                      <p:cBhvr additive="base">
                                        <p:cTn dur="500"/>
                                        <p:tgtEl>
                                          <p:spTgt spid="57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0">
                                            <p:txEl>
                                              <p:pRg end="5" st="5"/>
                                            </p:txEl>
                                          </p:spTgt>
                                        </p:tgtEl>
                                        <p:attrNameLst>
                                          <p:attrName>style.visibility</p:attrName>
                                        </p:attrNameLst>
                                      </p:cBhvr>
                                      <p:to>
                                        <p:strVal val="visible"/>
                                      </p:to>
                                    </p:set>
                                    <p:anim calcmode="lin" valueType="num">
                                      <p:cBhvr additive="base">
                                        <p:cTn dur="500"/>
                                        <p:tgtEl>
                                          <p:spTgt spid="570">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0">
                                            <p:txEl>
                                              <p:pRg end="6" st="6"/>
                                            </p:txEl>
                                          </p:spTgt>
                                        </p:tgtEl>
                                        <p:attrNameLst>
                                          <p:attrName>style.visibility</p:attrName>
                                        </p:attrNameLst>
                                      </p:cBhvr>
                                      <p:to>
                                        <p:strVal val="visible"/>
                                      </p:to>
                                    </p:set>
                                    <p:anim calcmode="lin" valueType="num">
                                      <p:cBhvr additive="base">
                                        <p:cTn dur="500"/>
                                        <p:tgtEl>
                                          <p:spTgt spid="570">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0">
                                            <p:txEl>
                                              <p:pRg end="7" st="7"/>
                                            </p:txEl>
                                          </p:spTgt>
                                        </p:tgtEl>
                                        <p:attrNameLst>
                                          <p:attrName>style.visibility</p:attrName>
                                        </p:attrNameLst>
                                      </p:cBhvr>
                                      <p:to>
                                        <p:strVal val="visible"/>
                                      </p:to>
                                    </p:set>
                                    <p:anim calcmode="lin" valueType="num">
                                      <p:cBhvr additive="base">
                                        <p:cTn dur="500"/>
                                        <p:tgtEl>
                                          <p:spTgt spid="570">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0">
                                            <p:txEl>
                                              <p:pRg end="8" st="8"/>
                                            </p:txEl>
                                          </p:spTgt>
                                        </p:tgtEl>
                                        <p:attrNameLst>
                                          <p:attrName>style.visibility</p:attrName>
                                        </p:attrNameLst>
                                      </p:cBhvr>
                                      <p:to>
                                        <p:strVal val="visible"/>
                                      </p:to>
                                    </p:set>
                                    <p:anim calcmode="lin" valueType="num">
                                      <p:cBhvr additive="base">
                                        <p:cTn dur="500"/>
                                        <p:tgtEl>
                                          <p:spTgt spid="570">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0">
                                            <p:txEl>
                                              <p:pRg end="9" st="9"/>
                                            </p:txEl>
                                          </p:spTgt>
                                        </p:tgtEl>
                                        <p:attrNameLst>
                                          <p:attrName>style.visibility</p:attrName>
                                        </p:attrNameLst>
                                      </p:cBhvr>
                                      <p:to>
                                        <p:strVal val="visible"/>
                                      </p:to>
                                    </p:set>
                                    <p:anim calcmode="lin" valueType="num">
                                      <p:cBhvr additive="base">
                                        <p:cTn dur="500"/>
                                        <p:tgtEl>
                                          <p:spTgt spid="570">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1"/>
                                        </p:tgtEl>
                                        <p:attrNameLst>
                                          <p:attrName>style.visibility</p:attrName>
                                        </p:attrNameLst>
                                      </p:cBhvr>
                                      <p:to>
                                        <p:strVal val="visible"/>
                                      </p:to>
                                    </p:set>
                                    <p:anim calcmode="lin" valueType="num">
                                      <p:cBhvr additive="base">
                                        <p:cTn dur="500"/>
                                        <p:tgtEl>
                                          <p:spTgt spid="57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2"/>
                                        </p:tgtEl>
                                        <p:attrNameLst>
                                          <p:attrName>style.visibility</p:attrName>
                                        </p:attrNameLst>
                                      </p:cBhvr>
                                      <p:to>
                                        <p:strVal val="visible"/>
                                      </p:to>
                                    </p:set>
                                    <p:anim calcmode="lin" valueType="num">
                                      <p:cBhvr additive="base">
                                        <p:cTn dur="500"/>
                                        <p:tgtEl>
                                          <p:spTgt spid="57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3"/>
                                        </p:tgtEl>
                                        <p:attrNameLst>
                                          <p:attrName>style.visibility</p:attrName>
                                        </p:attrNameLst>
                                      </p:cBhvr>
                                      <p:to>
                                        <p:strVal val="visible"/>
                                      </p:to>
                                    </p:set>
                                    <p:anim calcmode="lin" valueType="num">
                                      <p:cBhvr additive="base">
                                        <p:cTn dur="500"/>
                                        <p:tgtEl>
                                          <p:spTgt spid="57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4"/>
                                        </p:tgtEl>
                                        <p:attrNameLst>
                                          <p:attrName>style.visibility</p:attrName>
                                        </p:attrNameLst>
                                      </p:cBhvr>
                                      <p:to>
                                        <p:strVal val="visible"/>
                                      </p:to>
                                    </p:set>
                                    <p:anim calcmode="lin" valueType="num">
                                      <p:cBhvr additive="base">
                                        <p:cTn dur="500"/>
                                        <p:tgtEl>
                                          <p:spTgt spid="57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75"/>
                                        </p:tgtEl>
                                        <p:attrNameLst>
                                          <p:attrName>style.visibility</p:attrName>
                                        </p:attrNameLst>
                                      </p:cBhvr>
                                      <p:to>
                                        <p:strVal val="visible"/>
                                      </p:to>
                                    </p:set>
                                    <p:anim calcmode="lin" valueType="num">
                                      <p:cBhvr additive="base">
                                        <p:cTn dur="500"/>
                                        <p:tgtEl>
                                          <p:spTgt spid="57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pic>
        <p:nvPicPr>
          <p:cNvPr descr="A close-up of a grass field&#10;&#10;Description automatically generated" id="581" name="Google Shape;581;p34"/>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582" name="Google Shape;582;p34"/>
          <p:cNvSpPr txBox="1"/>
          <p:nvPr/>
        </p:nvSpPr>
        <p:spPr>
          <a:xfrm>
            <a:off x="511277" y="128020"/>
            <a:ext cx="11169445" cy="67185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chemeClr val="dk1"/>
                </a:solidFill>
                <a:latin typeface="Calibri"/>
                <a:ea typeface="Calibri"/>
                <a:cs typeface="Calibri"/>
                <a:sym typeface="Calibri"/>
              </a:rPr>
              <a:t>Que va-t-il se passer dans le match ?</a:t>
            </a:r>
            <a:endParaRPr/>
          </a:p>
        </p:txBody>
      </p:sp>
      <p:sp>
        <p:nvSpPr>
          <p:cNvPr id="583" name="Google Shape;583;p34"/>
          <p:cNvSpPr txBox="1"/>
          <p:nvPr/>
        </p:nvSpPr>
        <p:spPr>
          <a:xfrm>
            <a:off x="511277" y="922210"/>
            <a:ext cx="11248104" cy="2805063"/>
          </a:xfrm>
          <a:prstGeom prst="rect">
            <a:avLst/>
          </a:prstGeom>
          <a:solidFill>
            <a:srgbClr val="FFF2CC"/>
          </a:solidFill>
          <a:ln cap="flat" cmpd="sng" w="38100">
            <a:solidFill>
              <a:srgbClr val="EA283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chemeClr val="dk1"/>
                </a:solidFill>
                <a:latin typeface="Calibri"/>
                <a:ea typeface="Calibri"/>
                <a:cs typeface="Calibri"/>
                <a:sym typeface="Calibri"/>
              </a:rPr>
              <a:t>To give a prediction, you need to use the future tense:</a:t>
            </a:r>
            <a:endParaRPr/>
          </a:p>
          <a:p>
            <a:pPr indent="0" lvl="0" marL="0" marR="0" rtl="0" algn="l">
              <a:lnSpc>
                <a:spcPct val="150000"/>
              </a:lnSpc>
              <a:spcBef>
                <a:spcPts val="0"/>
              </a:spcBef>
              <a:spcAft>
                <a:spcPts val="0"/>
              </a:spcAft>
              <a:buNone/>
            </a:pPr>
            <a:r>
              <a:rPr b="1" lang="en-US" sz="2400" u="sng">
                <a:solidFill>
                  <a:schemeClr val="dk1"/>
                </a:solidFill>
                <a:latin typeface="Calibri"/>
                <a:ea typeface="Calibri"/>
                <a:cs typeface="Calibri"/>
                <a:sym typeface="Calibri"/>
              </a:rPr>
              <a:t>Par exemple:</a:t>
            </a:r>
            <a:endParaRPr/>
          </a:p>
          <a:p>
            <a:pPr indent="-342900" lvl="0" marL="342900" marR="0" rtl="0" algn="l">
              <a:lnSpc>
                <a:spcPct val="150000"/>
              </a:lnSpc>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L’Angleterre </a:t>
            </a:r>
            <a:r>
              <a:rPr b="1" lang="en-US" sz="2400" u="sng">
                <a:solidFill>
                  <a:srgbClr val="FF0000"/>
                </a:solidFill>
                <a:latin typeface="Calibri"/>
                <a:ea typeface="Calibri"/>
                <a:cs typeface="Calibri"/>
                <a:sym typeface="Calibri"/>
              </a:rPr>
              <a:t>va gagner</a:t>
            </a:r>
            <a:r>
              <a:rPr b="1" lang="en-US" sz="2400">
                <a:solidFill>
                  <a:schemeClr val="dk1"/>
                </a:solidFill>
                <a:latin typeface="Calibri"/>
                <a:ea typeface="Calibri"/>
                <a:cs typeface="Calibri"/>
                <a:sym typeface="Calibri"/>
              </a:rPr>
              <a:t> 2:1 = England is going to win 2-1</a:t>
            </a:r>
            <a:endParaRPr/>
          </a:p>
          <a:p>
            <a:pPr indent="-342900" lvl="0" marL="342900" marR="0" rtl="0" algn="l">
              <a:lnSpc>
                <a:spcPct val="150000"/>
              </a:lnSpc>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L’Angleterre </a:t>
            </a:r>
            <a:r>
              <a:rPr b="1" lang="en-US" sz="2400" u="sng">
                <a:solidFill>
                  <a:srgbClr val="FF0000"/>
                </a:solidFill>
                <a:latin typeface="Calibri"/>
                <a:ea typeface="Calibri"/>
                <a:cs typeface="Calibri"/>
                <a:sym typeface="Calibri"/>
              </a:rPr>
              <a:t>va perdre</a:t>
            </a:r>
            <a:r>
              <a:rPr b="1" lang="en-US" sz="2400">
                <a:solidFill>
                  <a:schemeClr val="dk1"/>
                </a:solidFill>
                <a:latin typeface="Calibri"/>
                <a:ea typeface="Calibri"/>
                <a:cs typeface="Calibri"/>
                <a:sym typeface="Calibri"/>
              </a:rPr>
              <a:t> 4:1 = England is going to lose 4-1</a:t>
            </a:r>
            <a:endParaRPr/>
          </a:p>
          <a:p>
            <a:pPr indent="-342900" lvl="0" marL="342900" marR="0" rtl="0" algn="l">
              <a:lnSpc>
                <a:spcPct val="150000"/>
              </a:lnSpc>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Ce </a:t>
            </a:r>
            <a:r>
              <a:rPr b="1" lang="en-US" sz="2400" u="sng">
                <a:solidFill>
                  <a:srgbClr val="FF0000"/>
                </a:solidFill>
                <a:latin typeface="Calibri"/>
                <a:ea typeface="Calibri"/>
                <a:cs typeface="Calibri"/>
                <a:sym typeface="Calibri"/>
              </a:rPr>
              <a:t>sera</a:t>
            </a:r>
            <a:r>
              <a:rPr b="1" lang="en-US" sz="2400">
                <a:solidFill>
                  <a:schemeClr val="dk1"/>
                </a:solidFill>
                <a:latin typeface="Calibri"/>
                <a:ea typeface="Calibri"/>
                <a:cs typeface="Calibri"/>
                <a:sym typeface="Calibri"/>
              </a:rPr>
              <a:t> un match nul = The match will be a draw</a:t>
            </a:r>
            <a:endParaRPr b="1" sz="2400">
              <a:solidFill>
                <a:schemeClr val="dk1"/>
              </a:solidFill>
              <a:latin typeface="Calibri"/>
              <a:ea typeface="Calibri"/>
              <a:cs typeface="Calibri"/>
              <a:sym typeface="Calibri"/>
            </a:endParaRPr>
          </a:p>
        </p:txBody>
      </p:sp>
      <p:sp>
        <p:nvSpPr>
          <p:cNvPr id="584" name="Google Shape;584;p34"/>
          <p:cNvSpPr txBox="1"/>
          <p:nvPr/>
        </p:nvSpPr>
        <p:spPr>
          <a:xfrm>
            <a:off x="265468" y="3868204"/>
            <a:ext cx="11779047" cy="14965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Write your prediction for a Euro 2025 match! Try to start with </a:t>
            </a:r>
            <a:r>
              <a:rPr b="1" lang="en-US" sz="2100">
                <a:solidFill>
                  <a:schemeClr val="dk1"/>
                </a:solidFill>
                <a:latin typeface="Calibri"/>
                <a:ea typeface="Calibri"/>
                <a:cs typeface="Calibri"/>
                <a:sym typeface="Calibri"/>
              </a:rPr>
              <a:t>“Je pense que…” </a:t>
            </a:r>
            <a:r>
              <a:rPr i="1" lang="en-US" sz="2100">
                <a:solidFill>
                  <a:srgbClr val="FF0000"/>
                </a:solidFill>
                <a:latin typeface="Calibri"/>
                <a:ea typeface="Calibri"/>
                <a:cs typeface="Calibri"/>
                <a:sym typeface="Calibri"/>
              </a:rPr>
              <a:t>(I think that…)</a:t>
            </a:r>
            <a:endParaRPr/>
          </a:p>
          <a:p>
            <a:pPr indent="0" lvl="1" marL="457200" marR="0" rtl="0" algn="l">
              <a:lnSpc>
                <a:spcPct val="150000"/>
              </a:lnSpc>
              <a:spcBef>
                <a:spcPts val="0"/>
              </a:spcBef>
              <a:spcAft>
                <a:spcPts val="0"/>
              </a:spcAft>
              <a:buNone/>
            </a:pPr>
            <a:r>
              <a:rPr b="1" i="1" lang="en-US" sz="2100" u="none" cap="none" strike="noStrike">
                <a:solidFill>
                  <a:schemeClr val="dk1"/>
                </a:solidFill>
                <a:latin typeface="Calibri"/>
                <a:ea typeface="Calibri"/>
                <a:cs typeface="Calibri"/>
                <a:sym typeface="Calibri"/>
              </a:rPr>
              <a:t>Je pense que</a:t>
            </a:r>
            <a:r>
              <a:rPr b="0" i="1" lang="en-US" sz="2100" u="none" cap="none" strike="noStrike">
                <a:solidFill>
                  <a:schemeClr val="dk1"/>
                </a:solidFill>
                <a:latin typeface="Calibri"/>
                <a:ea typeface="Calibri"/>
                <a:cs typeface="Calibri"/>
                <a:sym typeface="Calibri"/>
              </a:rPr>
              <a:t> L’Angleterre va gagner 2-1 = </a:t>
            </a:r>
            <a:r>
              <a:rPr b="1" i="1" lang="en-US" sz="2100" u="none" cap="none" strike="noStrike">
                <a:solidFill>
                  <a:srgbClr val="FF0000"/>
                </a:solidFill>
                <a:latin typeface="Calibri"/>
                <a:ea typeface="Calibri"/>
                <a:cs typeface="Calibri"/>
                <a:sym typeface="Calibri"/>
              </a:rPr>
              <a:t>I think</a:t>
            </a:r>
            <a:r>
              <a:rPr b="0" i="1" lang="en-US" sz="2100" u="none" cap="none" strike="noStrike">
                <a:solidFill>
                  <a:srgbClr val="FF0000"/>
                </a:solidFill>
                <a:latin typeface="Calibri"/>
                <a:ea typeface="Calibri"/>
                <a:cs typeface="Calibri"/>
                <a:sym typeface="Calibri"/>
              </a:rPr>
              <a:t> England is going to win 2-1.</a:t>
            </a:r>
            <a:endParaRPr b="0" i="1" sz="2100" u="none" cap="none" strike="noStrike">
              <a:solidFill>
                <a:schemeClr val="dk1"/>
              </a:solidFill>
              <a:latin typeface="Calibri"/>
              <a:ea typeface="Calibri"/>
              <a:cs typeface="Calibri"/>
              <a:sym typeface="Calibri"/>
            </a:endParaRPr>
          </a:p>
          <a:p>
            <a:pPr indent="-342900" lvl="0" marL="342900" marR="0" rtl="0" algn="l">
              <a:lnSpc>
                <a:spcPct val="150000"/>
              </a:lnSpc>
              <a:spcBef>
                <a:spcPts val="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Share your prediction with your class, and remember to check if your prediction was correct!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2">
                                            <p:txEl>
                                              <p:pRg end="0" st="0"/>
                                            </p:txEl>
                                          </p:spTgt>
                                        </p:tgtEl>
                                        <p:attrNameLst>
                                          <p:attrName>style.visibility</p:attrName>
                                        </p:attrNameLst>
                                      </p:cBhvr>
                                      <p:to>
                                        <p:strVal val="visible"/>
                                      </p:to>
                                    </p:set>
                                    <p:anim calcmode="lin" valueType="num">
                                      <p:cBhvr additive="base">
                                        <p:cTn dur="500"/>
                                        <p:tgtEl>
                                          <p:spTgt spid="58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3">
                                            <p:txEl>
                                              <p:pRg end="0" st="0"/>
                                            </p:txEl>
                                          </p:spTgt>
                                        </p:tgtEl>
                                        <p:attrNameLst>
                                          <p:attrName>style.visibility</p:attrName>
                                        </p:attrNameLst>
                                      </p:cBhvr>
                                      <p:to>
                                        <p:strVal val="visible"/>
                                      </p:to>
                                    </p:set>
                                    <p:anim calcmode="lin" valueType="num">
                                      <p:cBhvr additive="base">
                                        <p:cTn dur="500"/>
                                        <p:tgtEl>
                                          <p:spTgt spid="58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3">
                                            <p:txEl>
                                              <p:pRg end="1" st="1"/>
                                            </p:txEl>
                                          </p:spTgt>
                                        </p:tgtEl>
                                        <p:attrNameLst>
                                          <p:attrName>style.visibility</p:attrName>
                                        </p:attrNameLst>
                                      </p:cBhvr>
                                      <p:to>
                                        <p:strVal val="visible"/>
                                      </p:to>
                                    </p:set>
                                    <p:anim calcmode="lin" valueType="num">
                                      <p:cBhvr additive="base">
                                        <p:cTn dur="500"/>
                                        <p:tgtEl>
                                          <p:spTgt spid="58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3">
                                            <p:txEl>
                                              <p:pRg end="2" st="2"/>
                                            </p:txEl>
                                          </p:spTgt>
                                        </p:tgtEl>
                                        <p:attrNameLst>
                                          <p:attrName>style.visibility</p:attrName>
                                        </p:attrNameLst>
                                      </p:cBhvr>
                                      <p:to>
                                        <p:strVal val="visible"/>
                                      </p:to>
                                    </p:set>
                                    <p:anim calcmode="lin" valueType="num">
                                      <p:cBhvr additive="base">
                                        <p:cTn dur="500"/>
                                        <p:tgtEl>
                                          <p:spTgt spid="58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3">
                                            <p:txEl>
                                              <p:pRg end="3" st="3"/>
                                            </p:txEl>
                                          </p:spTgt>
                                        </p:tgtEl>
                                        <p:attrNameLst>
                                          <p:attrName>style.visibility</p:attrName>
                                        </p:attrNameLst>
                                      </p:cBhvr>
                                      <p:to>
                                        <p:strVal val="visible"/>
                                      </p:to>
                                    </p:set>
                                    <p:anim calcmode="lin" valueType="num">
                                      <p:cBhvr additive="base">
                                        <p:cTn dur="500"/>
                                        <p:tgtEl>
                                          <p:spTgt spid="58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3">
                                            <p:txEl>
                                              <p:pRg end="4" st="4"/>
                                            </p:txEl>
                                          </p:spTgt>
                                        </p:tgtEl>
                                        <p:attrNameLst>
                                          <p:attrName>style.visibility</p:attrName>
                                        </p:attrNameLst>
                                      </p:cBhvr>
                                      <p:to>
                                        <p:strVal val="visible"/>
                                      </p:to>
                                    </p:set>
                                    <p:anim calcmode="lin" valueType="num">
                                      <p:cBhvr additive="base">
                                        <p:cTn dur="500"/>
                                        <p:tgtEl>
                                          <p:spTgt spid="58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4">
                                            <p:txEl>
                                              <p:pRg end="0" st="0"/>
                                            </p:txEl>
                                          </p:spTgt>
                                        </p:tgtEl>
                                        <p:attrNameLst>
                                          <p:attrName>style.visibility</p:attrName>
                                        </p:attrNameLst>
                                      </p:cBhvr>
                                      <p:to>
                                        <p:strVal val="visible"/>
                                      </p:to>
                                    </p:set>
                                    <p:anim calcmode="lin" valueType="num">
                                      <p:cBhvr additive="base">
                                        <p:cTn dur="500"/>
                                        <p:tgtEl>
                                          <p:spTgt spid="58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4">
                                            <p:txEl>
                                              <p:pRg end="1" st="1"/>
                                            </p:txEl>
                                          </p:spTgt>
                                        </p:tgtEl>
                                        <p:attrNameLst>
                                          <p:attrName>style.visibility</p:attrName>
                                        </p:attrNameLst>
                                      </p:cBhvr>
                                      <p:to>
                                        <p:strVal val="visible"/>
                                      </p:to>
                                    </p:set>
                                    <p:anim calcmode="lin" valueType="num">
                                      <p:cBhvr additive="base">
                                        <p:cTn dur="500"/>
                                        <p:tgtEl>
                                          <p:spTgt spid="58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4">
                                            <p:txEl>
                                              <p:pRg end="2" st="2"/>
                                            </p:txEl>
                                          </p:spTgt>
                                        </p:tgtEl>
                                        <p:attrNameLst>
                                          <p:attrName>style.visibility</p:attrName>
                                        </p:attrNameLst>
                                      </p:cBhvr>
                                      <p:to>
                                        <p:strVal val="visible"/>
                                      </p:to>
                                    </p:set>
                                    <p:anim calcmode="lin" valueType="num">
                                      <p:cBhvr additive="base">
                                        <p:cTn dur="500"/>
                                        <p:tgtEl>
                                          <p:spTgt spid="58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pic>
        <p:nvPicPr>
          <p:cNvPr descr="A close-up of a grass field&#10;&#10;Description automatically generated" id="190" name="Google Shape;190;p4"/>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graphicFrame>
        <p:nvGraphicFramePr>
          <p:cNvPr id="191" name="Google Shape;191;p4"/>
          <p:cNvGraphicFramePr/>
          <p:nvPr/>
        </p:nvGraphicFramePr>
        <p:xfrm>
          <a:off x="361881" y="1987164"/>
          <a:ext cx="3000000" cy="3000000"/>
        </p:xfrm>
        <a:graphic>
          <a:graphicData uri="http://schemas.openxmlformats.org/drawingml/2006/table">
            <a:tbl>
              <a:tblPr>
                <a:noFill/>
                <a:tableStyleId>{60948291-1D0C-4195-B3B5-AEA9778EDA0A}</a:tableStyleId>
              </a:tblPr>
              <a:tblGrid>
                <a:gridCol w="419375"/>
                <a:gridCol w="3076025"/>
                <a:gridCol w="2242425"/>
              </a:tblGrid>
              <a:tr h="370850">
                <a:tc>
                  <a:txBody>
                    <a:bodyPr/>
                    <a:lstStyle/>
                    <a:p>
                      <a:pPr indent="0" lvl="0" marL="0" marR="0" rtl="0" algn="l">
                        <a:lnSpc>
                          <a:spcPct val="100000"/>
                        </a:lnSpc>
                        <a:spcBef>
                          <a:spcPts val="0"/>
                        </a:spcBef>
                        <a:spcAft>
                          <a:spcPts val="0"/>
                        </a:spcAft>
                        <a:buClr>
                          <a:schemeClr val="lt1"/>
                        </a:buClr>
                        <a:buSzPts val="2400"/>
                        <a:buFont typeface="Calibri"/>
                        <a:buNone/>
                      </a:pPr>
                      <a:r>
                        <a:rPr lang="en-US" sz="2400" u="none" cap="none" strike="noStrike">
                          <a:solidFill>
                            <a:schemeClr val="lt1"/>
                          </a:solidFill>
                          <a:latin typeface="Calibri"/>
                          <a:ea typeface="Calibri"/>
                          <a:cs typeface="Calibri"/>
                          <a:sym typeface="Calibri"/>
                        </a:rPr>
                        <a:t>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chemeClr val="dk1"/>
                        </a:buClr>
                        <a:buSzPts val="2400"/>
                        <a:buFont typeface="Calibri"/>
                        <a:buNone/>
                      </a:pPr>
                      <a:r>
                        <a:rPr lang="en-US" sz="2400" u="none" cap="none" strike="noStrike">
                          <a:latin typeface="Calibri"/>
                          <a:ea typeface="Calibri"/>
                          <a:cs typeface="Calibri"/>
                          <a:sym typeface="Calibri"/>
                        </a:rPr>
                        <a:t>G P A E N S E</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400"/>
                        <a:buFont typeface="Calibri"/>
                        <a:buNone/>
                      </a:pPr>
                      <a:r>
                        <a:rPr b="1" lang="en-US" sz="2400" u="none" cap="none" strike="noStrike">
                          <a:latin typeface="Calibri"/>
                          <a:ea typeface="Calibri"/>
                          <a:cs typeface="Calibri"/>
                          <a:sym typeface="Calibri"/>
                        </a:rPr>
                        <a:t>ESPAGNE</a:t>
                      </a:r>
                      <a:endParaRPr b="1" sz="2400" u="none" cap="none" strike="noStrike">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chemeClr val="lt1"/>
                        </a:buClr>
                        <a:buSzPts val="2400"/>
                        <a:buFont typeface="Calibri"/>
                        <a:buNone/>
                      </a:pPr>
                      <a:r>
                        <a:rPr lang="en-US" sz="2400" u="none" cap="none" strike="noStrike">
                          <a:solidFill>
                            <a:schemeClr val="lt1"/>
                          </a:solidFill>
                          <a:latin typeface="Calibri"/>
                          <a:ea typeface="Calibri"/>
                          <a:cs typeface="Calibri"/>
                          <a:sym typeface="Calibri"/>
                        </a:rPr>
                        <a:t>2.</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chemeClr val="dk1"/>
                        </a:buClr>
                        <a:buSzPts val="2400"/>
                        <a:buFont typeface="Calibri"/>
                        <a:buNone/>
                      </a:pPr>
                      <a:r>
                        <a:rPr lang="en-US" sz="2400" u="none" cap="none" strike="noStrike">
                          <a:latin typeface="Calibri"/>
                          <a:ea typeface="Calibri"/>
                          <a:cs typeface="Calibri"/>
                          <a:sym typeface="Calibri"/>
                        </a:rPr>
                        <a:t>T N G I E R E N A</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2400" u="none" cap="none" strike="noStrike">
                          <a:latin typeface="Calibri"/>
                          <a:ea typeface="Calibri"/>
                          <a:cs typeface="Calibri"/>
                          <a:sym typeface="Calibri"/>
                        </a:rPr>
                        <a:t>ARGENTINE</a:t>
                      </a:r>
                      <a:endParaRPr b="1" sz="2400">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3.</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chemeClr val="dk1"/>
                        </a:buClr>
                        <a:buSzPts val="2400"/>
                        <a:buFont typeface="Calibri"/>
                        <a:buNone/>
                      </a:pPr>
                      <a:r>
                        <a:rPr lang="en-US" sz="2400">
                          <a:latin typeface="Calibri"/>
                          <a:ea typeface="Calibri"/>
                          <a:cs typeface="Calibri"/>
                          <a:sym typeface="Calibri"/>
                        </a:rPr>
                        <a:t>C A R N E F</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2400">
                          <a:latin typeface="Calibri"/>
                          <a:ea typeface="Calibri"/>
                          <a:cs typeface="Calibri"/>
                          <a:sym typeface="Calibri"/>
                        </a:rPr>
                        <a:t>FRANCE</a:t>
                      </a:r>
                      <a:endParaRPr b="1" sz="2400">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4.</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chemeClr val="dk1"/>
                        </a:buClr>
                        <a:buSzPts val="2400"/>
                        <a:buFont typeface="Calibri"/>
                        <a:buNone/>
                      </a:pPr>
                      <a:r>
                        <a:rPr lang="en-US" sz="2400">
                          <a:latin typeface="Calibri"/>
                          <a:ea typeface="Calibri"/>
                          <a:cs typeface="Calibri"/>
                          <a:sym typeface="Calibri"/>
                        </a:rPr>
                        <a:t>G L A M L E N A E</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2400">
                          <a:latin typeface="Calibri"/>
                          <a:ea typeface="Calibri"/>
                          <a:cs typeface="Calibri"/>
                          <a:sym typeface="Calibri"/>
                        </a:rPr>
                        <a:t>ALLEMAGNE</a:t>
                      </a:r>
                      <a:endParaRPr b="1" sz="2400">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5.</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chemeClr val="dk1"/>
                        </a:buClr>
                        <a:buSzPts val="2100"/>
                        <a:buFont typeface="Calibri"/>
                        <a:buNone/>
                      </a:pPr>
                      <a:r>
                        <a:rPr lang="en-US" sz="2100">
                          <a:latin typeface="Calibri"/>
                          <a:ea typeface="Calibri"/>
                          <a:cs typeface="Calibri"/>
                          <a:sym typeface="Calibri"/>
                        </a:rPr>
                        <a:t>B A R E A I    U I O A S T D E</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2100">
                          <a:latin typeface="Calibri"/>
                          <a:ea typeface="Calibri"/>
                          <a:cs typeface="Calibri"/>
                          <a:sym typeface="Calibri"/>
                        </a:rPr>
                        <a:t>ARABIE SAOUDITE</a:t>
                      </a:r>
                      <a:endParaRPr b="1" sz="2100">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6.</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chemeClr val="dk1"/>
                        </a:buClr>
                        <a:buSzPts val="2400"/>
                        <a:buFont typeface="Calibri"/>
                        <a:buNone/>
                      </a:pPr>
                      <a:r>
                        <a:rPr lang="en-US" sz="2400">
                          <a:latin typeface="Calibri"/>
                          <a:ea typeface="Calibri"/>
                          <a:cs typeface="Calibri"/>
                          <a:sym typeface="Calibri"/>
                        </a:rPr>
                        <a:t>R A C O M</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lang="en-US" sz="2400">
                          <a:latin typeface="Calibri"/>
                          <a:ea typeface="Calibri"/>
                          <a:cs typeface="Calibri"/>
                          <a:sym typeface="Calibri"/>
                        </a:rPr>
                        <a:t>MAROC</a:t>
                      </a:r>
                      <a:endParaRPr b="1" sz="2400">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graphicFrame>
        <p:nvGraphicFramePr>
          <p:cNvPr id="192" name="Google Shape;192;p4"/>
          <p:cNvGraphicFramePr/>
          <p:nvPr/>
        </p:nvGraphicFramePr>
        <p:xfrm>
          <a:off x="7085192" y="1992941"/>
          <a:ext cx="3000000" cy="3000000"/>
        </p:xfrm>
        <a:graphic>
          <a:graphicData uri="http://schemas.openxmlformats.org/drawingml/2006/table">
            <a:tbl>
              <a:tblPr>
                <a:noFill/>
                <a:tableStyleId>{60948291-1D0C-4195-B3B5-AEA9778EDA0A}</a:tableStyleId>
              </a:tblPr>
              <a:tblGrid>
                <a:gridCol w="2307725"/>
                <a:gridCol w="2307725"/>
              </a:tblGrid>
              <a:tr h="370850">
                <a:tc>
                  <a:txBody>
                    <a:bodyPr/>
                    <a:lstStyle/>
                    <a:p>
                      <a:pPr indent="0" lvl="0" marL="0" marR="0" rtl="0" algn="ctr">
                        <a:spcBef>
                          <a:spcPts val="0"/>
                        </a:spcBef>
                        <a:spcAft>
                          <a:spcPts val="0"/>
                        </a:spcAft>
                        <a:buNone/>
                      </a:pPr>
                      <a:r>
                        <a:rPr b="1" lang="en-US" sz="1799">
                          <a:solidFill>
                            <a:schemeClr val="dk1"/>
                          </a:solidFill>
                        </a:rPr>
                        <a:t>ARGENTINE</a:t>
                      </a:r>
                      <a:endParaRPr b="1" sz="1799">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7E6E6"/>
                    </a:solidFill>
                  </a:tcPr>
                </a:tc>
                <a:tc>
                  <a:txBody>
                    <a:bodyPr/>
                    <a:lstStyle/>
                    <a:p>
                      <a:pPr indent="0" lvl="0" marL="0" marR="0" rtl="0" algn="ctr">
                        <a:spcBef>
                          <a:spcPts val="0"/>
                        </a:spcBef>
                        <a:spcAft>
                          <a:spcPts val="0"/>
                        </a:spcAft>
                        <a:buNone/>
                      </a:pPr>
                      <a:r>
                        <a:rPr b="1" lang="en-US" sz="1799">
                          <a:solidFill>
                            <a:schemeClr val="dk1"/>
                          </a:solidFill>
                        </a:rPr>
                        <a:t>MAROC</a:t>
                      </a:r>
                      <a:endParaRPr b="1" sz="1799">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7E6E6"/>
                    </a:solidFill>
                  </a:tcPr>
                </a:tc>
              </a:tr>
              <a:tr h="370850">
                <a:tc>
                  <a:txBody>
                    <a:bodyPr/>
                    <a:lstStyle/>
                    <a:p>
                      <a:pPr indent="0" lvl="0" marL="0" marR="0" rtl="0" algn="ctr">
                        <a:spcBef>
                          <a:spcPts val="0"/>
                        </a:spcBef>
                        <a:spcAft>
                          <a:spcPts val="0"/>
                        </a:spcAft>
                        <a:buNone/>
                      </a:pPr>
                      <a:r>
                        <a:rPr b="1" lang="en-US" sz="1799">
                          <a:solidFill>
                            <a:schemeClr val="dk1"/>
                          </a:solidFill>
                        </a:rPr>
                        <a:t>FRANCE</a:t>
                      </a:r>
                      <a:endParaRPr sz="1799"/>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7E6E6"/>
                    </a:solidFill>
                  </a:tcPr>
                </a:tc>
                <a:tc>
                  <a:txBody>
                    <a:bodyPr/>
                    <a:lstStyle/>
                    <a:p>
                      <a:pPr indent="0" lvl="0" marL="0" marR="0" rtl="0" algn="ctr">
                        <a:spcBef>
                          <a:spcPts val="0"/>
                        </a:spcBef>
                        <a:spcAft>
                          <a:spcPts val="0"/>
                        </a:spcAft>
                        <a:buNone/>
                      </a:pPr>
                      <a:r>
                        <a:rPr b="1" lang="en-US" sz="1799">
                          <a:solidFill>
                            <a:schemeClr val="dk1"/>
                          </a:solidFill>
                        </a:rPr>
                        <a:t>ALLEMAGNE</a:t>
                      </a:r>
                      <a:endParaRPr sz="1799"/>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7E6E6"/>
                    </a:solidFill>
                  </a:tcPr>
                </a:tc>
              </a:tr>
              <a:tr h="370850">
                <a:tc>
                  <a:txBody>
                    <a:bodyPr/>
                    <a:lstStyle/>
                    <a:p>
                      <a:pPr indent="0" lvl="0" marL="0" marR="0" rtl="0" algn="ctr">
                        <a:spcBef>
                          <a:spcPts val="0"/>
                        </a:spcBef>
                        <a:spcAft>
                          <a:spcPts val="0"/>
                        </a:spcAft>
                        <a:buNone/>
                      </a:pPr>
                      <a:r>
                        <a:rPr b="1" lang="en-US" sz="1799">
                          <a:solidFill>
                            <a:schemeClr val="dk1"/>
                          </a:solidFill>
                        </a:rPr>
                        <a:t>ARABIE SAOUDITE</a:t>
                      </a:r>
                      <a:endParaRPr b="1" sz="1799">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7E6E6"/>
                    </a:solidFill>
                  </a:tcPr>
                </a:tc>
                <a:tc>
                  <a:txBody>
                    <a:bodyPr/>
                    <a:lstStyle/>
                    <a:p>
                      <a:pPr indent="0" lvl="0" marL="0" marR="0" rtl="0" algn="ctr">
                        <a:spcBef>
                          <a:spcPts val="0"/>
                        </a:spcBef>
                        <a:spcAft>
                          <a:spcPts val="0"/>
                        </a:spcAft>
                        <a:buNone/>
                      </a:pPr>
                      <a:r>
                        <a:rPr b="1" lang="en-US" sz="1799">
                          <a:solidFill>
                            <a:schemeClr val="dk1"/>
                          </a:solidFill>
                        </a:rPr>
                        <a:t>ESPAGNE</a:t>
                      </a:r>
                      <a:endParaRPr b="1" sz="1799">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7E6E6"/>
                    </a:solidFill>
                  </a:tcPr>
                </a:tc>
              </a:tr>
            </a:tbl>
          </a:graphicData>
        </a:graphic>
      </p:graphicFrame>
      <p:sp>
        <p:nvSpPr>
          <p:cNvPr id="193" name="Google Shape;193;p4"/>
          <p:cNvSpPr txBox="1"/>
          <p:nvPr/>
        </p:nvSpPr>
        <p:spPr>
          <a:xfrm>
            <a:off x="7005195" y="144116"/>
            <a:ext cx="5034116"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400" u="sng">
                <a:solidFill>
                  <a:srgbClr val="000000"/>
                </a:solidFill>
                <a:latin typeface="Calibri"/>
                <a:ea typeface="Calibri"/>
                <a:cs typeface="Calibri"/>
                <a:sym typeface="Calibri"/>
              </a:rPr>
              <a:t>Date</a:t>
            </a:r>
            <a:endParaRPr b="1" sz="2400" u="sng">
              <a:solidFill>
                <a:srgbClr val="000000"/>
              </a:solidFill>
              <a:latin typeface="Calibri"/>
              <a:ea typeface="Calibri"/>
              <a:cs typeface="Calibri"/>
              <a:sym typeface="Calibri"/>
            </a:endParaRPr>
          </a:p>
        </p:txBody>
      </p:sp>
      <p:sp>
        <p:nvSpPr>
          <p:cNvPr id="194" name="Google Shape;194;p4"/>
          <p:cNvSpPr txBox="1"/>
          <p:nvPr/>
        </p:nvSpPr>
        <p:spPr>
          <a:xfrm>
            <a:off x="152688" y="144116"/>
            <a:ext cx="698140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u="sng">
                <a:solidFill>
                  <a:srgbClr val="000000"/>
                </a:solidFill>
                <a:latin typeface="Calibri"/>
                <a:ea typeface="Calibri"/>
                <a:cs typeface="Calibri"/>
                <a:sym typeface="Calibri"/>
              </a:rPr>
              <a:t>La Coupe du Monde 2026</a:t>
            </a:r>
            <a:endParaRPr b="1" sz="2400" u="sng">
              <a:solidFill>
                <a:srgbClr val="000000"/>
              </a:solidFill>
              <a:latin typeface="Calibri"/>
              <a:ea typeface="Calibri"/>
              <a:cs typeface="Calibri"/>
              <a:sym typeface="Calibri"/>
            </a:endParaRPr>
          </a:p>
        </p:txBody>
      </p:sp>
      <p:sp>
        <p:nvSpPr>
          <p:cNvPr id="195" name="Google Shape;195;p4"/>
          <p:cNvSpPr txBox="1"/>
          <p:nvPr/>
        </p:nvSpPr>
        <p:spPr>
          <a:xfrm>
            <a:off x="252248" y="534835"/>
            <a:ext cx="11705141" cy="138499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400">
                <a:solidFill>
                  <a:srgbClr val="000000"/>
                </a:solidFill>
                <a:latin typeface="Calibri"/>
                <a:ea typeface="Calibri"/>
                <a:cs typeface="Calibri"/>
                <a:sym typeface="Calibri"/>
              </a:rPr>
              <a:t>Starter:</a:t>
            </a:r>
            <a:endParaRPr/>
          </a:p>
          <a:p>
            <a:pPr indent="0" lvl="0" marL="0" marR="0" rtl="0" algn="l">
              <a:spcBef>
                <a:spcPts val="0"/>
              </a:spcBef>
              <a:spcAft>
                <a:spcPts val="0"/>
              </a:spcAft>
              <a:buNone/>
            </a:pPr>
            <a:r>
              <a:rPr lang="en-US" sz="2400">
                <a:solidFill>
                  <a:srgbClr val="000000"/>
                </a:solidFill>
                <a:latin typeface="Calibri"/>
                <a:ea typeface="Calibri"/>
                <a:cs typeface="Calibri"/>
                <a:sym typeface="Calibri"/>
              </a:rPr>
              <a:t>Unscramble the following words to find some of the countries competing at the World Cup. Click the Question Mark for a clue!</a:t>
            </a:r>
            <a:endParaRPr/>
          </a:p>
        </p:txBody>
      </p:sp>
      <p:sp>
        <p:nvSpPr>
          <p:cNvPr id="196" name="Google Shape;196;p4"/>
          <p:cNvSpPr/>
          <p:nvPr/>
        </p:nvSpPr>
        <p:spPr>
          <a:xfrm>
            <a:off x="3920123" y="2017341"/>
            <a:ext cx="2079597" cy="399584"/>
          </a:xfrm>
          <a:prstGeom prst="rect">
            <a:avLst/>
          </a:prstGeom>
          <a:solidFill>
            <a:srgbClr val="FFFFFF"/>
          </a:solidFill>
          <a:ln cap="flat" cmpd="sng" w="12700">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7" name="Google Shape;197;p4"/>
          <p:cNvSpPr/>
          <p:nvPr/>
        </p:nvSpPr>
        <p:spPr>
          <a:xfrm>
            <a:off x="3909847" y="2490984"/>
            <a:ext cx="2079597" cy="301263"/>
          </a:xfrm>
          <a:prstGeom prst="rect">
            <a:avLst/>
          </a:prstGeom>
          <a:solidFill>
            <a:srgbClr val="FFFFFF"/>
          </a:solidFill>
          <a:ln cap="flat" cmpd="sng" w="12700">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8" name="Google Shape;198;p4"/>
          <p:cNvSpPr/>
          <p:nvPr/>
        </p:nvSpPr>
        <p:spPr>
          <a:xfrm>
            <a:off x="3920123" y="2934493"/>
            <a:ext cx="2079597" cy="399584"/>
          </a:xfrm>
          <a:prstGeom prst="rect">
            <a:avLst/>
          </a:prstGeom>
          <a:solidFill>
            <a:srgbClr val="FFFFFF"/>
          </a:solidFill>
          <a:ln cap="flat" cmpd="sng" w="12700">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9" name="Google Shape;199;p4"/>
          <p:cNvSpPr/>
          <p:nvPr/>
        </p:nvSpPr>
        <p:spPr>
          <a:xfrm>
            <a:off x="3920123" y="3388508"/>
            <a:ext cx="2079597" cy="399584"/>
          </a:xfrm>
          <a:prstGeom prst="rect">
            <a:avLst/>
          </a:prstGeom>
          <a:solidFill>
            <a:srgbClr val="FFFFFF"/>
          </a:solidFill>
          <a:ln cap="flat" cmpd="sng" w="12700">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0" name="Google Shape;200;p4"/>
          <p:cNvSpPr/>
          <p:nvPr/>
        </p:nvSpPr>
        <p:spPr>
          <a:xfrm>
            <a:off x="3888828" y="3834874"/>
            <a:ext cx="2079597" cy="399584"/>
          </a:xfrm>
          <a:prstGeom prst="rect">
            <a:avLst/>
          </a:prstGeom>
          <a:solidFill>
            <a:srgbClr val="FFFFFF"/>
          </a:solidFill>
          <a:ln cap="flat" cmpd="sng" w="12700">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1" name="Google Shape;201;p4"/>
          <p:cNvSpPr txBox="1"/>
          <p:nvPr/>
        </p:nvSpPr>
        <p:spPr>
          <a:xfrm>
            <a:off x="6791093" y="3353037"/>
            <a:ext cx="5247249"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u="sng">
                <a:solidFill>
                  <a:srgbClr val="000000"/>
                </a:solidFill>
                <a:latin typeface="Calibri"/>
                <a:ea typeface="Calibri"/>
                <a:cs typeface="Calibri"/>
                <a:sym typeface="Calibri"/>
              </a:rPr>
              <a:t>EXTENSION:</a:t>
            </a:r>
            <a:endParaRPr b="1" sz="2400">
              <a:solidFill>
                <a:srgbClr val="000000"/>
              </a:solidFill>
              <a:latin typeface="Calibri"/>
              <a:ea typeface="Calibri"/>
              <a:cs typeface="Calibri"/>
              <a:sym typeface="Calibri"/>
            </a:endParaRPr>
          </a:p>
          <a:p>
            <a:pPr indent="0" lvl="0" marL="0" marR="0" rtl="0" algn="l">
              <a:spcBef>
                <a:spcPts val="0"/>
              </a:spcBef>
              <a:spcAft>
                <a:spcPts val="0"/>
              </a:spcAft>
              <a:buNone/>
            </a:pPr>
            <a:r>
              <a:rPr lang="en-US" sz="2400">
                <a:solidFill>
                  <a:srgbClr val="000000"/>
                </a:solidFill>
                <a:latin typeface="Calibri"/>
                <a:ea typeface="Calibri"/>
                <a:cs typeface="Calibri"/>
                <a:sym typeface="Calibri"/>
              </a:rPr>
              <a:t>Choose 3 other countries and scramble their spellings for a partner to solve.</a:t>
            </a:r>
            <a:endParaRPr sz="1800">
              <a:solidFill>
                <a:srgbClr val="000000"/>
              </a:solidFill>
              <a:latin typeface="Calibri"/>
              <a:ea typeface="Calibri"/>
              <a:cs typeface="Calibri"/>
              <a:sym typeface="Calibri"/>
            </a:endParaRPr>
          </a:p>
        </p:txBody>
      </p:sp>
      <p:sp>
        <p:nvSpPr>
          <p:cNvPr id="202" name="Google Shape;202;p4"/>
          <p:cNvSpPr/>
          <p:nvPr/>
        </p:nvSpPr>
        <p:spPr>
          <a:xfrm>
            <a:off x="3910291" y="4297802"/>
            <a:ext cx="2079597" cy="399584"/>
          </a:xfrm>
          <a:prstGeom prst="rect">
            <a:avLst/>
          </a:prstGeom>
          <a:solidFill>
            <a:srgbClr val="FFFFFF"/>
          </a:solidFill>
          <a:ln cap="flat" cmpd="sng" w="12700">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3" name="Google Shape;203;p4"/>
          <p:cNvSpPr/>
          <p:nvPr/>
        </p:nvSpPr>
        <p:spPr>
          <a:xfrm>
            <a:off x="6156735" y="1964862"/>
            <a:ext cx="446048" cy="429761"/>
          </a:xfrm>
          <a:custGeom>
            <a:rect b="b" l="l" r="r" t="t"/>
            <a:pathLst>
              <a:path extrusionOk="0" h="120000" w="120000">
                <a:moveTo>
                  <a:pt x="0" y="0"/>
                </a:moveTo>
                <a:lnTo>
                  <a:pt x="120000" y="0"/>
                </a:lnTo>
                <a:lnTo>
                  <a:pt x="120000" y="120000"/>
                </a:lnTo>
                <a:lnTo>
                  <a:pt x="0" y="120000"/>
                </a:lnTo>
                <a:close/>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darken" h="120000" w="120000">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none" h="120000" w="120000">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none" h="120000" w="120000">
                <a:moveTo>
                  <a:pt x="0" y="0"/>
                </a:moveTo>
                <a:lnTo>
                  <a:pt x="120000" y="0"/>
                </a:lnTo>
                <a:lnTo>
                  <a:pt x="120000" y="120000"/>
                </a:lnTo>
                <a:lnTo>
                  <a:pt x="0" y="120000"/>
                </a:lnTo>
                <a:close/>
              </a:path>
            </a:pathLst>
          </a:custGeom>
          <a:solidFill>
            <a:srgbClr val="FECB00"/>
          </a:solidFill>
          <a:ln cap="flat" cmpd="sng" w="12700">
            <a:solidFill>
              <a:srgbClr val="26415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4" name="Google Shape;204;p4"/>
          <p:cNvSpPr/>
          <p:nvPr/>
        </p:nvSpPr>
        <p:spPr>
          <a:xfrm>
            <a:off x="6156735" y="2432365"/>
            <a:ext cx="446048" cy="429761"/>
          </a:xfrm>
          <a:custGeom>
            <a:rect b="b" l="l" r="r" t="t"/>
            <a:pathLst>
              <a:path extrusionOk="0" h="120000" w="120000">
                <a:moveTo>
                  <a:pt x="0" y="0"/>
                </a:moveTo>
                <a:lnTo>
                  <a:pt x="120000" y="0"/>
                </a:lnTo>
                <a:lnTo>
                  <a:pt x="120000" y="120000"/>
                </a:lnTo>
                <a:lnTo>
                  <a:pt x="0" y="120000"/>
                </a:lnTo>
                <a:close/>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darken" h="120000" w="120000">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none" h="120000" w="120000">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none" h="120000" w="120000">
                <a:moveTo>
                  <a:pt x="0" y="0"/>
                </a:moveTo>
                <a:lnTo>
                  <a:pt x="120000" y="0"/>
                </a:lnTo>
                <a:lnTo>
                  <a:pt x="120000" y="120000"/>
                </a:lnTo>
                <a:lnTo>
                  <a:pt x="0" y="120000"/>
                </a:lnTo>
                <a:close/>
              </a:path>
            </a:pathLst>
          </a:custGeom>
          <a:solidFill>
            <a:srgbClr val="FECB00"/>
          </a:solidFill>
          <a:ln cap="flat" cmpd="sng" w="12700">
            <a:solidFill>
              <a:srgbClr val="26415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5" name="Google Shape;205;p4"/>
          <p:cNvSpPr/>
          <p:nvPr/>
        </p:nvSpPr>
        <p:spPr>
          <a:xfrm>
            <a:off x="6156735" y="2899868"/>
            <a:ext cx="446048" cy="429761"/>
          </a:xfrm>
          <a:custGeom>
            <a:rect b="b" l="l" r="r" t="t"/>
            <a:pathLst>
              <a:path extrusionOk="0" h="120000" w="120000">
                <a:moveTo>
                  <a:pt x="0" y="0"/>
                </a:moveTo>
                <a:lnTo>
                  <a:pt x="120000" y="0"/>
                </a:lnTo>
                <a:lnTo>
                  <a:pt x="120000" y="120000"/>
                </a:lnTo>
                <a:lnTo>
                  <a:pt x="0" y="120000"/>
                </a:lnTo>
                <a:close/>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darken" h="120000" w="120000">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none" h="120000" w="120000">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none" h="120000" w="120000">
                <a:moveTo>
                  <a:pt x="0" y="0"/>
                </a:moveTo>
                <a:lnTo>
                  <a:pt x="120000" y="0"/>
                </a:lnTo>
                <a:lnTo>
                  <a:pt x="120000" y="120000"/>
                </a:lnTo>
                <a:lnTo>
                  <a:pt x="0" y="120000"/>
                </a:lnTo>
                <a:close/>
              </a:path>
            </a:pathLst>
          </a:custGeom>
          <a:solidFill>
            <a:srgbClr val="FECB00"/>
          </a:solidFill>
          <a:ln cap="flat" cmpd="sng" w="12700">
            <a:solidFill>
              <a:srgbClr val="26415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6" name="Google Shape;206;p4"/>
          <p:cNvSpPr/>
          <p:nvPr/>
        </p:nvSpPr>
        <p:spPr>
          <a:xfrm>
            <a:off x="6156735" y="3367371"/>
            <a:ext cx="446048" cy="429761"/>
          </a:xfrm>
          <a:custGeom>
            <a:rect b="b" l="l" r="r" t="t"/>
            <a:pathLst>
              <a:path extrusionOk="0" h="120000" w="120000">
                <a:moveTo>
                  <a:pt x="0" y="0"/>
                </a:moveTo>
                <a:lnTo>
                  <a:pt x="120000" y="0"/>
                </a:lnTo>
                <a:lnTo>
                  <a:pt x="120000" y="120000"/>
                </a:lnTo>
                <a:lnTo>
                  <a:pt x="0" y="120000"/>
                </a:lnTo>
                <a:close/>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darken" h="120000" w="120000">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none" h="120000" w="120000">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none" h="120000" w="120000">
                <a:moveTo>
                  <a:pt x="0" y="0"/>
                </a:moveTo>
                <a:lnTo>
                  <a:pt x="120000" y="0"/>
                </a:lnTo>
                <a:lnTo>
                  <a:pt x="120000" y="120000"/>
                </a:lnTo>
                <a:lnTo>
                  <a:pt x="0" y="120000"/>
                </a:lnTo>
                <a:close/>
              </a:path>
            </a:pathLst>
          </a:custGeom>
          <a:solidFill>
            <a:srgbClr val="FECB00"/>
          </a:solidFill>
          <a:ln cap="flat" cmpd="sng" w="12700">
            <a:solidFill>
              <a:srgbClr val="26415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7" name="Google Shape;207;p4"/>
          <p:cNvSpPr/>
          <p:nvPr/>
        </p:nvSpPr>
        <p:spPr>
          <a:xfrm>
            <a:off x="6156735" y="3834874"/>
            <a:ext cx="446048" cy="429761"/>
          </a:xfrm>
          <a:custGeom>
            <a:rect b="b" l="l" r="r" t="t"/>
            <a:pathLst>
              <a:path extrusionOk="0" h="120000" w="120000">
                <a:moveTo>
                  <a:pt x="0" y="0"/>
                </a:moveTo>
                <a:lnTo>
                  <a:pt x="120000" y="0"/>
                </a:lnTo>
                <a:lnTo>
                  <a:pt x="120000" y="120000"/>
                </a:lnTo>
                <a:lnTo>
                  <a:pt x="0" y="120000"/>
                </a:lnTo>
                <a:close/>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darken" h="120000" w="120000">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none" h="120000" w="120000">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none" h="120000" w="120000">
                <a:moveTo>
                  <a:pt x="0" y="0"/>
                </a:moveTo>
                <a:lnTo>
                  <a:pt x="120000" y="0"/>
                </a:lnTo>
                <a:lnTo>
                  <a:pt x="120000" y="120000"/>
                </a:lnTo>
                <a:lnTo>
                  <a:pt x="0" y="120000"/>
                </a:lnTo>
                <a:close/>
              </a:path>
            </a:pathLst>
          </a:custGeom>
          <a:solidFill>
            <a:srgbClr val="FECB00"/>
          </a:solidFill>
          <a:ln cap="flat" cmpd="sng" w="12700">
            <a:solidFill>
              <a:srgbClr val="26415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8" name="Google Shape;208;p4"/>
          <p:cNvSpPr/>
          <p:nvPr/>
        </p:nvSpPr>
        <p:spPr>
          <a:xfrm>
            <a:off x="6156735" y="4302378"/>
            <a:ext cx="446048" cy="429761"/>
          </a:xfrm>
          <a:custGeom>
            <a:rect b="b" l="l" r="r" t="t"/>
            <a:pathLst>
              <a:path extrusionOk="0" h="120000" w="120000">
                <a:moveTo>
                  <a:pt x="0" y="0"/>
                </a:moveTo>
                <a:lnTo>
                  <a:pt x="120000" y="0"/>
                </a:lnTo>
                <a:lnTo>
                  <a:pt x="120000" y="120000"/>
                </a:lnTo>
                <a:lnTo>
                  <a:pt x="0" y="120000"/>
                </a:lnTo>
                <a:close/>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darken" h="120000" w="120000">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none" h="120000" w="120000">
                <a:moveTo>
                  <a:pt x="35225" y="40714"/>
                </a:moveTo>
                <a:cubicBezTo>
                  <a:pt x="35225" y="26513"/>
                  <a:pt x="46317" y="15000"/>
                  <a:pt x="60000" y="15000"/>
                </a:cubicBezTo>
                <a:cubicBezTo>
                  <a:pt x="73683" y="15000"/>
                  <a:pt x="84775" y="26513"/>
                  <a:pt x="84775" y="40714"/>
                </a:cubicBezTo>
                <a:cubicBezTo>
                  <a:pt x="84775" y="51365"/>
                  <a:pt x="79229" y="60000"/>
                  <a:pt x="72388" y="60000"/>
                </a:cubicBezTo>
                <a:cubicBezTo>
                  <a:pt x="68967" y="60000"/>
                  <a:pt x="66194" y="64317"/>
                  <a:pt x="66194" y="69643"/>
                </a:cubicBezTo>
                <a:lnTo>
                  <a:pt x="66194" y="82500"/>
                </a:lnTo>
                <a:lnTo>
                  <a:pt x="53806" y="82500"/>
                </a:lnTo>
                <a:lnTo>
                  <a:pt x="53806" y="69643"/>
                </a:lnTo>
                <a:cubicBezTo>
                  <a:pt x="53806" y="58992"/>
                  <a:pt x="59352" y="50357"/>
                  <a:pt x="66194" y="50357"/>
                </a:cubicBezTo>
                <a:cubicBezTo>
                  <a:pt x="69615" y="50357"/>
                  <a:pt x="72388" y="46040"/>
                  <a:pt x="72388" y="40714"/>
                </a:cubicBezTo>
                <a:cubicBezTo>
                  <a:pt x="72388" y="33613"/>
                  <a:pt x="66842" y="27857"/>
                  <a:pt x="60000" y="27857"/>
                </a:cubicBezTo>
                <a:cubicBezTo>
                  <a:pt x="53158" y="27857"/>
                  <a:pt x="47612" y="33613"/>
                  <a:pt x="47612" y="40714"/>
                </a:cubicBezTo>
                <a:close/>
                <a:moveTo>
                  <a:pt x="60000" y="85714"/>
                </a:moveTo>
                <a:cubicBezTo>
                  <a:pt x="65131" y="85714"/>
                  <a:pt x="69291" y="90032"/>
                  <a:pt x="69291" y="95357"/>
                </a:cubicBezTo>
                <a:cubicBezTo>
                  <a:pt x="69291" y="100683"/>
                  <a:pt x="65131" y="105000"/>
                  <a:pt x="60000" y="105000"/>
                </a:cubicBezTo>
                <a:cubicBezTo>
                  <a:pt x="54869" y="105000"/>
                  <a:pt x="50709" y="100683"/>
                  <a:pt x="50709" y="95357"/>
                </a:cubicBezTo>
                <a:cubicBezTo>
                  <a:pt x="50709" y="90032"/>
                  <a:pt x="54869" y="85714"/>
                  <a:pt x="60000" y="85714"/>
                </a:cubicBezTo>
                <a:close/>
              </a:path>
              <a:path extrusionOk="0" fill="none" h="120000" w="120000">
                <a:moveTo>
                  <a:pt x="0" y="0"/>
                </a:moveTo>
                <a:lnTo>
                  <a:pt x="120000" y="0"/>
                </a:lnTo>
                <a:lnTo>
                  <a:pt x="120000" y="120000"/>
                </a:lnTo>
                <a:lnTo>
                  <a:pt x="0" y="120000"/>
                </a:lnTo>
                <a:close/>
              </a:path>
            </a:pathLst>
          </a:custGeom>
          <a:solidFill>
            <a:srgbClr val="FECB00"/>
          </a:solidFill>
          <a:ln cap="flat" cmpd="sng" w="12700">
            <a:solidFill>
              <a:srgbClr val="26415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209" name="Google Shape;209;p4"/>
          <p:cNvGrpSpPr/>
          <p:nvPr/>
        </p:nvGrpSpPr>
        <p:grpSpPr>
          <a:xfrm>
            <a:off x="3764061" y="4984312"/>
            <a:ext cx="1024958" cy="1464522"/>
            <a:chOff x="2325556" y="4900232"/>
            <a:chExt cx="1024958" cy="1464522"/>
          </a:xfrm>
        </p:grpSpPr>
        <p:sp>
          <p:nvSpPr>
            <p:cNvPr id="210" name="Google Shape;210;p4"/>
            <p:cNvSpPr/>
            <p:nvPr/>
          </p:nvSpPr>
          <p:spPr>
            <a:xfrm>
              <a:off x="2325557" y="4900232"/>
              <a:ext cx="1024957" cy="1024957"/>
            </a:xfrm>
            <a:prstGeom prst="ellipse">
              <a:avLst/>
            </a:prstGeom>
            <a:blipFill rotWithShape="1">
              <a:blip r:embed="rId4">
                <a:alphaModFix/>
              </a:blip>
              <a:stretch>
                <a:fillRect b="0" l="0" r="0" t="0"/>
              </a:stretch>
            </a:blipFill>
            <a:ln cap="flat" cmpd="sng" w="127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1" name="Google Shape;211;p4"/>
            <p:cNvSpPr txBox="1"/>
            <p:nvPr/>
          </p:nvSpPr>
          <p:spPr>
            <a:xfrm>
              <a:off x="2325556" y="5995422"/>
              <a:ext cx="1024957" cy="369332"/>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Clue 1</a:t>
              </a:r>
              <a:endParaRPr b="1" i="0" sz="1800" u="none" cap="none" strike="noStrike">
                <a:solidFill>
                  <a:srgbClr val="000000"/>
                </a:solidFill>
                <a:latin typeface="Calibri"/>
                <a:ea typeface="Calibri"/>
                <a:cs typeface="Calibri"/>
                <a:sym typeface="Calibri"/>
              </a:endParaRPr>
            </a:p>
          </p:txBody>
        </p:sp>
      </p:grpSp>
      <p:grpSp>
        <p:nvGrpSpPr>
          <p:cNvPr id="212" name="Google Shape;212;p4"/>
          <p:cNvGrpSpPr/>
          <p:nvPr/>
        </p:nvGrpSpPr>
        <p:grpSpPr>
          <a:xfrm>
            <a:off x="5186623" y="4984312"/>
            <a:ext cx="1024957" cy="1464522"/>
            <a:chOff x="3748118" y="4900232"/>
            <a:chExt cx="1024957" cy="1464522"/>
          </a:xfrm>
        </p:grpSpPr>
        <p:sp>
          <p:nvSpPr>
            <p:cNvPr id="213" name="Google Shape;213;p4"/>
            <p:cNvSpPr/>
            <p:nvPr/>
          </p:nvSpPr>
          <p:spPr>
            <a:xfrm>
              <a:off x="3748118" y="4900232"/>
              <a:ext cx="1024957" cy="1024957"/>
            </a:xfrm>
            <a:prstGeom prst="ellipse">
              <a:avLst/>
            </a:prstGeom>
            <a:blipFill rotWithShape="1">
              <a:blip r:embed="rId5">
                <a:alphaModFix/>
              </a:blip>
              <a:stretch>
                <a:fillRect b="0" l="0" r="0" t="0"/>
              </a:stretch>
            </a:blipFill>
            <a:ln cap="flat" cmpd="sng" w="127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4" name="Google Shape;214;p4"/>
            <p:cNvSpPr txBox="1"/>
            <p:nvPr/>
          </p:nvSpPr>
          <p:spPr>
            <a:xfrm>
              <a:off x="3748118" y="5995422"/>
              <a:ext cx="1024957" cy="369332"/>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Clue 2</a:t>
              </a:r>
              <a:endParaRPr b="1" i="0" sz="1800" u="none" cap="none" strike="noStrike">
                <a:solidFill>
                  <a:srgbClr val="000000"/>
                </a:solidFill>
                <a:latin typeface="Calibri"/>
                <a:ea typeface="Calibri"/>
                <a:cs typeface="Calibri"/>
                <a:sym typeface="Calibri"/>
              </a:endParaRPr>
            </a:p>
          </p:txBody>
        </p:sp>
      </p:grpSp>
      <p:grpSp>
        <p:nvGrpSpPr>
          <p:cNvPr id="215" name="Google Shape;215;p4"/>
          <p:cNvGrpSpPr/>
          <p:nvPr/>
        </p:nvGrpSpPr>
        <p:grpSpPr>
          <a:xfrm>
            <a:off x="6609184" y="4984312"/>
            <a:ext cx="1024957" cy="1464522"/>
            <a:chOff x="5170679" y="4900232"/>
            <a:chExt cx="1024957" cy="1464522"/>
          </a:xfrm>
        </p:grpSpPr>
        <p:sp>
          <p:nvSpPr>
            <p:cNvPr id="216" name="Google Shape;216;p4"/>
            <p:cNvSpPr/>
            <p:nvPr/>
          </p:nvSpPr>
          <p:spPr>
            <a:xfrm>
              <a:off x="5170679" y="4900232"/>
              <a:ext cx="1024957" cy="1024957"/>
            </a:xfrm>
            <a:prstGeom prst="ellipse">
              <a:avLst/>
            </a:prstGeom>
            <a:blipFill rotWithShape="1">
              <a:blip r:embed="rId6">
                <a:alphaModFix/>
              </a:blip>
              <a:stretch>
                <a:fillRect b="0" l="0" r="0" t="0"/>
              </a:stretch>
            </a:blipFill>
            <a:ln cap="flat" cmpd="sng" w="127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7" name="Google Shape;217;p4"/>
            <p:cNvSpPr txBox="1"/>
            <p:nvPr/>
          </p:nvSpPr>
          <p:spPr>
            <a:xfrm>
              <a:off x="5170679" y="5995422"/>
              <a:ext cx="1024957" cy="369332"/>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Clue 3</a:t>
              </a:r>
              <a:endParaRPr b="1" i="0" sz="1800" u="none" cap="none" strike="noStrike">
                <a:solidFill>
                  <a:srgbClr val="000000"/>
                </a:solidFill>
                <a:latin typeface="Calibri"/>
                <a:ea typeface="Calibri"/>
                <a:cs typeface="Calibri"/>
                <a:sym typeface="Calibri"/>
              </a:endParaRPr>
            </a:p>
          </p:txBody>
        </p:sp>
      </p:grpSp>
      <p:grpSp>
        <p:nvGrpSpPr>
          <p:cNvPr id="218" name="Google Shape;218;p4"/>
          <p:cNvGrpSpPr/>
          <p:nvPr/>
        </p:nvGrpSpPr>
        <p:grpSpPr>
          <a:xfrm>
            <a:off x="8031744" y="4986753"/>
            <a:ext cx="1024958" cy="1462081"/>
            <a:chOff x="6593239" y="4902673"/>
            <a:chExt cx="1024958" cy="1462081"/>
          </a:xfrm>
        </p:grpSpPr>
        <p:sp>
          <p:nvSpPr>
            <p:cNvPr id="219" name="Google Shape;219;p4"/>
            <p:cNvSpPr/>
            <p:nvPr/>
          </p:nvSpPr>
          <p:spPr>
            <a:xfrm>
              <a:off x="6593240" y="4902673"/>
              <a:ext cx="1024957" cy="1024957"/>
            </a:xfrm>
            <a:prstGeom prst="ellipse">
              <a:avLst/>
            </a:prstGeom>
            <a:blipFill rotWithShape="1">
              <a:blip r:embed="rId7">
                <a:alphaModFix/>
              </a:blip>
              <a:stretch>
                <a:fillRect b="0" l="0" r="0" t="0"/>
              </a:stretch>
            </a:blipFill>
            <a:ln cap="flat" cmpd="sng" w="127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0" name="Google Shape;220;p4"/>
            <p:cNvSpPr txBox="1"/>
            <p:nvPr/>
          </p:nvSpPr>
          <p:spPr>
            <a:xfrm>
              <a:off x="6593239" y="5995422"/>
              <a:ext cx="1024957" cy="369332"/>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Clue 4</a:t>
              </a:r>
              <a:endParaRPr b="1" i="0" sz="1800" u="none" cap="none" strike="noStrike">
                <a:solidFill>
                  <a:srgbClr val="000000"/>
                </a:solidFill>
                <a:latin typeface="Calibri"/>
                <a:ea typeface="Calibri"/>
                <a:cs typeface="Calibri"/>
                <a:sym typeface="Calibri"/>
              </a:endParaRPr>
            </a:p>
          </p:txBody>
        </p:sp>
      </p:grpSp>
      <p:grpSp>
        <p:nvGrpSpPr>
          <p:cNvPr id="221" name="Google Shape;221;p4"/>
          <p:cNvGrpSpPr/>
          <p:nvPr/>
        </p:nvGrpSpPr>
        <p:grpSpPr>
          <a:xfrm>
            <a:off x="9454306" y="4986753"/>
            <a:ext cx="1024957" cy="1462081"/>
            <a:chOff x="8015801" y="4902673"/>
            <a:chExt cx="1024957" cy="1462081"/>
          </a:xfrm>
        </p:grpSpPr>
        <p:sp>
          <p:nvSpPr>
            <p:cNvPr id="222" name="Google Shape;222;p4"/>
            <p:cNvSpPr/>
            <p:nvPr/>
          </p:nvSpPr>
          <p:spPr>
            <a:xfrm>
              <a:off x="8015801" y="4902673"/>
              <a:ext cx="1024957" cy="1024957"/>
            </a:xfrm>
            <a:prstGeom prst="ellipse">
              <a:avLst/>
            </a:prstGeom>
            <a:blipFill rotWithShape="1">
              <a:blip r:embed="rId8">
                <a:alphaModFix/>
              </a:blip>
              <a:stretch>
                <a:fillRect b="0" l="0" r="0" t="0"/>
              </a:stretch>
            </a:blipFill>
            <a:ln cap="flat" cmpd="sng" w="127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3" name="Google Shape;223;p4"/>
            <p:cNvSpPr txBox="1"/>
            <p:nvPr/>
          </p:nvSpPr>
          <p:spPr>
            <a:xfrm>
              <a:off x="8015801" y="5995422"/>
              <a:ext cx="1024957" cy="369332"/>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Clue 5</a:t>
              </a:r>
              <a:endParaRPr b="1" i="0" sz="1800" u="none" cap="none" strike="noStrike">
                <a:solidFill>
                  <a:srgbClr val="000000"/>
                </a:solidFill>
                <a:latin typeface="Calibri"/>
                <a:ea typeface="Calibri"/>
                <a:cs typeface="Calibri"/>
                <a:sym typeface="Calibri"/>
              </a:endParaRPr>
            </a:p>
          </p:txBody>
        </p:sp>
      </p:grpSp>
      <p:grpSp>
        <p:nvGrpSpPr>
          <p:cNvPr id="224" name="Google Shape;224;p4"/>
          <p:cNvGrpSpPr/>
          <p:nvPr/>
        </p:nvGrpSpPr>
        <p:grpSpPr>
          <a:xfrm>
            <a:off x="10876867" y="4986753"/>
            <a:ext cx="1024957" cy="1462081"/>
            <a:chOff x="9438362" y="4902673"/>
            <a:chExt cx="1024957" cy="1462081"/>
          </a:xfrm>
        </p:grpSpPr>
        <p:sp>
          <p:nvSpPr>
            <p:cNvPr id="225" name="Google Shape;225;p4"/>
            <p:cNvSpPr/>
            <p:nvPr/>
          </p:nvSpPr>
          <p:spPr>
            <a:xfrm>
              <a:off x="9438362" y="4902673"/>
              <a:ext cx="1024957" cy="1024957"/>
            </a:xfrm>
            <a:prstGeom prst="ellipse">
              <a:avLst/>
            </a:prstGeom>
            <a:blipFill rotWithShape="1">
              <a:blip r:embed="rId9">
                <a:alphaModFix/>
              </a:blip>
              <a:stretch>
                <a:fillRect b="0" l="-28311" r="-28311" t="0"/>
              </a:stretch>
            </a:blipFill>
            <a:ln cap="flat" cmpd="sng" w="12700">
              <a:solidFill>
                <a:srgbClr val="0000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6" name="Google Shape;226;p4"/>
            <p:cNvSpPr txBox="1"/>
            <p:nvPr/>
          </p:nvSpPr>
          <p:spPr>
            <a:xfrm>
              <a:off x="9438362" y="5995422"/>
              <a:ext cx="1024957" cy="369332"/>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Clue 6</a:t>
              </a:r>
              <a:endParaRPr b="1" i="0" sz="1800" u="none" cap="none" strike="noStrike">
                <a:solidFill>
                  <a:srgbClr val="000000"/>
                </a:solidFill>
                <a:latin typeface="Calibri"/>
                <a:ea typeface="Calibri"/>
                <a:cs typeface="Calibri"/>
                <a:sym typeface="Calibri"/>
              </a:endParaRPr>
            </a:p>
          </p:txBody>
        </p:sp>
      </p:grpSp>
      <p:grpSp>
        <p:nvGrpSpPr>
          <p:cNvPr id="227" name="Google Shape;227;p4"/>
          <p:cNvGrpSpPr/>
          <p:nvPr/>
        </p:nvGrpSpPr>
        <p:grpSpPr>
          <a:xfrm>
            <a:off x="6791092" y="1964862"/>
            <a:ext cx="5166297" cy="1267235"/>
            <a:chOff x="7141385" y="1864956"/>
            <a:chExt cx="4816005" cy="1267235"/>
          </a:xfrm>
        </p:grpSpPr>
        <p:sp>
          <p:nvSpPr>
            <p:cNvPr id="228" name="Google Shape;228;p4"/>
            <p:cNvSpPr txBox="1"/>
            <p:nvPr/>
          </p:nvSpPr>
          <p:spPr>
            <a:xfrm>
              <a:off x="7141385" y="1864956"/>
              <a:ext cx="4816005" cy="1200329"/>
            </a:xfrm>
            <a:prstGeom prst="rect">
              <a:avLst/>
            </a:prstGeom>
            <a:solidFill>
              <a:srgbClr val="34B233"/>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1"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DON’T KNOW THE COUNTRIES IN FRENCH?</a:t>
              </a:r>
              <a:endParaRPr/>
            </a:p>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CLICK TO REVEAL THE POSSIBLE ANSWERS!</a:t>
              </a:r>
              <a:endParaRPr/>
            </a:p>
            <a:p>
              <a:pPr indent="0" lvl="0" marL="0" marR="0" rtl="0" algn="l">
                <a:lnSpc>
                  <a:spcPct val="100000"/>
                </a:lnSpc>
                <a:spcBef>
                  <a:spcPts val="0"/>
                </a:spcBef>
                <a:spcAft>
                  <a:spcPts val="0"/>
                </a:spcAft>
                <a:buClr>
                  <a:schemeClr val="dk1"/>
                </a:buClr>
                <a:buSzPts val="1800"/>
                <a:buFont typeface="Arial"/>
                <a:buNone/>
              </a:pPr>
              <a:r>
                <a:t/>
              </a:r>
              <a:endParaRPr b="1" i="0" sz="1800" u="none" cap="none" strike="noStrike">
                <a:solidFill>
                  <a:srgbClr val="FFFFFF"/>
                </a:solidFill>
                <a:latin typeface="Calibri"/>
                <a:ea typeface="Calibri"/>
                <a:cs typeface="Calibri"/>
                <a:sym typeface="Calibri"/>
              </a:endParaRPr>
            </a:p>
          </p:txBody>
        </p:sp>
        <p:sp>
          <p:nvSpPr>
            <p:cNvPr id="229" name="Google Shape;229;p4"/>
            <p:cNvSpPr/>
            <p:nvPr/>
          </p:nvSpPr>
          <p:spPr>
            <a:xfrm>
              <a:off x="7194643" y="1902656"/>
              <a:ext cx="4707553" cy="122953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500"/>
                                        <p:tgtEl>
                                          <p:spTgt spid="2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96"/>
                                        </p:tgtEl>
                                      </p:cBhvr>
                                    </p:animEffect>
                                    <p:set>
                                      <p:cBhvr>
                                        <p:cTn dur="1" fill="hold">
                                          <p:stCondLst>
                                            <p:cond delay="500"/>
                                          </p:stCondLst>
                                        </p:cTn>
                                        <p:tgtEl>
                                          <p:spTgt spid="1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97"/>
                                        </p:tgtEl>
                                      </p:cBhvr>
                                    </p:animEffect>
                                    <p:set>
                                      <p:cBhvr>
                                        <p:cTn dur="1" fill="hold">
                                          <p:stCondLst>
                                            <p:cond delay="500"/>
                                          </p:stCondLst>
                                        </p:cTn>
                                        <p:tgtEl>
                                          <p:spTgt spid="1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98"/>
                                        </p:tgtEl>
                                      </p:cBhvr>
                                    </p:animEffect>
                                    <p:set>
                                      <p:cBhvr>
                                        <p:cTn dur="1" fill="hold">
                                          <p:stCondLst>
                                            <p:cond delay="500"/>
                                          </p:stCondLst>
                                        </p:cTn>
                                        <p:tgtEl>
                                          <p:spTgt spid="1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99"/>
                                        </p:tgtEl>
                                      </p:cBhvr>
                                    </p:animEffect>
                                    <p:set>
                                      <p:cBhvr>
                                        <p:cTn dur="1" fill="hold">
                                          <p:stCondLst>
                                            <p:cond delay="500"/>
                                          </p:stCondLst>
                                        </p:cTn>
                                        <p:tgtEl>
                                          <p:spTgt spid="1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0"/>
                                        </p:tgtEl>
                                      </p:cBhvr>
                                    </p:animEffect>
                                    <p:set>
                                      <p:cBhvr>
                                        <p:cTn dur="1" fill="hold">
                                          <p:stCondLst>
                                            <p:cond delay="500"/>
                                          </p:stCondLst>
                                        </p:cTn>
                                        <p:tgtEl>
                                          <p:spTgt spid="2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2"/>
                                        </p:tgtEl>
                                      </p:cBhvr>
                                    </p:animEffect>
                                    <p:set>
                                      <p:cBhvr>
                                        <p:cTn dur="1" fill="hold">
                                          <p:stCondLst>
                                            <p:cond delay="500"/>
                                          </p:stCondLst>
                                        </p:cTn>
                                        <p:tgtEl>
                                          <p:spTgt spid="2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27"/>
                                        </p:tgtEl>
                                      </p:cBhvr>
                                    </p:animEffect>
                                    <p:set>
                                      <p:cBhvr>
                                        <p:cTn dur="1" fill="hold">
                                          <p:stCondLst>
                                            <p:cond delay="500"/>
                                          </p:stCondLst>
                                        </p:cTn>
                                        <p:tgtEl>
                                          <p:spTgt spid="22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233" name="Shape 233"/>
        <p:cNvGrpSpPr/>
        <p:nvPr/>
      </p:nvGrpSpPr>
      <p:grpSpPr>
        <a:xfrm>
          <a:off x="0" y="0"/>
          <a:ext cx="0" cy="0"/>
          <a:chOff x="0" y="0"/>
          <a:chExt cx="0" cy="0"/>
        </a:xfrm>
      </p:grpSpPr>
      <p:pic>
        <p:nvPicPr>
          <p:cNvPr descr="A close-up of a grass field&#10;&#10;Description automatically generated" id="234" name="Google Shape;234;p5"/>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235" name="Google Shape;235;p5"/>
          <p:cNvSpPr txBox="1"/>
          <p:nvPr/>
        </p:nvSpPr>
        <p:spPr>
          <a:xfrm>
            <a:off x="713678" y="1291428"/>
            <a:ext cx="10721238" cy="32932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Calibri"/>
                <a:ea typeface="Calibri"/>
                <a:cs typeface="Calibri"/>
                <a:sym typeface="Calibri"/>
              </a:rPr>
              <a:t>Conti-style games:</a:t>
            </a:r>
            <a:endParaRPr/>
          </a:p>
          <a:p>
            <a:pPr indent="0" lvl="0" marL="0" marR="0" rtl="0" algn="l">
              <a:spcBef>
                <a:spcPts val="0"/>
              </a:spcBef>
              <a:spcAft>
                <a:spcPts val="0"/>
              </a:spcAft>
              <a:buNone/>
            </a:pPr>
            <a:r>
              <a:t/>
            </a:r>
            <a:endParaRPr sz="26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600"/>
              <a:buFont typeface="Arial"/>
              <a:buChar char="•"/>
            </a:pPr>
            <a:r>
              <a:rPr lang="en-US" sz="2600">
                <a:solidFill>
                  <a:schemeClr val="dk1"/>
                </a:solidFill>
                <a:latin typeface="Calibri"/>
                <a:ea typeface="Calibri"/>
                <a:cs typeface="Calibri"/>
                <a:sym typeface="Calibri"/>
              </a:rPr>
              <a:t>Interactive activities to reinforce existing vocabulary (e.g. colours, simple verbs, countries) and introduce new vocabulary (e.g. new verbs, football terms)</a:t>
            </a:r>
            <a:endParaRPr/>
          </a:p>
          <a:p>
            <a:pPr indent="-457200" lvl="0" marL="457200" marR="0" rtl="0" algn="l">
              <a:spcBef>
                <a:spcPts val="0"/>
              </a:spcBef>
              <a:spcAft>
                <a:spcPts val="0"/>
              </a:spcAft>
              <a:buClr>
                <a:schemeClr val="dk1"/>
              </a:buClr>
              <a:buSzPts val="2600"/>
              <a:buFont typeface="Arial"/>
              <a:buChar char="•"/>
            </a:pPr>
            <a:r>
              <a:rPr lang="en-US" sz="2600">
                <a:solidFill>
                  <a:schemeClr val="dk1"/>
                </a:solidFill>
                <a:latin typeface="Calibri"/>
                <a:ea typeface="Calibri"/>
                <a:cs typeface="Calibri"/>
                <a:sym typeface="Calibri"/>
              </a:rPr>
              <a:t>All in present tense – adaptable to include other tenses</a:t>
            </a:r>
            <a:endParaRPr/>
          </a:p>
          <a:p>
            <a:pPr indent="-457200" lvl="0" marL="457200" marR="0" rtl="0" algn="l">
              <a:spcBef>
                <a:spcPts val="0"/>
              </a:spcBef>
              <a:spcAft>
                <a:spcPts val="0"/>
              </a:spcAft>
              <a:buClr>
                <a:schemeClr val="dk1"/>
              </a:buClr>
              <a:buSzPts val="2600"/>
              <a:buFont typeface="Arial"/>
              <a:buChar char="•"/>
            </a:pPr>
            <a:r>
              <a:rPr lang="en-US" sz="2600">
                <a:solidFill>
                  <a:schemeClr val="dk1"/>
                </a:solidFill>
                <a:latin typeface="Calibri"/>
                <a:ea typeface="Calibri"/>
                <a:cs typeface="Calibri"/>
                <a:sym typeface="Calibri"/>
              </a:rPr>
              <a:t>Whole class/group/pair activities</a:t>
            </a:r>
            <a:endParaRPr/>
          </a:p>
          <a:p>
            <a:pPr indent="-457200" lvl="0" marL="457200" marR="0" rtl="0" algn="l">
              <a:spcBef>
                <a:spcPts val="0"/>
              </a:spcBef>
              <a:spcAft>
                <a:spcPts val="0"/>
              </a:spcAft>
              <a:buClr>
                <a:schemeClr val="dk1"/>
              </a:buClr>
              <a:buSzPts val="2600"/>
              <a:buFont typeface="Arial"/>
              <a:buChar char="•"/>
            </a:pPr>
            <a:r>
              <a:rPr lang="en-US" sz="2600">
                <a:solidFill>
                  <a:schemeClr val="dk1"/>
                </a:solidFill>
                <a:latin typeface="Calibri"/>
                <a:ea typeface="Calibri"/>
                <a:cs typeface="Calibri"/>
                <a:sym typeface="Calibri"/>
              </a:rPr>
              <a:t>Adapt as necessary</a:t>
            </a:r>
            <a:endParaRPr sz="26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pic>
        <p:nvPicPr>
          <p:cNvPr descr="A close-up of a grass field&#10;&#10;Description automatically generated" id="241" name="Google Shape;241;p6"/>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242" name="Google Shape;242;p6"/>
          <p:cNvSpPr txBox="1"/>
          <p:nvPr/>
        </p:nvSpPr>
        <p:spPr>
          <a:xfrm>
            <a:off x="1317522" y="1070712"/>
            <a:ext cx="10117394" cy="4439677"/>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L’Allemagne gagne le match 2-1.</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Kylian Mbappé marque trois buts.</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Bruno Fernandes reçoit un carton jaune.</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La Turquie perd le match 1-0.</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L’Écosse joue dimanche.</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Virgil van Dijk reçoit un carton rouge.</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La Corée du Sud perd le match 4-2.</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Lionel Messi marque un but.</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L’Espagne gagne le match 5-3.</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Mon joueur préféré est Vinícius Junior.</a:t>
            </a:r>
            <a:endParaRPr sz="2600">
              <a:solidFill>
                <a:srgbClr val="000000"/>
              </a:solidFill>
              <a:latin typeface="Calibri"/>
              <a:ea typeface="Calibri"/>
              <a:cs typeface="Calibri"/>
              <a:sym typeface="Calibri"/>
            </a:endParaRPr>
          </a:p>
        </p:txBody>
      </p:sp>
      <p:sp>
        <p:nvSpPr>
          <p:cNvPr id="243" name="Google Shape;243;p6"/>
          <p:cNvSpPr txBox="1"/>
          <p:nvPr/>
        </p:nvSpPr>
        <p:spPr>
          <a:xfrm>
            <a:off x="3052631" y="260439"/>
            <a:ext cx="608355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000000"/>
                </a:solidFill>
                <a:latin typeface="Calibri"/>
                <a:ea typeface="Calibri"/>
                <a:cs typeface="Calibri"/>
                <a:sym typeface="Calibri"/>
              </a:rPr>
              <a:t>WHICH SENTENCE?</a:t>
            </a:r>
            <a:endParaRPr b="1" sz="4400">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8" name="Shape 248"/>
        <p:cNvGrpSpPr/>
        <p:nvPr/>
      </p:nvGrpSpPr>
      <p:grpSpPr>
        <a:xfrm>
          <a:off x="0" y="0"/>
          <a:ext cx="0" cy="0"/>
          <a:chOff x="0" y="0"/>
          <a:chExt cx="0" cy="0"/>
        </a:xfrm>
      </p:grpSpPr>
      <p:pic>
        <p:nvPicPr>
          <p:cNvPr descr="A close-up of a grass field&#10;&#10;Description automatically generated" id="249" name="Google Shape;249;p7"/>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250" name="Google Shape;250;p7"/>
          <p:cNvSpPr txBox="1"/>
          <p:nvPr/>
        </p:nvSpPr>
        <p:spPr>
          <a:xfrm>
            <a:off x="1317522" y="1070712"/>
            <a:ext cx="10117394" cy="4439677"/>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L’Allemagne gagne le match 2-1.</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Kylian Mbappé marque trois buts.</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Bruno Fernandes reçoit un carton jaune.</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La Turquie perd le match 1-0.</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L’Écosse joue dimanche.</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Virgil van Dijk reçoit un carton rouge.</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La Corée du Sud perd le match 4-2.</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Lionel Messi marque un but.</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L’Espagne gagne le match 5-3.</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Mon joueur préféré est Vinícius Junior.</a:t>
            </a:r>
            <a:endParaRPr sz="2600">
              <a:solidFill>
                <a:srgbClr val="000000"/>
              </a:solidFill>
              <a:latin typeface="Calibri"/>
              <a:ea typeface="Calibri"/>
              <a:cs typeface="Calibri"/>
              <a:sym typeface="Calibri"/>
            </a:endParaRPr>
          </a:p>
        </p:txBody>
      </p:sp>
      <p:sp>
        <p:nvSpPr>
          <p:cNvPr id="251" name="Google Shape;251;p7"/>
          <p:cNvSpPr txBox="1"/>
          <p:nvPr/>
        </p:nvSpPr>
        <p:spPr>
          <a:xfrm>
            <a:off x="3052631" y="260439"/>
            <a:ext cx="608355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000000"/>
                </a:solidFill>
                <a:latin typeface="Calibri"/>
                <a:ea typeface="Calibri"/>
                <a:cs typeface="Calibri"/>
                <a:sym typeface="Calibri"/>
              </a:rPr>
              <a:t>MIND READER</a:t>
            </a:r>
            <a:endParaRPr b="1" sz="4400">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pic>
        <p:nvPicPr>
          <p:cNvPr descr="A close-up of a grass field&#10;&#10;Description automatically generated" id="257" name="Google Shape;257;p8"/>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258" name="Google Shape;258;p8"/>
          <p:cNvSpPr txBox="1"/>
          <p:nvPr/>
        </p:nvSpPr>
        <p:spPr>
          <a:xfrm>
            <a:off x="1317522" y="1070712"/>
            <a:ext cx="10117394" cy="4439677"/>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L’Allemagne gagne le match 2-1.</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Kylian Mbappé marque trois buts.</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Bruno Fernandes reçoit un carton jaune.</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La Turquie perd le match 1-0.</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L’Écosse joue dimanche.</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Virgil van Dijk reçoit un carton rouge.</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La Corée du Sud perd le match 4-2.</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Lionel Messi marque un but.</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L’Espagne gagne le match 5-3.</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Mon joueur préféré est Vinícius Junior.</a:t>
            </a:r>
            <a:endParaRPr sz="2600">
              <a:solidFill>
                <a:srgbClr val="000000"/>
              </a:solidFill>
              <a:latin typeface="Calibri"/>
              <a:ea typeface="Calibri"/>
              <a:cs typeface="Calibri"/>
              <a:sym typeface="Calibri"/>
            </a:endParaRPr>
          </a:p>
        </p:txBody>
      </p:sp>
      <p:sp>
        <p:nvSpPr>
          <p:cNvPr id="259" name="Google Shape;259;p8"/>
          <p:cNvSpPr txBox="1"/>
          <p:nvPr/>
        </p:nvSpPr>
        <p:spPr>
          <a:xfrm>
            <a:off x="3052631" y="260439"/>
            <a:ext cx="608355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000000"/>
                </a:solidFill>
                <a:latin typeface="Calibri"/>
                <a:ea typeface="Calibri"/>
                <a:cs typeface="Calibri"/>
                <a:sym typeface="Calibri"/>
              </a:rPr>
              <a:t>LOTTO</a:t>
            </a:r>
            <a:endParaRPr b="1" sz="4400">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pic>
        <p:nvPicPr>
          <p:cNvPr descr="A close-up of a grass field&#10;&#10;Description automatically generated" id="265" name="Google Shape;265;p9"/>
          <p:cNvPicPr preferRelativeResize="0"/>
          <p:nvPr/>
        </p:nvPicPr>
        <p:blipFill rotWithShape="1">
          <a:blip r:embed="rId3">
            <a:alphaModFix/>
          </a:blip>
          <a:srcRect b="0" l="0" r="0" t="58913"/>
          <a:stretch/>
        </p:blipFill>
        <p:spPr>
          <a:xfrm>
            <a:off x="-1" y="5321053"/>
            <a:ext cx="12188825" cy="1556792"/>
          </a:xfrm>
          <a:prstGeom prst="rect">
            <a:avLst/>
          </a:prstGeom>
          <a:noFill/>
          <a:ln>
            <a:noFill/>
          </a:ln>
        </p:spPr>
      </p:pic>
      <p:sp>
        <p:nvSpPr>
          <p:cNvPr id="266" name="Google Shape;266;p9"/>
          <p:cNvSpPr txBox="1"/>
          <p:nvPr/>
        </p:nvSpPr>
        <p:spPr>
          <a:xfrm>
            <a:off x="1317522" y="1070712"/>
            <a:ext cx="10117394" cy="4439677"/>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L’Allemagne gagne le match 2-1.</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Kylian Mbappé marque trois buts.</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Bruno Fernandes reçoit un carton jaune.</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La Turquie perd le match 1-0.</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L’Écosse joue dimanche.</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Virgil van Dijk reçoit un carton rouge.</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La Corée du Sud perd le match 4-2.</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Lionel Messi marque un but.</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L’Espagne gagne le match 5-3.</a:t>
            </a:r>
            <a:endParaRPr/>
          </a:p>
          <a:p>
            <a:pPr indent="-514350" lvl="0" marL="514350" marR="0" rtl="0" algn="l">
              <a:spcBef>
                <a:spcPts val="300"/>
              </a:spcBef>
              <a:spcAft>
                <a:spcPts val="0"/>
              </a:spcAft>
              <a:buClr>
                <a:srgbClr val="000000"/>
              </a:buClr>
              <a:buSzPts val="2600"/>
              <a:buFont typeface="Calibri"/>
              <a:buAutoNum type="arabicPeriod"/>
            </a:pPr>
            <a:r>
              <a:rPr lang="en-US" sz="2600">
                <a:solidFill>
                  <a:srgbClr val="000000"/>
                </a:solidFill>
                <a:latin typeface="Calibri"/>
                <a:ea typeface="Calibri"/>
                <a:cs typeface="Calibri"/>
                <a:sym typeface="Calibri"/>
              </a:rPr>
              <a:t>Mon joueur préféré est Vinícius Junior.</a:t>
            </a:r>
            <a:endParaRPr sz="2600">
              <a:solidFill>
                <a:srgbClr val="000000"/>
              </a:solidFill>
              <a:latin typeface="Calibri"/>
              <a:ea typeface="Calibri"/>
              <a:cs typeface="Calibri"/>
              <a:sym typeface="Calibri"/>
            </a:endParaRPr>
          </a:p>
        </p:txBody>
      </p:sp>
      <p:sp>
        <p:nvSpPr>
          <p:cNvPr id="267" name="Google Shape;267;p9"/>
          <p:cNvSpPr txBox="1"/>
          <p:nvPr/>
        </p:nvSpPr>
        <p:spPr>
          <a:xfrm>
            <a:off x="3052631" y="260439"/>
            <a:ext cx="608355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000000"/>
                </a:solidFill>
                <a:latin typeface="Calibri"/>
                <a:ea typeface="Calibri"/>
                <a:cs typeface="Calibri"/>
                <a:sym typeface="Calibri"/>
              </a:rPr>
              <a:t>1 v 1</a:t>
            </a:r>
            <a:endParaRPr b="1" sz="4400">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2021-05-06T11:51:23Z</dcterms:created>
  <dc:creator>Stephanie Gardner</dc:creator>
</cp:coreProperties>
</file>