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0"/>
  </p:notesMasterIdLst>
  <p:sldIdLst>
    <p:sldId id="283" r:id="rId2"/>
    <p:sldId id="257" r:id="rId3"/>
    <p:sldId id="258" r:id="rId4"/>
    <p:sldId id="279" r:id="rId5"/>
    <p:sldId id="280" r:id="rId6"/>
    <p:sldId id="281" r:id="rId7"/>
    <p:sldId id="282" r:id="rId8"/>
    <p:sldId id="272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703F4110-5866-403A-A16E-99D343ED27EF}">
          <p14:sldIdLst>
            <p14:sldId id="283"/>
            <p14:sldId id="257"/>
            <p14:sldId id="258"/>
            <p14:sldId id="279"/>
            <p14:sldId id="280"/>
            <p14:sldId id="281"/>
            <p14:sldId id="282"/>
            <p14:sldId id="272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C0A"/>
    <a:srgbClr val="5F95CF"/>
    <a:srgbClr val="ED6F9C"/>
    <a:srgbClr val="A27DB6"/>
    <a:srgbClr val="FCC13F"/>
    <a:srgbClr val="F49C4E"/>
    <a:srgbClr val="37B398"/>
    <a:srgbClr val="EA4E34"/>
    <a:srgbClr val="00A7E3"/>
    <a:srgbClr val="C9D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3A2CA1F-3267-4498-8071-7EE1E42671EB}">
  <a:tblStyle styleId="{C3A2CA1F-3267-4498-8071-7EE1E42671EB}" styleName="Table_0">
    <a:wholeTbl>
      <a:tcTxStyle b="off" i="off">
        <a:font>
          <a:latin typeface="Rockwell"/>
          <a:ea typeface="Rockwell"/>
          <a:cs typeface="Rockwel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7E8E7"/>
          </a:solidFill>
        </a:fill>
      </a:tcStyle>
    </a:wholeTbl>
    <a:band1H>
      <a:tcStyle>
        <a:tcBdr/>
        <a:fill>
          <a:solidFill>
            <a:srgbClr val="EFCECA"/>
          </a:solidFill>
        </a:fill>
      </a:tcStyle>
    </a:band1H>
    <a:band1V>
      <a:tcStyle>
        <a:tcBdr/>
        <a:fill>
          <a:solidFill>
            <a:srgbClr val="EFCECA"/>
          </a:solidFill>
        </a:fill>
      </a:tcStyle>
    </a:band1V>
    <a:la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14"/>
    <p:restoredTop sz="94690"/>
  </p:normalViewPr>
  <p:slideViewPr>
    <p:cSldViewPr snapToGrid="0">
      <p:cViewPr varScale="1">
        <p:scale>
          <a:sx n="102" d="100"/>
          <a:sy n="102" d="100"/>
        </p:scale>
        <p:origin x="-138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911737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16729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403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4187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6065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6804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0729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3158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691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415611" y="992766"/>
            <a:ext cx="11360700" cy="27369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6900"/>
            </a:lvl1pPr>
            <a:lvl2pPr lvl="1" algn="ctr">
              <a:spcBef>
                <a:spcPts val="0"/>
              </a:spcBef>
              <a:buSzPct val="100000"/>
              <a:defRPr sz="6900"/>
            </a:lvl2pPr>
            <a:lvl3pPr lvl="2" algn="ctr">
              <a:spcBef>
                <a:spcPts val="0"/>
              </a:spcBef>
              <a:buSzPct val="100000"/>
              <a:defRPr sz="6900"/>
            </a:lvl3pPr>
            <a:lvl4pPr lvl="3" algn="ctr">
              <a:spcBef>
                <a:spcPts val="0"/>
              </a:spcBef>
              <a:buSzPct val="100000"/>
              <a:defRPr sz="6900"/>
            </a:lvl4pPr>
            <a:lvl5pPr lvl="4" algn="ctr">
              <a:spcBef>
                <a:spcPts val="0"/>
              </a:spcBef>
              <a:buSzPct val="100000"/>
              <a:defRPr sz="6900"/>
            </a:lvl5pPr>
            <a:lvl6pPr lvl="5" algn="ctr">
              <a:spcBef>
                <a:spcPts val="0"/>
              </a:spcBef>
              <a:buSzPct val="100000"/>
              <a:defRPr sz="6900"/>
            </a:lvl6pPr>
            <a:lvl7pPr lvl="6" algn="ctr">
              <a:spcBef>
                <a:spcPts val="0"/>
              </a:spcBef>
              <a:buSzPct val="100000"/>
              <a:defRPr sz="6900"/>
            </a:lvl7pPr>
            <a:lvl8pPr lvl="7" algn="ctr">
              <a:spcBef>
                <a:spcPts val="0"/>
              </a:spcBef>
              <a:buSzPct val="100000"/>
              <a:defRPr sz="6900"/>
            </a:lvl8pPr>
            <a:lvl9pPr lvl="8" algn="ctr">
              <a:spcBef>
                <a:spcPts val="0"/>
              </a:spcBef>
              <a:buSzPct val="100000"/>
              <a:defRPr sz="69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16000"/>
            </a:lvl1pPr>
            <a:lvl2pPr lvl="1" algn="ctr">
              <a:spcBef>
                <a:spcPts val="0"/>
              </a:spcBef>
              <a:buSzPct val="100000"/>
              <a:defRPr sz="16000"/>
            </a:lvl2pPr>
            <a:lvl3pPr lvl="2" algn="ctr">
              <a:spcBef>
                <a:spcPts val="0"/>
              </a:spcBef>
              <a:buSzPct val="100000"/>
              <a:defRPr sz="16000"/>
            </a:lvl3pPr>
            <a:lvl4pPr lvl="3" algn="ctr">
              <a:spcBef>
                <a:spcPts val="0"/>
              </a:spcBef>
              <a:buSzPct val="100000"/>
              <a:defRPr sz="16000"/>
            </a:lvl4pPr>
            <a:lvl5pPr lvl="4" algn="ctr">
              <a:spcBef>
                <a:spcPts val="0"/>
              </a:spcBef>
              <a:buSzPct val="100000"/>
              <a:defRPr sz="16000"/>
            </a:lvl5pPr>
            <a:lvl6pPr lvl="5" algn="ctr">
              <a:spcBef>
                <a:spcPts val="0"/>
              </a:spcBef>
              <a:buSzPct val="100000"/>
              <a:defRPr sz="16000"/>
            </a:lvl6pPr>
            <a:lvl7pPr lvl="6" algn="ctr">
              <a:spcBef>
                <a:spcPts val="0"/>
              </a:spcBef>
              <a:buSzPct val="100000"/>
              <a:defRPr sz="16000"/>
            </a:lvl7pPr>
            <a:lvl8pPr lvl="7" algn="ctr">
              <a:spcBef>
                <a:spcPts val="0"/>
              </a:spcBef>
              <a:buSzPct val="100000"/>
              <a:defRPr sz="16000"/>
            </a:lvl8pPr>
            <a:lvl9pPr lvl="8" algn="ctr">
              <a:spcBef>
                <a:spcPts val="0"/>
              </a:spcBef>
              <a:buSzPct val="100000"/>
              <a:defRPr sz="16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15600" y="4202966"/>
            <a:ext cx="11360700" cy="17343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2"/>
                </a:solidFill>
                <a:latin typeface="Open Sans" charset="0"/>
                <a:ea typeface="Open Sans" charset="0"/>
                <a:cs typeface="Open Sans" charset="0"/>
                <a:sym typeface="Rockwel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US" dirty="0"/>
              <a:t>Pearson  (c) 2018      Gold Experience 2nd Edition C1 / B2+ / B2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>
              <a:spcBef>
                <a:spcPts val="0"/>
              </a:spcBef>
              <a:buSzPct val="100000"/>
              <a:defRPr sz="3200"/>
            </a:lvl1pPr>
            <a:lvl2pPr lvl="1">
              <a:spcBef>
                <a:spcPts val="0"/>
              </a:spcBef>
              <a:buSzPct val="100000"/>
              <a:defRPr sz="3200"/>
            </a:lvl2pPr>
            <a:lvl3pPr lvl="2">
              <a:spcBef>
                <a:spcPts val="0"/>
              </a:spcBef>
              <a:buSzPct val="100000"/>
              <a:defRPr sz="3200"/>
            </a:lvl3pPr>
            <a:lvl4pPr lvl="3">
              <a:spcBef>
                <a:spcPts val="0"/>
              </a:spcBef>
              <a:buSzPct val="100000"/>
              <a:defRPr sz="3200"/>
            </a:lvl4pPr>
            <a:lvl5pPr lvl="4">
              <a:spcBef>
                <a:spcPts val="0"/>
              </a:spcBef>
              <a:buSzPct val="100000"/>
              <a:defRPr sz="3200"/>
            </a:lvl5pPr>
            <a:lvl6pPr lvl="5">
              <a:spcBef>
                <a:spcPts val="0"/>
              </a:spcBef>
              <a:buSzPct val="100000"/>
              <a:defRPr sz="3200"/>
            </a:lvl6pPr>
            <a:lvl7pPr lvl="6">
              <a:spcBef>
                <a:spcPts val="0"/>
              </a:spcBef>
              <a:buSzPct val="100000"/>
              <a:defRPr sz="3200"/>
            </a:lvl7pPr>
            <a:lvl8pPr lvl="7">
              <a:spcBef>
                <a:spcPts val="0"/>
              </a:spcBef>
              <a:buSzPct val="100000"/>
              <a:defRPr sz="3200"/>
            </a:lvl8pPr>
            <a:lvl9pPr lvl="8">
              <a:spcBef>
                <a:spcPts val="0"/>
              </a:spcBef>
              <a:buSzPct val="100000"/>
              <a:defRPr sz="3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53666" y="600200"/>
            <a:ext cx="8490300" cy="54543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spcBef>
                <a:spcPts val="0"/>
              </a:spcBef>
              <a:buSzPct val="100000"/>
              <a:defRPr sz="6400"/>
            </a:lvl1pPr>
            <a:lvl2pPr lvl="1">
              <a:spcBef>
                <a:spcPts val="0"/>
              </a:spcBef>
              <a:buSzPct val="100000"/>
              <a:defRPr sz="6400"/>
            </a:lvl2pPr>
            <a:lvl3pPr lvl="2">
              <a:spcBef>
                <a:spcPts val="0"/>
              </a:spcBef>
              <a:buSzPct val="100000"/>
              <a:defRPr sz="6400"/>
            </a:lvl3pPr>
            <a:lvl4pPr lvl="3">
              <a:spcBef>
                <a:spcPts val="0"/>
              </a:spcBef>
              <a:buSzPct val="100000"/>
              <a:defRPr sz="6400"/>
            </a:lvl4pPr>
            <a:lvl5pPr lvl="4">
              <a:spcBef>
                <a:spcPts val="0"/>
              </a:spcBef>
              <a:buSzPct val="100000"/>
              <a:defRPr sz="6400"/>
            </a:lvl5pPr>
            <a:lvl6pPr lvl="5">
              <a:spcBef>
                <a:spcPts val="0"/>
              </a:spcBef>
              <a:buSzPct val="100000"/>
              <a:defRPr sz="6400"/>
            </a:lvl6pPr>
            <a:lvl7pPr lvl="6">
              <a:spcBef>
                <a:spcPts val="0"/>
              </a:spcBef>
              <a:buSzPct val="100000"/>
              <a:defRPr sz="6400"/>
            </a:lvl7pPr>
            <a:lvl8pPr lvl="7">
              <a:spcBef>
                <a:spcPts val="0"/>
              </a:spcBef>
              <a:buSzPct val="100000"/>
              <a:defRPr sz="6400"/>
            </a:lvl8pPr>
            <a:lvl9pPr lvl="8">
              <a:spcBef>
                <a:spcPts val="0"/>
              </a:spcBef>
              <a:buSzPct val="100000"/>
              <a:defRPr sz="6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6096000" y="-166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5600"/>
            </a:lvl1pPr>
            <a:lvl2pPr lvl="1" algn="ctr">
              <a:spcBef>
                <a:spcPts val="0"/>
              </a:spcBef>
              <a:buSzPct val="100000"/>
              <a:defRPr sz="5600"/>
            </a:lvl2pPr>
            <a:lvl3pPr lvl="2" algn="ctr">
              <a:spcBef>
                <a:spcPts val="0"/>
              </a:spcBef>
              <a:buSzPct val="100000"/>
              <a:defRPr sz="5600"/>
            </a:lvl3pPr>
            <a:lvl4pPr lvl="3" algn="ctr">
              <a:spcBef>
                <a:spcPts val="0"/>
              </a:spcBef>
              <a:buSzPct val="100000"/>
              <a:defRPr sz="5600"/>
            </a:lvl4pPr>
            <a:lvl5pPr lvl="4" algn="ctr">
              <a:spcBef>
                <a:spcPts val="0"/>
              </a:spcBef>
              <a:buSzPct val="100000"/>
              <a:defRPr sz="5600"/>
            </a:lvl5pPr>
            <a:lvl6pPr lvl="5" algn="ctr">
              <a:spcBef>
                <a:spcPts val="0"/>
              </a:spcBef>
              <a:buSzPct val="100000"/>
              <a:defRPr sz="5600"/>
            </a:lvl6pPr>
            <a:lvl7pPr lvl="6" algn="ctr">
              <a:spcBef>
                <a:spcPts val="0"/>
              </a:spcBef>
              <a:buSzPct val="100000"/>
              <a:defRPr sz="5600"/>
            </a:lvl7pPr>
            <a:lvl8pPr lvl="7" algn="ctr">
              <a:spcBef>
                <a:spcPts val="0"/>
              </a:spcBef>
              <a:buSzPct val="100000"/>
              <a:defRPr sz="5600"/>
            </a:lvl8pPr>
            <a:lvl9pPr lvl="8" algn="ctr">
              <a:spcBef>
                <a:spcPts val="0"/>
              </a:spcBef>
              <a:buSzPct val="100000"/>
              <a:defRPr sz="56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15600" y="5640766"/>
            <a:ext cx="7998300" cy="8067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300">
                <a:solidFill>
                  <a:schemeClr val="dk2"/>
                </a:solidFill>
              </a:rPr>
              <a:t>‹Nr.›</a:t>
            </a:fld>
            <a:endParaRPr lang="en-US" sz="13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5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F59B24"/>
              </a:gs>
              <a:gs pos="76000">
                <a:srgbClr val="FFD718"/>
              </a:gs>
            </a:gsLst>
            <a:lin ang="270000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58"/>
          <p:cNvSpPr txBox="1">
            <a:spLocks noGrp="1"/>
          </p:cNvSpPr>
          <p:nvPr>
            <p:ph type="subTitle" idx="1"/>
          </p:nvPr>
        </p:nvSpPr>
        <p:spPr>
          <a:xfrm>
            <a:off x="4260713" y="4716762"/>
            <a:ext cx="5826870" cy="91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900"/>
              <a:buFont typeface="Open Sans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Unit </a:t>
            </a:r>
            <a:r>
              <a:rPr lang="en-US" sz="3200" b="1" i="0" u="none" strike="noStrike" cap="none" dirty="0" smtClean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4 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– </a:t>
            </a:r>
            <a:r>
              <a:rPr lang="en-US" sz="3200" dirty="0" smtClean="0">
                <a:solidFill>
                  <a:schemeClr val="lt1"/>
                </a:solidFill>
                <a:latin typeface="Times New Roman"/>
                <a:ea typeface="Open Sans"/>
                <a:cs typeface="Times New Roman"/>
                <a:sym typeface="Open Sans"/>
              </a:rPr>
              <a:t>modal verbs</a:t>
            </a:r>
            <a:endParaRPr sz="3200" b="1" i="0" u="none" strike="noStrike" cap="none" dirty="0">
              <a:solidFill>
                <a:schemeClr val="lt1"/>
              </a:solidFill>
              <a:latin typeface="Times New Roman"/>
              <a:ea typeface="Open Sans"/>
              <a:cs typeface="Times New Roman"/>
              <a:sym typeface="Open Sans"/>
            </a:endParaRPr>
          </a:p>
        </p:txBody>
      </p:sp>
      <p:pic>
        <p:nvPicPr>
          <p:cNvPr id="8" name="Shape 57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528" y="1311832"/>
            <a:ext cx="6123800" cy="28347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4363678"/>
            <a:ext cx="1172993" cy="11872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4365225"/>
            <a:ext cx="1172993" cy="11872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4389939"/>
            <a:ext cx="1172992" cy="118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38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 idx="4294967295"/>
          </p:nvPr>
        </p:nvSpPr>
        <p:spPr>
          <a:xfrm>
            <a:off x="684838" y="766348"/>
            <a:ext cx="10058399" cy="1609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Modal verbs </a:t>
            </a:r>
            <a:r>
              <a:rPr lang="en-US" sz="4400" dirty="0" smtClean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have a number of </a:t>
            </a:r>
            <a:br>
              <a:rPr lang="en-US" sz="4400" dirty="0" smtClean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-US" sz="4400" dirty="0" smtClean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different functions.</a:t>
            </a:r>
            <a:endParaRPr lang="en-US" sz="4400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5" name="Shape 75"/>
          <p:cNvSpPr txBox="1">
            <a:spLocks noGrp="1"/>
          </p:cNvSpPr>
          <p:nvPr>
            <p:ph type="body" idx="4294967295"/>
          </p:nvPr>
        </p:nvSpPr>
        <p:spPr>
          <a:xfrm>
            <a:off x="684837" y="2956118"/>
            <a:ext cx="10058400" cy="227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25000"/>
              <a:buFont typeface="Noto Sans Symbols"/>
              <a:buNone/>
            </a:pPr>
            <a:r>
              <a:rPr lang="en-US" sz="20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Let’s look at modal verbs of: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Ability 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Permission and requests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Prohibition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Obligation or no obligation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Advice and past regrets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</a:pPr>
            <a:endParaRPr sz="200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Copyright © 2018 by Pearson Education      Gold Experience 2nd Edition B1+</a:t>
            </a: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8903368" y="5226518"/>
            <a:ext cx="2791327" cy="1117385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When and why do we use them?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uiExpand="1" build="p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127110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we use them?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Copyright © 2018 by Pearson Education      Gold Experience 2nd Edition B1+</a:t>
            </a: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" name="Rounded Rectangular Callout 17">
            <a:extLst>
              <a:ext uri="{FF2B5EF4-FFF2-40B4-BE49-F238E27FC236}">
                <a16:creationId xmlns="" xmlns:a16="http://schemas.microsoft.com/office/drawing/2014/main" id="{52711EC6-7527-4892-860A-46C9D72F36A5}"/>
              </a:ext>
            </a:extLst>
          </p:cNvPr>
          <p:cNvSpPr/>
          <p:nvPr/>
        </p:nvSpPr>
        <p:spPr>
          <a:xfrm>
            <a:off x="8917260" y="1400546"/>
            <a:ext cx="2775106" cy="1325848"/>
          </a:xfrm>
          <a:prstGeom prst="wedgeRoundRectCallout">
            <a:avLst>
              <a:gd name="adj1" fmla="val -1509"/>
              <a:gd name="adj2" fmla="val -69333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Look at the different phrases with modal verbs. Match the function to the correct speech bubble. The first is done for you.</a:t>
            </a:r>
          </a:p>
        </p:txBody>
      </p:sp>
      <p:pic>
        <p:nvPicPr>
          <p:cNvPr id="19" name="Picture 2">
            <a:extLst>
              <a:ext uri="{FF2B5EF4-FFF2-40B4-BE49-F238E27FC236}">
                <a16:creationId xmlns="" xmlns:a16="http://schemas.microsoft.com/office/drawing/2014/main" id="{5071F13B-28B5-4005-85A0-D4F183ABEE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812" y="200556"/>
            <a:ext cx="1142323" cy="1142323"/>
          </a:xfrm>
          <a:prstGeom prst="rect">
            <a:avLst/>
          </a:prstGeom>
        </p:spPr>
      </p:pic>
      <p:sp>
        <p:nvSpPr>
          <p:cNvPr id="24" name="Rounded Rectangular Callout 28">
            <a:extLst>
              <a:ext uri="{FF2B5EF4-FFF2-40B4-BE49-F238E27FC236}">
                <a16:creationId xmlns="" xmlns:a16="http://schemas.microsoft.com/office/drawing/2014/main" id="{F3BB8382-8C20-4E88-B48D-8CBEC1904ACF}"/>
              </a:ext>
            </a:extLst>
          </p:cNvPr>
          <p:cNvSpPr/>
          <p:nvPr/>
        </p:nvSpPr>
        <p:spPr>
          <a:xfrm>
            <a:off x="191392" y="1028979"/>
            <a:ext cx="4312854" cy="1618877"/>
          </a:xfrm>
          <a:prstGeom prst="wedgeRoundRectCallout">
            <a:avLst>
              <a:gd name="adj1" fmla="val 54431"/>
              <a:gd name="adj2" fmla="val -41201"/>
              <a:gd name="adj3" fmla="val 16667"/>
            </a:avLst>
          </a:prstGeom>
          <a:solidFill>
            <a:srgbClr val="EA4E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endParaRPr lang="es-MX" sz="1600" b="1" dirty="0" smtClean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s-MX" sz="1600" b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can’t speak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much German, but 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was able to say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 few words to my new German neighbour when I met her last Friday. 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might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be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able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practise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more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now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!</a:t>
            </a:r>
          </a:p>
          <a:p>
            <a:pPr lvl="0" algn="ctr">
              <a:buSzPct val="25000"/>
            </a:pPr>
            <a:endParaRPr lang="es-MX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25" name="Rounded Rectangular Callout 29">
            <a:extLst>
              <a:ext uri="{FF2B5EF4-FFF2-40B4-BE49-F238E27FC236}">
                <a16:creationId xmlns="" xmlns:a16="http://schemas.microsoft.com/office/drawing/2014/main" id="{705E807C-C80D-4FFD-9565-D63A089CE19A}"/>
              </a:ext>
            </a:extLst>
          </p:cNvPr>
          <p:cNvSpPr/>
          <p:nvPr/>
        </p:nvSpPr>
        <p:spPr>
          <a:xfrm>
            <a:off x="191392" y="4025973"/>
            <a:ext cx="4152744" cy="1085777"/>
          </a:xfrm>
          <a:prstGeom prst="wedgeRoundRectCallout">
            <a:avLst>
              <a:gd name="adj1" fmla="val 53953"/>
              <a:gd name="adj2" fmla="val -41734"/>
              <a:gd name="adj3" fmla="val 16667"/>
            </a:avLst>
          </a:prstGeom>
          <a:solidFill>
            <a:srgbClr val="5F9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b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can visit you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next summer, but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I’m only allowed to go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if I take my  brother too! </a:t>
            </a: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27" name="Rounded Rectangular Callout 30">
            <a:extLst>
              <a:ext uri="{FF2B5EF4-FFF2-40B4-BE49-F238E27FC236}">
                <a16:creationId xmlns="" xmlns:a16="http://schemas.microsoft.com/office/drawing/2014/main" id="{8712F69A-C58A-44F3-9442-69661731C506}"/>
              </a:ext>
            </a:extLst>
          </p:cNvPr>
          <p:cNvSpPr/>
          <p:nvPr/>
        </p:nvSpPr>
        <p:spPr>
          <a:xfrm>
            <a:off x="5501285" y="2660750"/>
            <a:ext cx="3043810" cy="1995656"/>
          </a:xfrm>
          <a:prstGeom prst="wedgeRoundRectCallout">
            <a:avLst>
              <a:gd name="adj1" fmla="val -53063"/>
              <a:gd name="adj2" fmla="val -47717"/>
              <a:gd name="adj3" fmla="val 16667"/>
            </a:avLst>
          </a:prstGeom>
          <a:solidFill>
            <a:srgbClr val="FCC1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endParaRPr lang="es-MX" sz="1600" b="1" dirty="0" smtClean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s-MX" sz="1600" b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Y</a:t>
            </a:r>
            <a:r>
              <a:rPr lang="en-US" sz="1600" b="1" dirty="0" err="1" smtClean="0">
                <a:latin typeface="Open Sans" charset="0"/>
                <a:ea typeface="Open Sans" charset="0"/>
                <a:cs typeface="Open Sans" charset="0"/>
                <a:sym typeface="Open Sans"/>
              </a:rPr>
              <a:t>ou</a:t>
            </a:r>
            <a:r>
              <a:rPr lang="en-US" sz="1600" b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must work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harder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at school!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had to speak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to your teacher </a:t>
            </a:r>
            <a:r>
              <a:rPr lang="en-US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three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times this trimester.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You will need to have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extra classes if you want to pass the exam.</a:t>
            </a: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29" name="Rounded Rectangular Callout 31">
            <a:extLst>
              <a:ext uri="{FF2B5EF4-FFF2-40B4-BE49-F238E27FC236}">
                <a16:creationId xmlns="" xmlns:a16="http://schemas.microsoft.com/office/drawing/2014/main" id="{B7DB5E12-0ED8-4E3F-91CF-413FF06B4EFC}"/>
              </a:ext>
            </a:extLst>
          </p:cNvPr>
          <p:cNvSpPr/>
          <p:nvPr/>
        </p:nvSpPr>
        <p:spPr>
          <a:xfrm>
            <a:off x="4966460" y="955605"/>
            <a:ext cx="3787213" cy="1618878"/>
          </a:xfrm>
          <a:prstGeom prst="wedgeRoundRectCallout">
            <a:avLst>
              <a:gd name="adj1" fmla="val -58279"/>
              <a:gd name="adj2" fmla="val 14114"/>
              <a:gd name="adj3" fmla="val 16667"/>
            </a:avLst>
          </a:prstGeom>
          <a:solidFill>
            <a:srgbClr val="37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endParaRPr lang="es-MX" sz="1600" b="1" dirty="0" smtClean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s-MX" sz="1600" b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We weren’t allowed to have </a:t>
            </a:r>
            <a:r>
              <a:rPr lang="es-MX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fires on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the campsite where we went on holiday. Here,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you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mustn’t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skate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in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public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parks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,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but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it’s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ok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on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the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street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  <a:p>
            <a:pPr lvl="0" algn="ctr">
              <a:buSzPct val="25000"/>
            </a:pPr>
            <a:endParaRPr lang="es-MX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1" name="Rounded Rectangular Callout 32">
            <a:extLst>
              <a:ext uri="{FF2B5EF4-FFF2-40B4-BE49-F238E27FC236}">
                <a16:creationId xmlns="" xmlns:a16="http://schemas.microsoft.com/office/drawing/2014/main" id="{85D3F8A3-E2AE-452A-AE78-FA5079444A43}"/>
              </a:ext>
            </a:extLst>
          </p:cNvPr>
          <p:cNvSpPr/>
          <p:nvPr/>
        </p:nvSpPr>
        <p:spPr>
          <a:xfrm>
            <a:off x="275336" y="2850649"/>
            <a:ext cx="4691124" cy="944002"/>
          </a:xfrm>
          <a:prstGeom prst="wedgeRoundRectCallout">
            <a:avLst>
              <a:gd name="adj1" fmla="val 52373"/>
              <a:gd name="adj2" fmla="val -46285"/>
              <a:gd name="adj3" fmla="val 16667"/>
            </a:avLst>
          </a:prstGeom>
          <a:solidFill>
            <a:srgbClr val="A27D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endParaRPr lang="en-US" sz="1600" dirty="0" smtClean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n-US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You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ought to speak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more clearly when you talk in public.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Should I do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the same?</a:t>
            </a: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6" name="Rounded Rectangular Callout 33">
            <a:extLst>
              <a:ext uri="{FF2B5EF4-FFF2-40B4-BE49-F238E27FC236}">
                <a16:creationId xmlns="" xmlns:a16="http://schemas.microsoft.com/office/drawing/2014/main" id="{2A3C0094-E710-4D48-847F-7E326941A45B}"/>
              </a:ext>
            </a:extLst>
          </p:cNvPr>
          <p:cNvSpPr/>
          <p:nvPr/>
        </p:nvSpPr>
        <p:spPr>
          <a:xfrm>
            <a:off x="9167419" y="4487802"/>
            <a:ext cx="2658793" cy="1042189"/>
          </a:xfrm>
          <a:prstGeom prst="wedgeRoundRectCallout">
            <a:avLst>
              <a:gd name="adj1" fmla="val -56824"/>
              <a:gd name="adj2" fmla="val -55833"/>
              <a:gd name="adj3" fmla="val 16667"/>
            </a:avLst>
          </a:prstGeom>
          <a:solidFill>
            <a:srgbClr val="ED6F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endParaRPr lang="en-US" sz="1600" b="1" dirty="0" smtClean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n-US" sz="1600" b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You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don’t have to wear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 school uniform here.</a:t>
            </a: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7" name="Rounded Rectangular Callout 29">
            <a:extLst>
              <a:ext uri="{FF2B5EF4-FFF2-40B4-BE49-F238E27FC236}">
                <a16:creationId xmlns="" xmlns:a16="http://schemas.microsoft.com/office/drawing/2014/main" id="{0869ACDA-BA38-4822-8BB6-0853FBA36A64}"/>
              </a:ext>
            </a:extLst>
          </p:cNvPr>
          <p:cNvSpPr/>
          <p:nvPr/>
        </p:nvSpPr>
        <p:spPr>
          <a:xfrm>
            <a:off x="8811726" y="2806531"/>
            <a:ext cx="3142650" cy="1165659"/>
          </a:xfrm>
          <a:prstGeom prst="wedgeRoundRectCallout">
            <a:avLst>
              <a:gd name="adj1" fmla="val 53953"/>
              <a:gd name="adj2" fmla="val -41734"/>
              <a:gd name="adj3" fmla="val 1666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endParaRPr lang="en-US" sz="1600" dirty="0" smtClean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n-US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shouldn’t have argued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with my brother. Now I feel bad.</a:t>
            </a: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8" name="Rounded Rectangular Callout 31">
            <a:extLst>
              <a:ext uri="{FF2B5EF4-FFF2-40B4-BE49-F238E27FC236}">
                <a16:creationId xmlns="" xmlns:a16="http://schemas.microsoft.com/office/drawing/2014/main" id="{C5C03504-EA8F-4529-A636-0610EA57EE0F}"/>
              </a:ext>
            </a:extLst>
          </p:cNvPr>
          <p:cNvSpPr/>
          <p:nvPr/>
        </p:nvSpPr>
        <p:spPr>
          <a:xfrm>
            <a:off x="4966460" y="4913664"/>
            <a:ext cx="3787213" cy="1042189"/>
          </a:xfrm>
          <a:prstGeom prst="wedgeRoundRectCallout">
            <a:avLst>
              <a:gd name="adj1" fmla="val -58279"/>
              <a:gd name="adj2" fmla="val 14114"/>
              <a:gd name="adj3" fmla="val 1666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endParaRPr lang="es-MX" sz="1600" b="1" dirty="0" smtClean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s-MX" sz="1600" b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Would 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you call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my mum to pick me up, please? I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don’t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feel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well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  <a:p>
            <a:pPr lvl="0" algn="ctr">
              <a:buSzPct val="25000"/>
            </a:pPr>
            <a:endParaRPr lang="es-MX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46B6CFCF-1AFF-4BF6-B8FD-F6BA4D379EC4}"/>
              </a:ext>
            </a:extLst>
          </p:cNvPr>
          <p:cNvSpPr/>
          <p:nvPr/>
        </p:nvSpPr>
        <p:spPr>
          <a:xfrm>
            <a:off x="9797698" y="5845548"/>
            <a:ext cx="9781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Ability</a:t>
            </a:r>
            <a:endParaRPr lang="en-US" sz="2000" dirty="0"/>
          </a:p>
        </p:txBody>
      </p:sp>
      <p:sp>
        <p:nvSpPr>
          <p:cNvPr id="15" name="Rectángulo 14">
            <a:extLst>
              <a:ext uri="{FF2B5EF4-FFF2-40B4-BE49-F238E27FC236}">
                <a16:creationId xmlns="" xmlns:a16="http://schemas.microsoft.com/office/drawing/2014/main" id="{C057029E-7AFB-4D18-9869-E8421257910B}"/>
              </a:ext>
            </a:extLst>
          </p:cNvPr>
          <p:cNvSpPr/>
          <p:nvPr/>
        </p:nvSpPr>
        <p:spPr>
          <a:xfrm>
            <a:off x="10099381" y="5799321"/>
            <a:ext cx="1854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No </a:t>
            </a:r>
            <a:r>
              <a:rPr lang="es-MX" sz="20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obligation</a:t>
            </a:r>
            <a:endParaRPr lang="en-US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="" xmlns:a16="http://schemas.microsoft.com/office/drawing/2014/main" id="{0DF70754-B9FB-4159-80D5-64B855579D32}"/>
              </a:ext>
            </a:extLst>
          </p:cNvPr>
          <p:cNvSpPr/>
          <p:nvPr/>
        </p:nvSpPr>
        <p:spPr>
          <a:xfrm>
            <a:off x="9655604" y="6115901"/>
            <a:ext cx="16145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Prohibition</a:t>
            </a:r>
            <a:r>
              <a:rPr lang="es-MX" sz="20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endParaRPr lang="en-US" sz="2000" dirty="0"/>
          </a:p>
        </p:txBody>
      </p:sp>
      <p:sp>
        <p:nvSpPr>
          <p:cNvPr id="17" name="Rectángulo 16">
            <a:extLst>
              <a:ext uri="{FF2B5EF4-FFF2-40B4-BE49-F238E27FC236}">
                <a16:creationId xmlns="" xmlns:a16="http://schemas.microsoft.com/office/drawing/2014/main" id="{A3BF8219-6D51-4435-BEE2-8EDF1278B599}"/>
              </a:ext>
            </a:extLst>
          </p:cNvPr>
          <p:cNvSpPr/>
          <p:nvPr/>
        </p:nvSpPr>
        <p:spPr>
          <a:xfrm>
            <a:off x="9410730" y="5919604"/>
            <a:ext cx="16161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Past</a:t>
            </a:r>
            <a:r>
              <a:rPr lang="es-MX" sz="20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20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regrets</a:t>
            </a:r>
            <a:endParaRPr lang="en-US" sz="2000" dirty="0"/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4E851748-F595-4216-883B-9176F47EFDE9}"/>
              </a:ext>
            </a:extLst>
          </p:cNvPr>
          <p:cNvSpPr/>
          <p:nvPr/>
        </p:nvSpPr>
        <p:spPr>
          <a:xfrm>
            <a:off x="9401940" y="5873377"/>
            <a:ext cx="10695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Advice</a:t>
            </a:r>
            <a:r>
              <a:rPr lang="es-MX" sz="20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endParaRPr lang="en-US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="" xmlns:a16="http://schemas.microsoft.com/office/drawing/2014/main" id="{2198FE24-8B8E-492A-A584-198038812B85}"/>
              </a:ext>
            </a:extLst>
          </p:cNvPr>
          <p:cNvSpPr/>
          <p:nvPr/>
        </p:nvSpPr>
        <p:spPr>
          <a:xfrm>
            <a:off x="9658209" y="5939372"/>
            <a:ext cx="1532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Obligation</a:t>
            </a:r>
            <a:r>
              <a:rPr lang="es-MX" sz="20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endParaRPr lang="en-US" sz="2000" dirty="0"/>
          </a:p>
        </p:txBody>
      </p:sp>
      <p:sp>
        <p:nvSpPr>
          <p:cNvPr id="22" name="Rectángulo 21">
            <a:extLst>
              <a:ext uri="{FF2B5EF4-FFF2-40B4-BE49-F238E27FC236}">
                <a16:creationId xmlns="" xmlns:a16="http://schemas.microsoft.com/office/drawing/2014/main" id="{69524FC1-F61A-4659-9005-8DDB60A139C8}"/>
              </a:ext>
            </a:extLst>
          </p:cNvPr>
          <p:cNvSpPr/>
          <p:nvPr/>
        </p:nvSpPr>
        <p:spPr>
          <a:xfrm>
            <a:off x="9767894" y="5919604"/>
            <a:ext cx="15712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Permission</a:t>
            </a:r>
            <a:r>
              <a:rPr lang="es-MX" sz="20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endParaRPr lang="en-US" sz="2000" dirty="0"/>
          </a:p>
        </p:txBody>
      </p:sp>
      <p:sp>
        <p:nvSpPr>
          <p:cNvPr id="23" name="Rectángulo 22">
            <a:extLst>
              <a:ext uri="{FF2B5EF4-FFF2-40B4-BE49-F238E27FC236}">
                <a16:creationId xmlns="" xmlns:a16="http://schemas.microsoft.com/office/drawing/2014/main" id="{76A3E93B-6A83-4AD6-9D72-51CD8A902DFF}"/>
              </a:ext>
            </a:extLst>
          </p:cNvPr>
          <p:cNvSpPr/>
          <p:nvPr/>
        </p:nvSpPr>
        <p:spPr>
          <a:xfrm>
            <a:off x="9596166" y="6004839"/>
            <a:ext cx="1268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Requests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6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1.11022E-16 -1.48148E-6 L -0.56654 -0.55092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33" y="-2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1.48148E-6 L -0.04948 -0.1111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4" y="-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-0.30195 -0.590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4" y="-2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0.00208 L 0.01654 -0.3650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0" y="-18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0.00417 L -0.60846 -0.3708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30" y="-1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111E-6 L -0.27578 -0.25324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9" y="-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32 -0.00092 L -0.69167 -0.17477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23" y="-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0417 L -0.2875 -0.07685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4" grpId="0" animBg="1"/>
      <p:bldP spid="25" grpId="0" animBg="1"/>
      <p:bldP spid="27" grpId="0" animBg="1"/>
      <p:bldP spid="29" grpId="0" animBg="1"/>
      <p:bldP spid="31" grpId="0" animBg="1"/>
      <p:bldP spid="36" grpId="0" animBg="1"/>
      <p:bldP spid="37" grpId="0" animBg="1"/>
      <p:bldP spid="38" grpId="0" animBg="1"/>
      <p:bldP spid="3" grpId="0"/>
      <p:bldP spid="3" grpId="1"/>
      <p:bldP spid="15" grpId="0"/>
      <p:bldP spid="15" grpId="1"/>
      <p:bldP spid="16" grpId="0"/>
      <p:bldP spid="16" grpId="1"/>
      <p:bldP spid="17" grpId="0"/>
      <p:bldP spid="17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127110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we use them?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>
          <a:xfrm>
            <a:off x="-12256055" y="5514862"/>
            <a:ext cx="6327600" cy="365099"/>
          </a:xfrm>
        </p:spPr>
        <p:txBody>
          <a:bodyPr/>
          <a:lstStyle/>
          <a:p>
            <a:r>
              <a:rPr lang="en-US"/>
              <a:t>Pearson  (c) 2018      Gold Experience 2nd Edition C1 / B2+ / B2</a:t>
            </a:r>
            <a:endParaRPr lang="en-US" dirty="0"/>
          </a:p>
        </p:txBody>
      </p:sp>
      <p:sp>
        <p:nvSpPr>
          <p:cNvPr id="24" name="Rounded Rectangular Callout 28">
            <a:extLst>
              <a:ext uri="{FF2B5EF4-FFF2-40B4-BE49-F238E27FC236}">
                <a16:creationId xmlns="" xmlns:a16="http://schemas.microsoft.com/office/drawing/2014/main" id="{F3BB8382-8C20-4E88-B48D-8CBEC1904ACF}"/>
              </a:ext>
            </a:extLst>
          </p:cNvPr>
          <p:cNvSpPr/>
          <p:nvPr/>
        </p:nvSpPr>
        <p:spPr>
          <a:xfrm>
            <a:off x="7191306" y="1168666"/>
            <a:ext cx="2956020" cy="376060"/>
          </a:xfrm>
          <a:prstGeom prst="wedgeRoundRectCallout">
            <a:avLst>
              <a:gd name="adj1" fmla="val -53486"/>
              <a:gd name="adj2" fmla="val -24274"/>
              <a:gd name="adj3" fmla="val 16667"/>
            </a:avLst>
          </a:prstGeom>
          <a:solidFill>
            <a:srgbClr val="EA4E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can’t speak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much </a:t>
            </a:r>
            <a:r>
              <a:rPr lang="es-MX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German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</p:txBody>
      </p:sp>
      <p:sp>
        <p:nvSpPr>
          <p:cNvPr id="29" name="Rounded Rectangular Callout 31">
            <a:extLst>
              <a:ext uri="{FF2B5EF4-FFF2-40B4-BE49-F238E27FC236}">
                <a16:creationId xmlns="" xmlns:a16="http://schemas.microsoft.com/office/drawing/2014/main" id="{B7DB5E12-0ED8-4E3F-91CF-413FF06B4EFC}"/>
              </a:ext>
            </a:extLst>
          </p:cNvPr>
          <p:cNvSpPr/>
          <p:nvPr/>
        </p:nvSpPr>
        <p:spPr>
          <a:xfrm>
            <a:off x="9202057" y="3725690"/>
            <a:ext cx="2840111" cy="857485"/>
          </a:xfrm>
          <a:prstGeom prst="wedgeRoundRectCallout">
            <a:avLst>
              <a:gd name="adj1" fmla="val -53847"/>
              <a:gd name="adj2" fmla="val -38358"/>
              <a:gd name="adj3" fmla="val 16667"/>
            </a:avLst>
          </a:prstGeom>
          <a:solidFill>
            <a:srgbClr val="5F9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wasn’t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allowed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go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on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the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school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trip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last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year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</p:txBody>
      </p:sp>
      <p:sp>
        <p:nvSpPr>
          <p:cNvPr id="36" name="Rounded Rectangular Callout 33">
            <a:extLst>
              <a:ext uri="{FF2B5EF4-FFF2-40B4-BE49-F238E27FC236}">
                <a16:creationId xmlns="" xmlns:a16="http://schemas.microsoft.com/office/drawing/2014/main" id="{2A3C0094-E710-4D48-847F-7E326941A45B}"/>
              </a:ext>
            </a:extLst>
          </p:cNvPr>
          <p:cNvSpPr/>
          <p:nvPr/>
        </p:nvSpPr>
        <p:spPr>
          <a:xfrm>
            <a:off x="8359664" y="4843168"/>
            <a:ext cx="1858393" cy="857485"/>
          </a:xfrm>
          <a:prstGeom prst="wedgeRoundRectCallout">
            <a:avLst>
              <a:gd name="adj1" fmla="val -58895"/>
              <a:gd name="adj2" fmla="val -40873"/>
              <a:gd name="adj3" fmla="val 16667"/>
            </a:avLst>
          </a:prstGeom>
          <a:solidFill>
            <a:srgbClr val="ED6F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You don’t have to wear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 school uniform here.</a:t>
            </a:r>
          </a:p>
        </p:txBody>
      </p:sp>
      <p:sp>
        <p:nvSpPr>
          <p:cNvPr id="37" name="Rounded Rectangular Callout 29">
            <a:extLst>
              <a:ext uri="{FF2B5EF4-FFF2-40B4-BE49-F238E27FC236}">
                <a16:creationId xmlns="" xmlns:a16="http://schemas.microsoft.com/office/drawing/2014/main" id="{0869ACDA-BA38-4822-8BB6-0853FBA36A64}"/>
              </a:ext>
            </a:extLst>
          </p:cNvPr>
          <p:cNvSpPr/>
          <p:nvPr/>
        </p:nvSpPr>
        <p:spPr>
          <a:xfrm>
            <a:off x="7546487" y="5832166"/>
            <a:ext cx="3142650" cy="578189"/>
          </a:xfrm>
          <a:prstGeom prst="wedgeRoundRectCallout">
            <a:avLst>
              <a:gd name="adj1" fmla="val -56264"/>
              <a:gd name="adj2" fmla="val -19548"/>
              <a:gd name="adj3" fmla="val 1666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shouldn’t have argued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with my brother. Now I feel bad.</a:t>
            </a:r>
          </a:p>
        </p:txBody>
      </p:sp>
      <p:sp>
        <p:nvSpPr>
          <p:cNvPr id="28" name="Shape 82">
            <a:extLst>
              <a:ext uri="{FF2B5EF4-FFF2-40B4-BE49-F238E27FC236}">
                <a16:creationId xmlns="" xmlns:a16="http://schemas.microsoft.com/office/drawing/2014/main" id="{9A80F039-0BD3-4C6C-A5CA-243B79050E86}"/>
              </a:ext>
            </a:extLst>
          </p:cNvPr>
          <p:cNvSpPr txBox="1">
            <a:spLocks/>
          </p:cNvSpPr>
          <p:nvPr/>
        </p:nvSpPr>
        <p:spPr>
          <a:xfrm>
            <a:off x="464551" y="892170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b="1" u="sng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Ability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0" name="Shape 82">
            <a:extLst>
              <a:ext uri="{FF2B5EF4-FFF2-40B4-BE49-F238E27FC236}">
                <a16:creationId xmlns="" xmlns:a16="http://schemas.microsoft.com/office/drawing/2014/main" id="{758BF1EC-5A81-4338-A29D-8496E6B298FB}"/>
              </a:ext>
            </a:extLst>
          </p:cNvPr>
          <p:cNvSpPr txBox="1">
            <a:spLocks/>
          </p:cNvSpPr>
          <p:nvPr/>
        </p:nvSpPr>
        <p:spPr>
          <a:xfrm>
            <a:off x="478501" y="1299321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1.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can, can’t, could, couldn’t, be able to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for ability.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2" name="Rounded Rectangular Callout 28">
            <a:extLst>
              <a:ext uri="{FF2B5EF4-FFF2-40B4-BE49-F238E27FC236}">
                <a16:creationId xmlns="" xmlns:a16="http://schemas.microsoft.com/office/drawing/2014/main" id="{A5EA9CE9-943C-4640-8ABF-B75F0B21786F}"/>
              </a:ext>
            </a:extLst>
          </p:cNvPr>
          <p:cNvSpPr/>
          <p:nvPr/>
        </p:nvSpPr>
        <p:spPr>
          <a:xfrm>
            <a:off x="5870721" y="2398983"/>
            <a:ext cx="2736250" cy="578189"/>
          </a:xfrm>
          <a:prstGeom prst="wedgeRoundRectCallout">
            <a:avLst>
              <a:gd name="adj1" fmla="val -53486"/>
              <a:gd name="adj2" fmla="val -24274"/>
              <a:gd name="adj3" fmla="val 16667"/>
            </a:avLst>
          </a:prstGeom>
          <a:solidFill>
            <a:srgbClr val="EA4E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might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be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able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practise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more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now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!</a:t>
            </a:r>
          </a:p>
        </p:txBody>
      </p:sp>
      <p:sp>
        <p:nvSpPr>
          <p:cNvPr id="33" name="Shape 82">
            <a:extLst>
              <a:ext uri="{FF2B5EF4-FFF2-40B4-BE49-F238E27FC236}">
                <a16:creationId xmlns="" xmlns:a16="http://schemas.microsoft.com/office/drawing/2014/main" id="{29B85172-358B-4FF1-BC17-85AD667E4EB0}"/>
              </a:ext>
            </a:extLst>
          </p:cNvPr>
          <p:cNvSpPr txBox="1">
            <a:spLocks/>
          </p:cNvSpPr>
          <p:nvPr/>
        </p:nvSpPr>
        <p:spPr>
          <a:xfrm>
            <a:off x="464551" y="1959913"/>
            <a:ext cx="8534870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2. We use w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as able to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, not c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ould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, for ability for a single event in the past.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4" name="Rounded Rectangular Callout 28">
            <a:extLst>
              <a:ext uri="{FF2B5EF4-FFF2-40B4-BE49-F238E27FC236}">
                <a16:creationId xmlns="" xmlns:a16="http://schemas.microsoft.com/office/drawing/2014/main" id="{29331B21-E75B-4F7A-9E50-EE766714F3E0}"/>
              </a:ext>
            </a:extLst>
          </p:cNvPr>
          <p:cNvSpPr/>
          <p:nvPr/>
        </p:nvSpPr>
        <p:spPr>
          <a:xfrm>
            <a:off x="8710376" y="1592865"/>
            <a:ext cx="3415581" cy="857485"/>
          </a:xfrm>
          <a:prstGeom prst="wedgeRoundRectCallout">
            <a:avLst>
              <a:gd name="adj1" fmla="val -55464"/>
              <a:gd name="adj2" fmla="val -10094"/>
              <a:gd name="adj3" fmla="val 16667"/>
            </a:avLst>
          </a:prstGeom>
          <a:solidFill>
            <a:srgbClr val="EA4E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was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able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say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few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words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my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new German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neighbour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when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I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first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met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her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</p:txBody>
      </p:sp>
      <p:sp>
        <p:nvSpPr>
          <p:cNvPr id="35" name="Shape 82">
            <a:extLst>
              <a:ext uri="{FF2B5EF4-FFF2-40B4-BE49-F238E27FC236}">
                <a16:creationId xmlns="" xmlns:a16="http://schemas.microsoft.com/office/drawing/2014/main" id="{5053B243-C41C-4765-A4AF-CA5B1895155D}"/>
              </a:ext>
            </a:extLst>
          </p:cNvPr>
          <p:cNvSpPr txBox="1">
            <a:spLocks/>
          </p:cNvSpPr>
          <p:nvPr/>
        </p:nvSpPr>
        <p:spPr>
          <a:xfrm>
            <a:off x="478501" y="2443473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3.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be able to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after another modal verb.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9" name="Shape 82">
            <a:extLst>
              <a:ext uri="{FF2B5EF4-FFF2-40B4-BE49-F238E27FC236}">
                <a16:creationId xmlns="" xmlns:a16="http://schemas.microsoft.com/office/drawing/2014/main" id="{7A264D48-2B56-492D-B319-879C4EF65F21}"/>
              </a:ext>
            </a:extLst>
          </p:cNvPr>
          <p:cNvSpPr txBox="1">
            <a:spLocks/>
          </p:cNvSpPr>
          <p:nvPr/>
        </p:nvSpPr>
        <p:spPr>
          <a:xfrm>
            <a:off x="450601" y="2870995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b="1" u="sng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Permission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0" name="Shape 82">
            <a:extLst>
              <a:ext uri="{FF2B5EF4-FFF2-40B4-BE49-F238E27FC236}">
                <a16:creationId xmlns="" xmlns:a16="http://schemas.microsoft.com/office/drawing/2014/main" id="{1966F721-56AC-429D-AFD0-06BD309DBA16}"/>
              </a:ext>
            </a:extLst>
          </p:cNvPr>
          <p:cNvSpPr txBox="1">
            <a:spLocks/>
          </p:cNvSpPr>
          <p:nvPr/>
        </p:nvSpPr>
        <p:spPr>
          <a:xfrm>
            <a:off x="450601" y="3188848"/>
            <a:ext cx="7837620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1.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may, can, be allowed to, be permitted to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for permission.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endParaRPr lang="en-US" sz="2000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1" name="Rounded Rectangular Callout 31">
            <a:extLst>
              <a:ext uri="{FF2B5EF4-FFF2-40B4-BE49-F238E27FC236}">
                <a16:creationId xmlns="" xmlns:a16="http://schemas.microsoft.com/office/drawing/2014/main" id="{70C310BB-3F02-4293-992C-70BD1B06A4AA}"/>
              </a:ext>
            </a:extLst>
          </p:cNvPr>
          <p:cNvSpPr/>
          <p:nvPr/>
        </p:nvSpPr>
        <p:spPr>
          <a:xfrm>
            <a:off x="8321760" y="3066179"/>
            <a:ext cx="3092712" cy="457691"/>
          </a:xfrm>
          <a:prstGeom prst="wedgeRoundRectCallout">
            <a:avLst>
              <a:gd name="adj1" fmla="val -58279"/>
              <a:gd name="adj2" fmla="val 14114"/>
              <a:gd name="adj3" fmla="val 16667"/>
            </a:avLst>
          </a:prstGeom>
          <a:solidFill>
            <a:srgbClr val="5F9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can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visit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you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next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summer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</p:txBody>
      </p:sp>
      <p:sp>
        <p:nvSpPr>
          <p:cNvPr id="42" name="Shape 82">
            <a:extLst>
              <a:ext uri="{FF2B5EF4-FFF2-40B4-BE49-F238E27FC236}">
                <a16:creationId xmlns="" xmlns:a16="http://schemas.microsoft.com/office/drawing/2014/main" id="{5203DD28-4843-4E75-B481-25E15E318F76}"/>
              </a:ext>
            </a:extLst>
          </p:cNvPr>
          <p:cNvSpPr txBox="1">
            <a:spLocks/>
          </p:cNvSpPr>
          <p:nvPr/>
        </p:nvSpPr>
        <p:spPr>
          <a:xfrm>
            <a:off x="478500" y="3822287"/>
            <a:ext cx="8822249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2.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could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or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was/were allowed/permitted to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for general permission in the past. For specific events, we </a:t>
            </a:r>
            <a:r>
              <a:rPr lang="en-US" sz="2000" dirty="0" smtClean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use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as/were allowed/</a:t>
            </a:r>
            <a:r>
              <a:rPr lang="en-US" sz="2000" i="1" dirty="0" smtClean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permitted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endParaRPr lang="en-US" sz="2000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3" name="Rounded Rectangular Callout 17">
            <a:extLst>
              <a:ext uri="{FF2B5EF4-FFF2-40B4-BE49-F238E27FC236}">
                <a16:creationId xmlns="" xmlns:a16="http://schemas.microsoft.com/office/drawing/2014/main" id="{E34B548D-A785-4214-84DD-DFBBB1BECCB8}"/>
              </a:ext>
            </a:extLst>
          </p:cNvPr>
          <p:cNvSpPr/>
          <p:nvPr/>
        </p:nvSpPr>
        <p:spPr>
          <a:xfrm>
            <a:off x="10261600" y="4808566"/>
            <a:ext cx="1772836" cy="806135"/>
          </a:xfrm>
          <a:prstGeom prst="wedgeRoundRectCallout">
            <a:avLst>
              <a:gd name="adj1" fmla="val 28573"/>
              <a:gd name="adj2" fmla="val -58326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May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and 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be permitted to a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re more formal.</a:t>
            </a:r>
            <a:endParaRPr lang="en-US" sz="1600" i="1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pic>
        <p:nvPicPr>
          <p:cNvPr id="44" name="Picture 2">
            <a:extLst>
              <a:ext uri="{FF2B5EF4-FFF2-40B4-BE49-F238E27FC236}">
                <a16:creationId xmlns="" xmlns:a16="http://schemas.microsoft.com/office/drawing/2014/main" id="{7D6A88CC-24F3-4E94-B3FF-DF1B8BAA3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231840"/>
            <a:ext cx="1205837" cy="1205837"/>
          </a:xfrm>
          <a:prstGeom prst="rect">
            <a:avLst/>
          </a:prstGeom>
        </p:spPr>
      </p:pic>
      <p:sp>
        <p:nvSpPr>
          <p:cNvPr id="45" name="Shape 82">
            <a:extLst>
              <a:ext uri="{FF2B5EF4-FFF2-40B4-BE49-F238E27FC236}">
                <a16:creationId xmlns="" xmlns:a16="http://schemas.microsoft.com/office/drawing/2014/main" id="{A15C3052-F8A1-40ED-BDCB-EBE6F26CB5EA}"/>
              </a:ext>
            </a:extLst>
          </p:cNvPr>
          <p:cNvSpPr txBox="1">
            <a:spLocks/>
          </p:cNvSpPr>
          <p:nvPr/>
        </p:nvSpPr>
        <p:spPr>
          <a:xfrm>
            <a:off x="478501" y="4470017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b="1" u="sng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No obligation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6" name="Shape 82">
            <a:extLst>
              <a:ext uri="{FF2B5EF4-FFF2-40B4-BE49-F238E27FC236}">
                <a16:creationId xmlns="" xmlns:a16="http://schemas.microsoft.com/office/drawing/2014/main" id="{1DE3A561-2D34-4973-BEAD-BD6BAE09DB14}"/>
              </a:ext>
            </a:extLst>
          </p:cNvPr>
          <p:cNvSpPr txBox="1">
            <a:spLocks/>
          </p:cNvSpPr>
          <p:nvPr/>
        </p:nvSpPr>
        <p:spPr>
          <a:xfrm>
            <a:off x="478501" y="4871675"/>
            <a:ext cx="7837620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1.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don’t have to, haven’t got to, don’t need to,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or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needn’t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for a lack of obligation.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7" name="Shape 82">
            <a:extLst>
              <a:ext uri="{FF2B5EF4-FFF2-40B4-BE49-F238E27FC236}">
                <a16:creationId xmlns="" xmlns:a16="http://schemas.microsoft.com/office/drawing/2014/main" id="{C5885B47-0817-4413-8CBD-048BF446B0D0}"/>
              </a:ext>
            </a:extLst>
          </p:cNvPr>
          <p:cNvSpPr txBox="1">
            <a:spLocks/>
          </p:cNvSpPr>
          <p:nvPr/>
        </p:nvSpPr>
        <p:spPr>
          <a:xfrm>
            <a:off x="450601" y="5548843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b="1" u="sng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Regrets about the past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8" name="Shape 82">
            <a:extLst>
              <a:ext uri="{FF2B5EF4-FFF2-40B4-BE49-F238E27FC236}">
                <a16:creationId xmlns="" xmlns:a16="http://schemas.microsoft.com/office/drawing/2014/main" id="{E92A6645-216F-4D9A-9A6D-41F761118296}"/>
              </a:ext>
            </a:extLst>
          </p:cNvPr>
          <p:cNvSpPr txBox="1">
            <a:spLocks/>
          </p:cNvSpPr>
          <p:nvPr/>
        </p:nvSpPr>
        <p:spPr>
          <a:xfrm>
            <a:off x="450601" y="5964703"/>
            <a:ext cx="7837620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1.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shouldn’t </a:t>
            </a:r>
            <a:r>
              <a:rPr lang="en-US" sz="2000" i="1" dirty="0" smtClean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have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+ past participle for past regrets. 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9" name="Arc 77">
            <a:extLst>
              <a:ext uri="{FF2B5EF4-FFF2-40B4-BE49-F238E27FC236}">
                <a16:creationId xmlns="" xmlns:a16="http://schemas.microsoft.com/office/drawing/2014/main" id="{62777765-1AA0-4659-ACE8-45ADDAB81866}"/>
              </a:ext>
            </a:extLst>
          </p:cNvPr>
          <p:cNvSpPr/>
          <p:nvPr/>
        </p:nvSpPr>
        <p:spPr>
          <a:xfrm rot="8342588" flipH="1" flipV="1">
            <a:off x="8709898" y="2348009"/>
            <a:ext cx="2238419" cy="2685629"/>
          </a:xfrm>
          <a:prstGeom prst="arc">
            <a:avLst>
              <a:gd name="adj1" fmla="val 6362586"/>
              <a:gd name="adj2" fmla="val 10516809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31" name="Footer Placeholder 1"/>
          <p:cNvSpPr txBox="1">
            <a:spLocks/>
          </p:cNvSpPr>
          <p:nvPr/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i="0" u="none" strike="noStrike" cap="none">
                <a:solidFill>
                  <a:schemeClr val="dk2"/>
                </a:solidFill>
                <a:latin typeface="Open Sans" charset="0"/>
                <a:ea typeface="Open Sans" charset="0"/>
                <a:cs typeface="Open Sans" charset="0"/>
                <a:sym typeface="Rockwel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US" dirty="0" smtClean="0"/>
              <a:t>Copyright © 2018 by Pearson Education      Gold Experience 2nd Edition B1+</a:t>
            </a: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80193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  <p:bldP spid="36" grpId="0" animBg="1"/>
      <p:bldP spid="37" grpId="0" animBg="1"/>
      <p:bldP spid="28" grpId="0"/>
      <p:bldP spid="30" grpId="0"/>
      <p:bldP spid="32" grpId="0" animBg="1"/>
      <p:bldP spid="33" grpId="0"/>
      <p:bldP spid="34" grpId="0" animBg="1"/>
      <p:bldP spid="35" grpId="0"/>
      <p:bldP spid="39" grpId="0"/>
      <p:bldP spid="40" grpId="0"/>
      <p:bldP spid="41" grpId="0" animBg="1"/>
      <p:bldP spid="42" grpId="0"/>
      <p:bldP spid="43" grpId="0" animBg="1"/>
      <p:bldP spid="45" grpId="0"/>
      <p:bldP spid="46" grpId="0"/>
      <p:bldP spid="47" grpId="0"/>
      <p:bldP spid="48" grpId="0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127110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we use them?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>
          <a:xfrm>
            <a:off x="-12256055" y="5514862"/>
            <a:ext cx="6327600" cy="365099"/>
          </a:xfrm>
        </p:spPr>
        <p:txBody>
          <a:bodyPr/>
          <a:lstStyle/>
          <a:p>
            <a:r>
              <a:rPr lang="en-US"/>
              <a:t>Pearson  (c) 2018      Gold Experience 2nd Edition C1 / B2+ / B2</a:t>
            </a:r>
            <a:endParaRPr lang="en-US" dirty="0"/>
          </a:p>
        </p:txBody>
      </p:sp>
      <p:sp>
        <p:nvSpPr>
          <p:cNvPr id="28" name="Shape 82">
            <a:extLst>
              <a:ext uri="{FF2B5EF4-FFF2-40B4-BE49-F238E27FC236}">
                <a16:creationId xmlns="" xmlns:a16="http://schemas.microsoft.com/office/drawing/2014/main" id="{9A80F039-0BD3-4C6C-A5CA-243B79050E86}"/>
              </a:ext>
            </a:extLst>
          </p:cNvPr>
          <p:cNvSpPr txBox="1">
            <a:spLocks/>
          </p:cNvSpPr>
          <p:nvPr/>
        </p:nvSpPr>
        <p:spPr>
          <a:xfrm>
            <a:off x="464551" y="892170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b="1" u="sng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Prohibition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0" name="Shape 82">
            <a:extLst>
              <a:ext uri="{FF2B5EF4-FFF2-40B4-BE49-F238E27FC236}">
                <a16:creationId xmlns="" xmlns:a16="http://schemas.microsoft.com/office/drawing/2014/main" id="{758BF1EC-5A81-4338-A29D-8496E6B298FB}"/>
              </a:ext>
            </a:extLst>
          </p:cNvPr>
          <p:cNvSpPr txBox="1">
            <a:spLocks/>
          </p:cNvSpPr>
          <p:nvPr/>
        </p:nvSpPr>
        <p:spPr>
          <a:xfrm>
            <a:off x="478500" y="1299321"/>
            <a:ext cx="7625173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1.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mustn’t, may not, can’t, not be allowed/permitted to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for prohibition.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3" name="Shape 82">
            <a:extLst>
              <a:ext uri="{FF2B5EF4-FFF2-40B4-BE49-F238E27FC236}">
                <a16:creationId xmlns="" xmlns:a16="http://schemas.microsoft.com/office/drawing/2014/main" id="{29B85172-358B-4FF1-BC17-85AD667E4EB0}"/>
              </a:ext>
            </a:extLst>
          </p:cNvPr>
          <p:cNvSpPr txBox="1">
            <a:spLocks/>
          </p:cNvSpPr>
          <p:nvPr/>
        </p:nvSpPr>
        <p:spPr>
          <a:xfrm>
            <a:off x="464550" y="2034418"/>
            <a:ext cx="9398009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2. For prohibition in the past, we use c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ouldn’t or was/weren’t allowed/permitted to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9" name="Shape 82">
            <a:extLst>
              <a:ext uri="{FF2B5EF4-FFF2-40B4-BE49-F238E27FC236}">
                <a16:creationId xmlns="" xmlns:a16="http://schemas.microsoft.com/office/drawing/2014/main" id="{7A264D48-2B56-492D-B319-879C4EF65F21}"/>
              </a:ext>
            </a:extLst>
          </p:cNvPr>
          <p:cNvSpPr txBox="1">
            <a:spLocks/>
          </p:cNvSpPr>
          <p:nvPr/>
        </p:nvSpPr>
        <p:spPr>
          <a:xfrm>
            <a:off x="464551" y="2555206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b="1" u="sng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Obligation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0" name="Shape 82">
            <a:extLst>
              <a:ext uri="{FF2B5EF4-FFF2-40B4-BE49-F238E27FC236}">
                <a16:creationId xmlns="" xmlns:a16="http://schemas.microsoft.com/office/drawing/2014/main" id="{1966F721-56AC-429D-AFD0-06BD309DBA16}"/>
              </a:ext>
            </a:extLst>
          </p:cNvPr>
          <p:cNvSpPr txBox="1">
            <a:spLocks/>
          </p:cNvSpPr>
          <p:nvPr/>
        </p:nvSpPr>
        <p:spPr>
          <a:xfrm>
            <a:off x="450601" y="2947036"/>
            <a:ext cx="8417628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1.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must, have to, have got to, need to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for obligation.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endParaRPr lang="en-US" sz="2000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2" name="Shape 82">
            <a:extLst>
              <a:ext uri="{FF2B5EF4-FFF2-40B4-BE49-F238E27FC236}">
                <a16:creationId xmlns="" xmlns:a16="http://schemas.microsoft.com/office/drawing/2014/main" id="{5203DD28-4843-4E75-B481-25E15E318F76}"/>
              </a:ext>
            </a:extLst>
          </p:cNvPr>
          <p:cNvSpPr txBox="1">
            <a:spLocks/>
          </p:cNvSpPr>
          <p:nvPr/>
        </p:nvSpPr>
        <p:spPr>
          <a:xfrm>
            <a:off x="450601" y="3459651"/>
            <a:ext cx="8723556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2.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have to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or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need to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for past or future forms.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endParaRPr lang="en-US" sz="2000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5" name="Shape 82">
            <a:extLst>
              <a:ext uri="{FF2B5EF4-FFF2-40B4-BE49-F238E27FC236}">
                <a16:creationId xmlns="" xmlns:a16="http://schemas.microsoft.com/office/drawing/2014/main" id="{A15C3052-F8A1-40ED-BDCB-EBE6F26CB5EA}"/>
              </a:ext>
            </a:extLst>
          </p:cNvPr>
          <p:cNvSpPr txBox="1">
            <a:spLocks/>
          </p:cNvSpPr>
          <p:nvPr/>
        </p:nvSpPr>
        <p:spPr>
          <a:xfrm>
            <a:off x="450601" y="3904895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s-MX" sz="2000" b="1" u="sng" dirty="0" err="1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Advice</a:t>
            </a:r>
            <a:endParaRPr lang="en-US" sz="2000" b="1" u="sng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6" name="Shape 82">
            <a:extLst>
              <a:ext uri="{FF2B5EF4-FFF2-40B4-BE49-F238E27FC236}">
                <a16:creationId xmlns="" xmlns:a16="http://schemas.microsoft.com/office/drawing/2014/main" id="{1DE3A561-2D34-4973-BEAD-BD6BAE09DB14}"/>
              </a:ext>
            </a:extLst>
          </p:cNvPr>
          <p:cNvSpPr txBox="1">
            <a:spLocks/>
          </p:cNvSpPr>
          <p:nvPr/>
        </p:nvSpPr>
        <p:spPr>
          <a:xfrm>
            <a:off x="450601" y="4350139"/>
            <a:ext cx="7837620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1.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should, shouldn’t, ought (not) to, had better (not)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to give advice.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7" name="Shape 82">
            <a:extLst>
              <a:ext uri="{FF2B5EF4-FFF2-40B4-BE49-F238E27FC236}">
                <a16:creationId xmlns="" xmlns:a16="http://schemas.microsoft.com/office/drawing/2014/main" id="{C5885B47-0817-4413-8CBD-048BF446B0D0}"/>
              </a:ext>
            </a:extLst>
          </p:cNvPr>
          <p:cNvSpPr txBox="1">
            <a:spLocks/>
          </p:cNvSpPr>
          <p:nvPr/>
        </p:nvSpPr>
        <p:spPr>
          <a:xfrm>
            <a:off x="450601" y="5548843"/>
            <a:ext cx="668589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b="1" u="sng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Requests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8" name="Shape 82">
            <a:extLst>
              <a:ext uri="{FF2B5EF4-FFF2-40B4-BE49-F238E27FC236}">
                <a16:creationId xmlns="" xmlns:a16="http://schemas.microsoft.com/office/drawing/2014/main" id="{E92A6645-216F-4D9A-9A6D-41F761118296}"/>
              </a:ext>
            </a:extLst>
          </p:cNvPr>
          <p:cNvSpPr txBox="1">
            <a:spLocks/>
          </p:cNvSpPr>
          <p:nvPr/>
        </p:nvSpPr>
        <p:spPr>
          <a:xfrm>
            <a:off x="450601" y="5964703"/>
            <a:ext cx="7837620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1.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will or would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for requests. 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25" name="Rounded Rectangular Callout 31">
            <a:extLst>
              <a:ext uri="{FF2B5EF4-FFF2-40B4-BE49-F238E27FC236}">
                <a16:creationId xmlns="" xmlns:a16="http://schemas.microsoft.com/office/drawing/2014/main" id="{BC72A1CC-0BF4-4904-97F1-E5CEA6487A89}"/>
              </a:ext>
            </a:extLst>
          </p:cNvPr>
          <p:cNvSpPr/>
          <p:nvPr/>
        </p:nvSpPr>
        <p:spPr>
          <a:xfrm>
            <a:off x="8258737" y="1092641"/>
            <a:ext cx="3684709" cy="500971"/>
          </a:xfrm>
          <a:prstGeom prst="wedgeRoundRectCallout">
            <a:avLst>
              <a:gd name="adj1" fmla="val -58279"/>
              <a:gd name="adj2" fmla="val 14114"/>
              <a:gd name="adj3" fmla="val 16667"/>
            </a:avLst>
          </a:prstGeom>
          <a:solidFill>
            <a:srgbClr val="37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Here,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you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mustn’t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skate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in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public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parks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,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but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it’s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ok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on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the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street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</p:txBody>
      </p:sp>
      <p:sp>
        <p:nvSpPr>
          <p:cNvPr id="26" name="Rounded Rectangular Callout 31">
            <a:extLst>
              <a:ext uri="{FF2B5EF4-FFF2-40B4-BE49-F238E27FC236}">
                <a16:creationId xmlns="" xmlns:a16="http://schemas.microsoft.com/office/drawing/2014/main" id="{1AFFA5C8-A966-4030-A090-B2CDA78F0741}"/>
              </a:ext>
            </a:extLst>
          </p:cNvPr>
          <p:cNvSpPr/>
          <p:nvPr/>
        </p:nvSpPr>
        <p:spPr>
          <a:xfrm>
            <a:off x="9862559" y="1706472"/>
            <a:ext cx="2240775" cy="1181114"/>
          </a:xfrm>
          <a:prstGeom prst="wedgeRoundRectCallout">
            <a:avLst>
              <a:gd name="adj1" fmla="val -58279"/>
              <a:gd name="adj2" fmla="val 14114"/>
              <a:gd name="adj3" fmla="val 16667"/>
            </a:avLst>
          </a:prstGeom>
          <a:solidFill>
            <a:srgbClr val="37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b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We weren’t allowed to have </a:t>
            </a:r>
            <a:r>
              <a:rPr lang="es-MX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fires</a:t>
            </a:r>
            <a:r>
              <a:rPr lang="es-MX" sz="1600" b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on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the campsite where we went on </a:t>
            </a:r>
            <a:r>
              <a:rPr lang="es-MX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holiday.</a:t>
            </a:r>
            <a:endParaRPr lang="es-MX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27" name="Rounded Rectangular Callout 30">
            <a:extLst>
              <a:ext uri="{FF2B5EF4-FFF2-40B4-BE49-F238E27FC236}">
                <a16:creationId xmlns="" xmlns:a16="http://schemas.microsoft.com/office/drawing/2014/main" id="{3B4DDDBA-1E61-40CC-AD43-2F5009447A75}"/>
              </a:ext>
            </a:extLst>
          </p:cNvPr>
          <p:cNvSpPr/>
          <p:nvPr/>
        </p:nvSpPr>
        <p:spPr>
          <a:xfrm>
            <a:off x="7491586" y="2701164"/>
            <a:ext cx="2240775" cy="484463"/>
          </a:xfrm>
          <a:prstGeom prst="wedgeRoundRectCallout">
            <a:avLst>
              <a:gd name="adj1" fmla="val -58788"/>
              <a:gd name="adj2" fmla="val -8000"/>
              <a:gd name="adj3" fmla="val 16667"/>
            </a:avLst>
          </a:prstGeom>
          <a:solidFill>
            <a:srgbClr val="FCC1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Y</a:t>
            </a:r>
            <a:r>
              <a:rPr lang="en-US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ou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must work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harder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at school! </a:t>
            </a:r>
          </a:p>
        </p:txBody>
      </p:sp>
      <p:sp>
        <p:nvSpPr>
          <p:cNvPr id="31" name="Rounded Rectangular Callout 30">
            <a:extLst>
              <a:ext uri="{FF2B5EF4-FFF2-40B4-BE49-F238E27FC236}">
                <a16:creationId xmlns="" xmlns:a16="http://schemas.microsoft.com/office/drawing/2014/main" id="{6D0E8CCA-AFD8-4C35-AA33-685FCF393E65}"/>
              </a:ext>
            </a:extLst>
          </p:cNvPr>
          <p:cNvSpPr/>
          <p:nvPr/>
        </p:nvSpPr>
        <p:spPr>
          <a:xfrm>
            <a:off x="6713043" y="3355729"/>
            <a:ext cx="5191792" cy="624834"/>
          </a:xfrm>
          <a:prstGeom prst="wedgeRoundRectCallout">
            <a:avLst>
              <a:gd name="adj1" fmla="val -54546"/>
              <a:gd name="adj2" fmla="val -16922"/>
              <a:gd name="adj3" fmla="val 16667"/>
            </a:avLst>
          </a:prstGeom>
          <a:solidFill>
            <a:srgbClr val="FCC1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had to speak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to your teacher </a:t>
            </a:r>
            <a:r>
              <a:rPr lang="en-US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three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times this trimester.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You will need to have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extra classes.</a:t>
            </a:r>
          </a:p>
        </p:txBody>
      </p:sp>
      <p:sp>
        <p:nvSpPr>
          <p:cNvPr id="38" name="Rounded Rectangular Callout 32">
            <a:extLst>
              <a:ext uri="{FF2B5EF4-FFF2-40B4-BE49-F238E27FC236}">
                <a16:creationId xmlns="" xmlns:a16="http://schemas.microsoft.com/office/drawing/2014/main" id="{D015C332-7A7B-4F1A-8EEE-D7D4529B8EB0}"/>
              </a:ext>
            </a:extLst>
          </p:cNvPr>
          <p:cNvSpPr/>
          <p:nvPr/>
        </p:nvSpPr>
        <p:spPr>
          <a:xfrm>
            <a:off x="8274938" y="4132456"/>
            <a:ext cx="3164550" cy="624834"/>
          </a:xfrm>
          <a:prstGeom prst="wedgeRoundRectCallout">
            <a:avLst>
              <a:gd name="adj1" fmla="val -57892"/>
              <a:gd name="adj2" fmla="val -17543"/>
              <a:gd name="adj3" fmla="val 16667"/>
            </a:avLst>
          </a:prstGeom>
          <a:solidFill>
            <a:srgbClr val="A27D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You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ought to speak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more clearly when you talk in public. </a:t>
            </a:r>
          </a:p>
        </p:txBody>
      </p:sp>
      <p:sp>
        <p:nvSpPr>
          <p:cNvPr id="51" name="Shape 82">
            <a:extLst>
              <a:ext uri="{FF2B5EF4-FFF2-40B4-BE49-F238E27FC236}">
                <a16:creationId xmlns="" xmlns:a16="http://schemas.microsoft.com/office/drawing/2014/main" id="{B4B58FBB-526C-438F-B102-87F31513484B}"/>
              </a:ext>
            </a:extLst>
          </p:cNvPr>
          <p:cNvSpPr txBox="1">
            <a:spLocks/>
          </p:cNvSpPr>
          <p:nvPr/>
        </p:nvSpPr>
        <p:spPr>
          <a:xfrm>
            <a:off x="450601" y="5028496"/>
            <a:ext cx="7837620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2. We use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should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to ask for advice.</a:t>
            </a: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52" name="Rounded Rectangular Callout 32">
            <a:extLst>
              <a:ext uri="{FF2B5EF4-FFF2-40B4-BE49-F238E27FC236}">
                <a16:creationId xmlns="" xmlns:a16="http://schemas.microsoft.com/office/drawing/2014/main" id="{21B34B66-D6FA-42BD-BD31-F6CBDC28BD46}"/>
              </a:ext>
            </a:extLst>
          </p:cNvPr>
          <p:cNvSpPr/>
          <p:nvPr/>
        </p:nvSpPr>
        <p:spPr>
          <a:xfrm>
            <a:off x="4659415" y="4932960"/>
            <a:ext cx="3164550" cy="475533"/>
          </a:xfrm>
          <a:prstGeom prst="wedgeRoundRectCallout">
            <a:avLst>
              <a:gd name="adj1" fmla="val -59108"/>
              <a:gd name="adj2" fmla="val -19310"/>
              <a:gd name="adj3" fmla="val 16667"/>
            </a:avLst>
          </a:prstGeom>
          <a:solidFill>
            <a:srgbClr val="A27D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Should I do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the same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?</a:t>
            </a:r>
          </a:p>
        </p:txBody>
      </p:sp>
      <p:sp>
        <p:nvSpPr>
          <p:cNvPr id="53" name="Rounded Rectangular Callout 31">
            <a:extLst>
              <a:ext uri="{FF2B5EF4-FFF2-40B4-BE49-F238E27FC236}">
                <a16:creationId xmlns="" xmlns:a16="http://schemas.microsoft.com/office/drawing/2014/main" id="{BD8E323F-45C2-4DA4-929F-BD42809DBB00}"/>
              </a:ext>
            </a:extLst>
          </p:cNvPr>
          <p:cNvSpPr/>
          <p:nvPr/>
        </p:nvSpPr>
        <p:spPr>
          <a:xfrm>
            <a:off x="4966460" y="5679699"/>
            <a:ext cx="2711597" cy="601198"/>
          </a:xfrm>
          <a:prstGeom prst="wedgeRoundRectCallout">
            <a:avLst>
              <a:gd name="adj1" fmla="val -58279"/>
              <a:gd name="adj2" fmla="val 14114"/>
              <a:gd name="adj3" fmla="val 1666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Would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you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call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my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mum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pick me up,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please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? </a:t>
            </a:r>
          </a:p>
        </p:txBody>
      </p:sp>
      <p:sp>
        <p:nvSpPr>
          <p:cNvPr id="54" name="Rounded Rectangular Callout 17">
            <a:extLst>
              <a:ext uri="{FF2B5EF4-FFF2-40B4-BE49-F238E27FC236}">
                <a16:creationId xmlns="" xmlns:a16="http://schemas.microsoft.com/office/drawing/2014/main" id="{CE7E8A2F-24F0-497E-9356-8E5DAE358E61}"/>
              </a:ext>
            </a:extLst>
          </p:cNvPr>
          <p:cNvSpPr/>
          <p:nvPr/>
        </p:nvSpPr>
        <p:spPr>
          <a:xfrm>
            <a:off x="8089724" y="5024248"/>
            <a:ext cx="1772836" cy="806135"/>
          </a:xfrm>
          <a:prstGeom prst="wedgeRoundRectCallout">
            <a:avLst>
              <a:gd name="adj1" fmla="val 28573"/>
              <a:gd name="adj2" fmla="val -58326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Would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is more formal.</a:t>
            </a:r>
            <a:endParaRPr lang="en-US" sz="1600" i="1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pic>
        <p:nvPicPr>
          <p:cNvPr id="55" name="Picture 2">
            <a:extLst>
              <a:ext uri="{FF2B5EF4-FFF2-40B4-BE49-F238E27FC236}">
                <a16:creationId xmlns="" xmlns:a16="http://schemas.microsoft.com/office/drawing/2014/main" id="{1DD397A9-AF7C-469C-9867-35BDC00BF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0300" y="117732"/>
            <a:ext cx="948482" cy="948482"/>
          </a:xfrm>
          <a:prstGeom prst="rect">
            <a:avLst/>
          </a:prstGeom>
        </p:spPr>
      </p:pic>
      <p:sp>
        <p:nvSpPr>
          <p:cNvPr id="56" name="Arc 77">
            <a:extLst>
              <a:ext uri="{FF2B5EF4-FFF2-40B4-BE49-F238E27FC236}">
                <a16:creationId xmlns="" xmlns:a16="http://schemas.microsoft.com/office/drawing/2014/main" id="{DF48C794-78BC-440E-98FE-C33EF9568B16}"/>
              </a:ext>
            </a:extLst>
          </p:cNvPr>
          <p:cNvSpPr/>
          <p:nvPr/>
        </p:nvSpPr>
        <p:spPr>
          <a:xfrm rot="5792135" flipH="1" flipV="1">
            <a:off x="6684711" y="3424100"/>
            <a:ext cx="2238419" cy="2685629"/>
          </a:xfrm>
          <a:prstGeom prst="arc">
            <a:avLst>
              <a:gd name="adj1" fmla="val 8655027"/>
              <a:gd name="adj2" fmla="val 11105024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57" name="Pentagon 2">
            <a:extLst>
              <a:ext uri="{FF2B5EF4-FFF2-40B4-BE49-F238E27FC236}">
                <a16:creationId xmlns="" xmlns:a16="http://schemas.microsoft.com/office/drawing/2014/main" id="{1AE7ABD2-9437-4E70-9F80-C3E9A30CF47F}"/>
              </a:ext>
            </a:extLst>
          </p:cNvPr>
          <p:cNvSpPr/>
          <p:nvPr/>
        </p:nvSpPr>
        <p:spPr>
          <a:xfrm>
            <a:off x="9962596" y="5801935"/>
            <a:ext cx="2066186" cy="789236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Form…</a:t>
            </a:r>
          </a:p>
        </p:txBody>
      </p:sp>
      <p:sp>
        <p:nvSpPr>
          <p:cNvPr id="29" name="Footer Placeholder 1"/>
          <p:cNvSpPr txBox="1">
            <a:spLocks/>
          </p:cNvSpPr>
          <p:nvPr/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i="0" u="none" strike="noStrike" cap="none">
                <a:solidFill>
                  <a:schemeClr val="dk2"/>
                </a:solidFill>
                <a:latin typeface="Open Sans" charset="0"/>
                <a:ea typeface="Open Sans" charset="0"/>
                <a:cs typeface="Open Sans" charset="0"/>
                <a:sym typeface="Rockwel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US" dirty="0" smtClean="0"/>
              <a:t>Copyright © 2018 by Pearson Education      Gold Experience 2nd Edition B1+</a:t>
            </a: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090115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3" grpId="0"/>
      <p:bldP spid="39" grpId="0"/>
      <p:bldP spid="40" grpId="0"/>
      <p:bldP spid="42" grpId="0"/>
      <p:bldP spid="45" grpId="0"/>
      <p:bldP spid="46" grpId="0"/>
      <p:bldP spid="47" grpId="0"/>
      <p:bldP spid="48" grpId="0"/>
      <p:bldP spid="25" grpId="0" animBg="1"/>
      <p:bldP spid="26" grpId="0" animBg="1"/>
      <p:bldP spid="27" grpId="0" animBg="1"/>
      <p:bldP spid="31" grpId="0" animBg="1"/>
      <p:bldP spid="38" grpId="0" animBg="1"/>
      <p:bldP spid="51" grpId="0"/>
      <p:bldP spid="52" grpId="0" animBg="1"/>
      <p:bldP spid="53" grpId="0" animBg="1"/>
      <p:bldP spid="54" grpId="0" animBg="1"/>
      <p:bldP spid="56" grpId="0" animBg="1"/>
      <p:bldP spid="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69730"/>
            <a:ext cx="11127110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Form: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What form follows the modal verbs?</a:t>
            </a:r>
          </a:p>
        </p:txBody>
      </p:sp>
      <p:sp>
        <p:nvSpPr>
          <p:cNvPr id="18" name="Rounded Rectangular Callout 17">
            <a:extLst>
              <a:ext uri="{FF2B5EF4-FFF2-40B4-BE49-F238E27FC236}">
                <a16:creationId xmlns="" xmlns:a16="http://schemas.microsoft.com/office/drawing/2014/main" id="{52711EC6-7527-4892-860A-46C9D72F36A5}"/>
              </a:ext>
            </a:extLst>
          </p:cNvPr>
          <p:cNvSpPr/>
          <p:nvPr/>
        </p:nvSpPr>
        <p:spPr>
          <a:xfrm>
            <a:off x="1637670" y="3514096"/>
            <a:ext cx="5632306" cy="2131661"/>
          </a:xfrm>
          <a:prstGeom prst="wedgeRoundRectCallout">
            <a:avLst>
              <a:gd name="adj1" fmla="val -54870"/>
              <a:gd name="adj2" fmla="val 3151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Look at all the example sentences with modal/semi-modal verbs again. What form of the verb follows them? E.g. </a:t>
            </a:r>
            <a:endParaRPr lang="en-US" sz="1600" dirty="0" smtClean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n-US" sz="1600" i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can </a:t>
            </a:r>
            <a:r>
              <a:rPr lang="en-US" sz="1600" b="1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swim; 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you ought to </a:t>
            </a:r>
            <a:r>
              <a:rPr lang="en-US" sz="1600" b="1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speak; 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you don’t have to </a:t>
            </a:r>
            <a:r>
              <a:rPr lang="en-US" sz="1600" b="1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wear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  <a:p>
            <a:pPr lvl="0" algn="ctr">
              <a:buSzPct val="25000"/>
            </a:pP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Past participle? Infinitive? </a:t>
            </a:r>
            <a:r>
              <a:rPr lang="en-US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Verb -</a:t>
            </a:r>
            <a:r>
              <a:rPr lang="en-US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ing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?</a:t>
            </a:r>
          </a:p>
        </p:txBody>
      </p:sp>
      <p:pic>
        <p:nvPicPr>
          <p:cNvPr id="19" name="Picture 2">
            <a:extLst>
              <a:ext uri="{FF2B5EF4-FFF2-40B4-BE49-F238E27FC236}">
                <a16:creationId xmlns="" xmlns:a16="http://schemas.microsoft.com/office/drawing/2014/main" id="{5071F13B-28B5-4005-85A0-D4F183ABEE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36" y="3707732"/>
            <a:ext cx="1108426" cy="1108426"/>
          </a:xfrm>
          <a:prstGeom prst="rect">
            <a:avLst/>
          </a:prstGeom>
        </p:spPr>
      </p:pic>
      <p:sp>
        <p:nvSpPr>
          <p:cNvPr id="24" name="Rounded Rectangular Callout 28">
            <a:extLst>
              <a:ext uri="{FF2B5EF4-FFF2-40B4-BE49-F238E27FC236}">
                <a16:creationId xmlns="" xmlns:a16="http://schemas.microsoft.com/office/drawing/2014/main" id="{F3BB8382-8C20-4E88-B48D-8CBEC1904ACF}"/>
              </a:ext>
            </a:extLst>
          </p:cNvPr>
          <p:cNvSpPr/>
          <p:nvPr/>
        </p:nvSpPr>
        <p:spPr>
          <a:xfrm>
            <a:off x="191392" y="927380"/>
            <a:ext cx="4312854" cy="900507"/>
          </a:xfrm>
          <a:prstGeom prst="wedgeRoundRectCallout">
            <a:avLst>
              <a:gd name="adj1" fmla="val 54431"/>
              <a:gd name="adj2" fmla="val -41201"/>
              <a:gd name="adj3" fmla="val 16667"/>
            </a:avLst>
          </a:prstGeom>
          <a:solidFill>
            <a:srgbClr val="EA4E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can’t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speak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much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German,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but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I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was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able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say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a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few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words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my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neighbour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</p:txBody>
      </p:sp>
      <p:sp>
        <p:nvSpPr>
          <p:cNvPr id="29" name="Rounded Rectangular Callout 31">
            <a:extLst>
              <a:ext uri="{FF2B5EF4-FFF2-40B4-BE49-F238E27FC236}">
                <a16:creationId xmlns="" xmlns:a16="http://schemas.microsoft.com/office/drawing/2014/main" id="{B7DB5E12-0ED8-4E3F-91CF-413FF06B4EFC}"/>
              </a:ext>
            </a:extLst>
          </p:cNvPr>
          <p:cNvSpPr/>
          <p:nvPr/>
        </p:nvSpPr>
        <p:spPr>
          <a:xfrm>
            <a:off x="4966460" y="1013663"/>
            <a:ext cx="3787213" cy="843089"/>
          </a:xfrm>
          <a:prstGeom prst="wedgeRoundRectCallout">
            <a:avLst>
              <a:gd name="adj1" fmla="val -58279"/>
              <a:gd name="adj2" fmla="val 14114"/>
              <a:gd name="adj3" fmla="val 16667"/>
            </a:avLst>
          </a:prstGeom>
          <a:solidFill>
            <a:srgbClr val="37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You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mustn’t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skate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in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public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parks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</p:txBody>
      </p:sp>
      <p:sp>
        <p:nvSpPr>
          <p:cNvPr id="31" name="Rounded Rectangular Callout 32">
            <a:extLst>
              <a:ext uri="{FF2B5EF4-FFF2-40B4-BE49-F238E27FC236}">
                <a16:creationId xmlns="" xmlns:a16="http://schemas.microsoft.com/office/drawing/2014/main" id="{85D3F8A3-E2AE-452A-AE78-FA5079444A43}"/>
              </a:ext>
            </a:extLst>
          </p:cNvPr>
          <p:cNvSpPr/>
          <p:nvPr/>
        </p:nvSpPr>
        <p:spPr>
          <a:xfrm>
            <a:off x="187837" y="2246807"/>
            <a:ext cx="4079363" cy="944002"/>
          </a:xfrm>
          <a:prstGeom prst="wedgeRoundRectCallout">
            <a:avLst>
              <a:gd name="adj1" fmla="val 52373"/>
              <a:gd name="adj2" fmla="val -46285"/>
              <a:gd name="adj3" fmla="val 16667"/>
            </a:avLst>
          </a:prstGeom>
          <a:solidFill>
            <a:srgbClr val="A27D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You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ought to speak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more clearly when you talk in public.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Should I do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the same?</a:t>
            </a:r>
          </a:p>
        </p:txBody>
      </p:sp>
      <p:sp>
        <p:nvSpPr>
          <p:cNvPr id="36" name="Rounded Rectangular Callout 33">
            <a:extLst>
              <a:ext uri="{FF2B5EF4-FFF2-40B4-BE49-F238E27FC236}">
                <a16:creationId xmlns="" xmlns:a16="http://schemas.microsoft.com/office/drawing/2014/main" id="{2A3C0094-E710-4D48-847F-7E326941A45B}"/>
              </a:ext>
            </a:extLst>
          </p:cNvPr>
          <p:cNvSpPr/>
          <p:nvPr/>
        </p:nvSpPr>
        <p:spPr>
          <a:xfrm>
            <a:off x="9295583" y="1055121"/>
            <a:ext cx="2658793" cy="801632"/>
          </a:xfrm>
          <a:prstGeom prst="wedgeRoundRectCallout">
            <a:avLst>
              <a:gd name="adj1" fmla="val -56824"/>
              <a:gd name="adj2" fmla="val -55833"/>
              <a:gd name="adj3" fmla="val 16667"/>
            </a:avLst>
          </a:prstGeom>
          <a:solidFill>
            <a:srgbClr val="ED6F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You don’t have to wear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 school uniform here.</a:t>
            </a:r>
          </a:p>
        </p:txBody>
      </p:sp>
      <p:sp>
        <p:nvSpPr>
          <p:cNvPr id="37" name="Rounded Rectangular Callout 29">
            <a:extLst>
              <a:ext uri="{FF2B5EF4-FFF2-40B4-BE49-F238E27FC236}">
                <a16:creationId xmlns="" xmlns:a16="http://schemas.microsoft.com/office/drawing/2014/main" id="{0869ACDA-BA38-4822-8BB6-0853FBA36A64}"/>
              </a:ext>
            </a:extLst>
          </p:cNvPr>
          <p:cNvSpPr/>
          <p:nvPr/>
        </p:nvSpPr>
        <p:spPr>
          <a:xfrm>
            <a:off x="8299237" y="1944095"/>
            <a:ext cx="3142650" cy="843090"/>
          </a:xfrm>
          <a:prstGeom prst="wedgeRoundRectCallout">
            <a:avLst>
              <a:gd name="adj1" fmla="val 53953"/>
              <a:gd name="adj2" fmla="val -41734"/>
              <a:gd name="adj3" fmla="val 1666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shouldn’t have argued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with my brother. Now I feel bad.</a:t>
            </a:r>
          </a:p>
        </p:txBody>
      </p:sp>
      <p:sp>
        <p:nvSpPr>
          <p:cNvPr id="38" name="Rounded Rectangular Callout 31">
            <a:extLst>
              <a:ext uri="{FF2B5EF4-FFF2-40B4-BE49-F238E27FC236}">
                <a16:creationId xmlns="" xmlns:a16="http://schemas.microsoft.com/office/drawing/2014/main" id="{C5C03504-EA8F-4529-A636-0610EA57EE0F}"/>
              </a:ext>
            </a:extLst>
          </p:cNvPr>
          <p:cNvSpPr/>
          <p:nvPr/>
        </p:nvSpPr>
        <p:spPr>
          <a:xfrm>
            <a:off x="4815808" y="2041605"/>
            <a:ext cx="2934821" cy="1042189"/>
          </a:xfrm>
          <a:prstGeom prst="wedgeRoundRectCallout">
            <a:avLst>
              <a:gd name="adj1" fmla="val -58279"/>
              <a:gd name="adj2" fmla="val 14114"/>
              <a:gd name="adj3" fmla="val 1666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Would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you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call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my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mum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pick me up,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please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? I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don’t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feel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well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</p:txBody>
      </p:sp>
      <p:sp>
        <p:nvSpPr>
          <p:cNvPr id="32" name="Shape 87">
            <a:extLst>
              <a:ext uri="{FF2B5EF4-FFF2-40B4-BE49-F238E27FC236}">
                <a16:creationId xmlns="" xmlns:a16="http://schemas.microsoft.com/office/drawing/2014/main" id="{D3F32F3E-C6CB-4F35-A5D0-629C392C21F2}"/>
              </a:ext>
            </a:extLst>
          </p:cNvPr>
          <p:cNvSpPr/>
          <p:nvPr/>
        </p:nvSpPr>
        <p:spPr>
          <a:xfrm>
            <a:off x="7201762" y="3035170"/>
            <a:ext cx="1666468" cy="1035646"/>
          </a:xfrm>
          <a:prstGeom prst="cloudCallout">
            <a:avLst>
              <a:gd name="adj1" fmla="val -55219"/>
              <a:gd name="adj2" fmla="val 41326"/>
            </a:avLst>
          </a:prstGeom>
          <a:solidFill>
            <a:schemeClr val="bg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i="1" dirty="0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600" i="1" dirty="0" smtClean="0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nfinitive </a:t>
            </a:r>
            <a:endParaRPr lang="en-US" sz="1600" i="1" u="none" strike="noStrike" cap="none" dirty="0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3" name="Rounded Rectangular Callout 17">
            <a:extLst>
              <a:ext uri="{FF2B5EF4-FFF2-40B4-BE49-F238E27FC236}">
                <a16:creationId xmlns="" xmlns:a16="http://schemas.microsoft.com/office/drawing/2014/main" id="{47A7E152-C977-4EF7-A752-CF013496E0A7}"/>
              </a:ext>
            </a:extLst>
          </p:cNvPr>
          <p:cNvSpPr/>
          <p:nvPr/>
        </p:nvSpPr>
        <p:spPr>
          <a:xfrm>
            <a:off x="7859683" y="4255355"/>
            <a:ext cx="3136162" cy="1569047"/>
          </a:xfrm>
          <a:prstGeom prst="wedgeRoundRectCallout">
            <a:avLst>
              <a:gd name="adj1" fmla="val -54870"/>
              <a:gd name="adj2" fmla="val 3151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Now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look at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this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example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again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It’s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a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past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modal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express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past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regret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What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form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of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the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verb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follows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shouldn’t</a:t>
            </a:r>
            <a:r>
              <a:rPr lang="es-MX" sz="1600" b="1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b="1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have</a:t>
            </a:r>
            <a:r>
              <a:rPr lang="es-MX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? </a:t>
            </a: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34" name="Shape 87">
            <a:extLst>
              <a:ext uri="{FF2B5EF4-FFF2-40B4-BE49-F238E27FC236}">
                <a16:creationId xmlns="" xmlns:a16="http://schemas.microsoft.com/office/drawing/2014/main" id="{84E36B58-E911-40AC-A1F2-DA347BC1D7D4}"/>
              </a:ext>
            </a:extLst>
          </p:cNvPr>
          <p:cNvSpPr/>
          <p:nvPr/>
        </p:nvSpPr>
        <p:spPr>
          <a:xfrm>
            <a:off x="10101007" y="3272043"/>
            <a:ext cx="1666468" cy="1035646"/>
          </a:xfrm>
          <a:prstGeom prst="cloudCallout">
            <a:avLst>
              <a:gd name="adj1" fmla="val -55219"/>
              <a:gd name="adj2" fmla="val 41326"/>
            </a:avLst>
          </a:prstGeom>
          <a:solidFill>
            <a:schemeClr val="bg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MX" sz="1600" i="1" dirty="0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s-MX" sz="1600" i="1" dirty="0" smtClean="0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ast </a:t>
            </a:r>
            <a:r>
              <a:rPr lang="es-MX" sz="1600" i="1" dirty="0">
                <a:solidFill>
                  <a:srgbClr val="C9D522"/>
                </a:solidFill>
                <a:latin typeface="Open Sans"/>
                <a:ea typeface="Open Sans"/>
                <a:cs typeface="Open Sans"/>
                <a:sym typeface="Open Sans"/>
              </a:rPr>
              <a:t>participle</a:t>
            </a:r>
            <a:endParaRPr lang="en-US" sz="1600" i="1" u="none" strike="noStrike" cap="none" dirty="0">
              <a:solidFill>
                <a:srgbClr val="F49C4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5" name="Arc 77">
            <a:extLst>
              <a:ext uri="{FF2B5EF4-FFF2-40B4-BE49-F238E27FC236}">
                <a16:creationId xmlns="" xmlns:a16="http://schemas.microsoft.com/office/drawing/2014/main" id="{3B582DC6-4014-4D89-A12E-A0FB1799CECD}"/>
              </a:ext>
            </a:extLst>
          </p:cNvPr>
          <p:cNvSpPr/>
          <p:nvPr/>
        </p:nvSpPr>
        <p:spPr>
          <a:xfrm rot="6007065" flipV="1">
            <a:off x="9503624" y="2723018"/>
            <a:ext cx="2214206" cy="2242311"/>
          </a:xfrm>
          <a:prstGeom prst="arc">
            <a:avLst>
              <a:gd name="adj1" fmla="val 1882186"/>
              <a:gd name="adj2" fmla="val 10515214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2" name="Footer Placeholder 1"/>
          <p:cNvSpPr txBox="1">
            <a:spLocks/>
          </p:cNvSpPr>
          <p:nvPr/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i="0" u="none" strike="noStrike" cap="none">
                <a:solidFill>
                  <a:schemeClr val="dk2"/>
                </a:solidFill>
                <a:latin typeface="Open Sans" charset="0"/>
                <a:ea typeface="Open Sans" charset="0"/>
                <a:cs typeface="Open Sans" charset="0"/>
                <a:sym typeface="Rockwel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US" dirty="0" smtClean="0"/>
              <a:t>Copyright © 2018 by Pearson Education      Gold Experience 2nd Edition B1+</a:t>
            </a: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38114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4" grpId="0" animBg="1"/>
      <p:bldP spid="29" grpId="0" animBg="1"/>
      <p:bldP spid="31" grpId="0" animBg="1"/>
      <p:bldP spid="36" grpId="0" animBg="1"/>
      <p:bldP spid="37" grpId="0" animBg="1"/>
      <p:bldP spid="38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532445" y="447102"/>
            <a:ext cx="11127110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Form: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What form follows the modal verbs?</a:t>
            </a:r>
          </a:p>
        </p:txBody>
      </p:sp>
      <p:graphicFrame>
        <p:nvGraphicFramePr>
          <p:cNvPr id="20" name="Table 50">
            <a:extLst>
              <a:ext uri="{FF2B5EF4-FFF2-40B4-BE49-F238E27FC236}">
                <a16:creationId xmlns="" xmlns:a16="http://schemas.microsoft.com/office/drawing/2014/main" id="{3D7648A9-CE39-4481-AF29-7FC66D61B4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504052"/>
              </p:ext>
            </p:extLst>
          </p:nvPr>
        </p:nvGraphicFramePr>
        <p:xfrm>
          <a:off x="172774" y="1328107"/>
          <a:ext cx="9319060" cy="3757666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46454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73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878833"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</a:t>
                      </a:r>
                      <a:r>
                        <a:rPr lang="en-GB" sz="1600" b="1" u="sng" dirty="0" smtClean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resent </a:t>
                      </a:r>
                      <a:r>
                        <a:rPr lang="en-GB" sz="1600" b="1" u="sng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modal/</a:t>
                      </a:r>
                      <a:r>
                        <a:rPr lang="en-GB" sz="1600" b="1" u="sng" dirty="0" smtClean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semi-modal </a:t>
                      </a:r>
                      <a:r>
                        <a:rPr lang="en-GB" sz="1600" b="1" u="sng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verbs</a:t>
                      </a:r>
                    </a:p>
                    <a:p>
                      <a:endParaRPr lang="en-GB" sz="16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r>
                        <a:rPr lang="en-GB" sz="1600" b="1" i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</a:t>
                      </a:r>
                      <a:r>
                        <a:rPr lang="en-GB" sz="1600" b="1" i="1" dirty="0" smtClean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an</a:t>
                      </a:r>
                      <a:r>
                        <a:rPr lang="en-GB" sz="1600" b="1" i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, could, will, would, should, must, be permitted/allowed to, ought to, </a:t>
                      </a:r>
                      <a:r>
                        <a:rPr lang="en-GB" sz="1600" b="1" i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etc.</a:t>
                      </a:r>
                    </a:p>
                    <a:p>
                      <a:endParaRPr lang="en-GB" sz="1600" b="1" i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r>
                        <a:rPr lang="en-GB" sz="1600" b="0" i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</a:t>
                      </a:r>
                      <a:r>
                        <a:rPr lang="en-GB" sz="1600" b="0" i="0" dirty="0" smtClean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.g</a:t>
                      </a:r>
                      <a:r>
                        <a:rPr lang="en-GB" sz="1600" b="0" i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. </a:t>
                      </a:r>
                      <a:r>
                        <a:rPr lang="en-GB" sz="1600" b="0" i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You ought to speak more clearly</a:t>
                      </a:r>
                      <a:r>
                        <a:rPr lang="en-GB" sz="1600" b="0" i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.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 </a:t>
                      </a:r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modal </a:t>
                      </a:r>
                      <a:r>
                        <a:rPr lang="en-US" sz="25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verb + verb infinitive</a:t>
                      </a:r>
                      <a:endParaRPr lang="en-GB" sz="25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78833"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</a:t>
                      </a:r>
                      <a:r>
                        <a:rPr lang="en-GB" sz="1600" b="1" u="sng" dirty="0" smtClean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ast </a:t>
                      </a:r>
                      <a:r>
                        <a:rPr lang="en-GB" sz="1600" b="1" u="sng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modals (</a:t>
                      </a:r>
                      <a:r>
                        <a:rPr lang="en-GB" sz="1600" b="1" i="0" u="sng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e.g. for past regret)</a:t>
                      </a:r>
                    </a:p>
                    <a:p>
                      <a:endParaRPr lang="en-GB" sz="1600" b="1" i="1" u="sng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r>
                        <a:rPr lang="en-GB" sz="1600" b="1" i="1" u="none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</a:t>
                      </a:r>
                      <a:r>
                        <a:rPr lang="en-GB" sz="1600" b="1" i="1" u="none" dirty="0" smtClean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hould </a:t>
                      </a:r>
                      <a:r>
                        <a:rPr lang="en-GB" sz="1600" b="1" i="1" u="none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have</a:t>
                      </a:r>
                    </a:p>
                    <a:p>
                      <a:endParaRPr lang="en-GB" sz="1600" b="1" i="1" u="none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r>
                        <a:rPr lang="en-GB" sz="1600" b="0" i="0" u="none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</a:t>
                      </a:r>
                      <a:r>
                        <a:rPr lang="en-GB" sz="1600" b="0" i="0" u="none" dirty="0" smtClean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.g</a:t>
                      </a:r>
                      <a:r>
                        <a:rPr lang="en-GB" sz="1600" b="0" i="0" u="none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. </a:t>
                      </a:r>
                      <a:r>
                        <a:rPr lang="en-GB" sz="1600" b="0" i="1" u="none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 shouldn’t have argued with my brother</a:t>
                      </a:r>
                      <a:r>
                        <a:rPr lang="en-GB" sz="1600" b="0" i="0" u="none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.</a:t>
                      </a:r>
                    </a:p>
                    <a:p>
                      <a:endParaRPr lang="en-GB" sz="1600" b="1" u="none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5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GB" sz="2500" b="1" i="1" dirty="0" smtClean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should </a:t>
                      </a:r>
                      <a:r>
                        <a:rPr lang="en-GB" sz="2500" b="1" i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have </a:t>
                      </a:r>
                      <a:r>
                        <a:rPr lang="en-GB" sz="25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+ past participle</a:t>
                      </a:r>
                      <a:endParaRPr lang="en-GB" sz="16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1" name="Picture 2">
            <a:extLst>
              <a:ext uri="{FF2B5EF4-FFF2-40B4-BE49-F238E27FC236}">
                <a16:creationId xmlns="" xmlns:a16="http://schemas.microsoft.com/office/drawing/2014/main" id="{27A2C031-431E-4662-8B55-C9D0C6DDE4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910" y="1110368"/>
            <a:ext cx="1108426" cy="1108426"/>
          </a:xfrm>
          <a:prstGeom prst="rect">
            <a:avLst/>
          </a:prstGeom>
        </p:spPr>
      </p:pic>
      <p:sp>
        <p:nvSpPr>
          <p:cNvPr id="22" name="Rounded Rectangular Callout 17">
            <a:extLst>
              <a:ext uri="{FF2B5EF4-FFF2-40B4-BE49-F238E27FC236}">
                <a16:creationId xmlns="" xmlns:a16="http://schemas.microsoft.com/office/drawing/2014/main" id="{ED04DA36-FAA3-4E59-8D50-E2526A982716}"/>
              </a:ext>
            </a:extLst>
          </p:cNvPr>
          <p:cNvSpPr/>
          <p:nvPr/>
        </p:nvSpPr>
        <p:spPr>
          <a:xfrm>
            <a:off x="9617908" y="2422417"/>
            <a:ext cx="2466003" cy="2027650"/>
          </a:xfrm>
          <a:prstGeom prst="wedgeRoundRectCallout">
            <a:avLst>
              <a:gd name="adj1" fmla="val -2958"/>
              <a:gd name="adj2" fmla="val -66782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This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is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without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. </a:t>
            </a:r>
            <a:endParaRPr lang="es-MX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endParaRPr lang="es-MX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e</a:t>
            </a:r>
            <a:r>
              <a:rPr lang="es-MX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.g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 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can </a:t>
            </a:r>
            <a:r>
              <a:rPr lang="es-MX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swim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  <a:p>
            <a:pPr lvl="0" algn="ctr">
              <a:buSzPct val="25000"/>
            </a:pP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can </a:t>
            </a:r>
            <a:r>
              <a:rPr lang="es-MX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swim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</a:p>
          <a:p>
            <a:pPr lvl="0" algn="ctr">
              <a:buSzPct val="25000"/>
            </a:pP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ought to </a:t>
            </a:r>
            <a:r>
              <a:rPr lang="es-MX" sz="1600" i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go.</a:t>
            </a:r>
            <a:endParaRPr lang="es-MX" sz="1600" i="1" dirty="0">
              <a:latin typeface="Open Sans" charset="0"/>
              <a:ea typeface="Open Sans" charset="0"/>
              <a:cs typeface="Open Sans" charset="0"/>
              <a:sym typeface="Open Sans"/>
            </a:endParaRPr>
          </a:p>
          <a:p>
            <a:pPr lvl="0" algn="ctr">
              <a:buSzPct val="25000"/>
            </a:pP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I </a:t>
            </a:r>
            <a:r>
              <a:rPr lang="es-MX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ought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to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s-MX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go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.</a:t>
            </a:r>
            <a:endParaRPr lang="en-US" sz="1600" i="1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pic>
        <p:nvPicPr>
          <p:cNvPr id="27" name="Imagen 26">
            <a:extLst>
              <a:ext uri="{FF2B5EF4-FFF2-40B4-BE49-F238E27FC236}">
                <a16:creationId xmlns="" xmlns:a16="http://schemas.microsoft.com/office/drawing/2014/main" id="{5CB5146D-3D57-4304-9926-909AE01AE4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9359" y="3725768"/>
            <a:ext cx="200331" cy="206527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="" xmlns:a16="http://schemas.microsoft.com/office/drawing/2014/main" id="{8C845824-6BCE-40D3-A10E-6C2CE1FC83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62177" y="3974785"/>
            <a:ext cx="229382" cy="218588"/>
          </a:xfrm>
          <a:prstGeom prst="rect">
            <a:avLst/>
          </a:prstGeom>
        </p:spPr>
      </p:pic>
      <p:sp>
        <p:nvSpPr>
          <p:cNvPr id="39" name="Arc 77">
            <a:extLst>
              <a:ext uri="{FF2B5EF4-FFF2-40B4-BE49-F238E27FC236}">
                <a16:creationId xmlns="" xmlns:a16="http://schemas.microsoft.com/office/drawing/2014/main" id="{64EFB6EF-307B-4E72-BFEA-C9EDF5425DEA}"/>
              </a:ext>
            </a:extLst>
          </p:cNvPr>
          <p:cNvSpPr/>
          <p:nvPr/>
        </p:nvSpPr>
        <p:spPr>
          <a:xfrm rot="5157138" flipV="1">
            <a:off x="8130021" y="1830840"/>
            <a:ext cx="2089380" cy="2242311"/>
          </a:xfrm>
          <a:prstGeom prst="arc">
            <a:avLst>
              <a:gd name="adj1" fmla="val 6766582"/>
              <a:gd name="adj2" fmla="val 12580238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40" name="Rounded Rectangular Callout 17">
            <a:extLst>
              <a:ext uri="{FF2B5EF4-FFF2-40B4-BE49-F238E27FC236}">
                <a16:creationId xmlns="" xmlns:a16="http://schemas.microsoft.com/office/drawing/2014/main" id="{29884076-A626-4A07-8D03-8646486AD969}"/>
              </a:ext>
            </a:extLst>
          </p:cNvPr>
          <p:cNvSpPr/>
          <p:nvPr/>
        </p:nvSpPr>
        <p:spPr>
          <a:xfrm>
            <a:off x="4879680" y="5236779"/>
            <a:ext cx="3994194" cy="1132751"/>
          </a:xfrm>
          <a:prstGeom prst="wedgeRoundRectCallout">
            <a:avLst>
              <a:gd name="adj1" fmla="val -12704"/>
              <a:gd name="adj2" fmla="val -65540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Some </a:t>
            </a:r>
            <a:r>
              <a:rPr lang="es-MX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examples of </a:t>
            </a:r>
            <a:r>
              <a:rPr lang="es-MX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past participles are:</a:t>
            </a:r>
          </a:p>
          <a:p>
            <a:pPr lvl="0" algn="ctr">
              <a:buSzPct val="25000"/>
            </a:pP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b</a:t>
            </a:r>
            <a:r>
              <a:rPr lang="es-MX" sz="1600" i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e 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– </a:t>
            </a:r>
            <a:r>
              <a:rPr lang="es-MX" sz="1600" b="1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been</a:t>
            </a:r>
          </a:p>
          <a:p>
            <a:pPr lvl="0" algn="ctr">
              <a:buSzPct val="25000"/>
            </a:pP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e</a:t>
            </a:r>
            <a:r>
              <a:rPr lang="es-MX" sz="1600" i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at 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– </a:t>
            </a:r>
            <a:r>
              <a:rPr lang="es-MX" sz="1600" b="1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eaten</a:t>
            </a:r>
          </a:p>
          <a:p>
            <a:pPr lvl="0" algn="ctr">
              <a:buSzPct val="25000"/>
            </a:pPr>
            <a:r>
              <a:rPr lang="es-E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h</a:t>
            </a:r>
            <a:r>
              <a:rPr lang="es-MX" sz="1600" i="1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ave </a:t>
            </a:r>
            <a:r>
              <a:rPr lang="es-MX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– </a:t>
            </a:r>
            <a:r>
              <a:rPr lang="es-MX" sz="1600" b="1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had</a:t>
            </a:r>
            <a:endParaRPr lang="en-US" sz="1600" b="1" i="1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41" name="Arc 77">
            <a:extLst>
              <a:ext uri="{FF2B5EF4-FFF2-40B4-BE49-F238E27FC236}">
                <a16:creationId xmlns="" xmlns:a16="http://schemas.microsoft.com/office/drawing/2014/main" id="{C0A07ECE-D79F-43C6-832A-72DA066330C0}"/>
              </a:ext>
            </a:extLst>
          </p:cNvPr>
          <p:cNvSpPr/>
          <p:nvPr/>
        </p:nvSpPr>
        <p:spPr>
          <a:xfrm rot="2955756" flipH="1">
            <a:off x="6442275" y="2703796"/>
            <a:ext cx="2165992" cy="2927986"/>
          </a:xfrm>
          <a:prstGeom prst="arc">
            <a:avLst>
              <a:gd name="adj1" fmla="val 8601517"/>
              <a:gd name="adj2" fmla="val 12580238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42" name="Pentagon 2">
            <a:extLst>
              <a:ext uri="{FF2B5EF4-FFF2-40B4-BE49-F238E27FC236}">
                <a16:creationId xmlns="" xmlns:a16="http://schemas.microsoft.com/office/drawing/2014/main" id="{77247DEA-BAD4-4ACD-8E24-94E98929D4A7}"/>
              </a:ext>
            </a:extLst>
          </p:cNvPr>
          <p:cNvSpPr/>
          <p:nvPr/>
        </p:nvSpPr>
        <p:spPr>
          <a:xfrm>
            <a:off x="9168009" y="5324595"/>
            <a:ext cx="2791327" cy="1117385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Let’s </a:t>
            </a:r>
            <a:r>
              <a:rPr lang="en-US" sz="1600" dirty="0" err="1">
                <a:latin typeface="Open Sans"/>
                <a:ea typeface="Open Sans"/>
                <a:cs typeface="Open Sans"/>
                <a:sym typeface="Open Sans"/>
              </a:rPr>
              <a:t>practise</a:t>
            </a:r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!</a:t>
            </a:r>
          </a:p>
        </p:txBody>
      </p:sp>
      <p:sp>
        <p:nvSpPr>
          <p:cNvPr id="43" name="Rounded Rectangular Callout 17">
            <a:extLst>
              <a:ext uri="{FF2B5EF4-FFF2-40B4-BE49-F238E27FC236}">
                <a16:creationId xmlns="" xmlns:a16="http://schemas.microsoft.com/office/drawing/2014/main" id="{9E603763-2392-4B1B-BD91-20B8658DA40C}"/>
              </a:ext>
            </a:extLst>
          </p:cNvPr>
          <p:cNvSpPr/>
          <p:nvPr/>
        </p:nvSpPr>
        <p:spPr>
          <a:xfrm>
            <a:off x="826253" y="5340753"/>
            <a:ext cx="3375056" cy="893175"/>
          </a:xfrm>
          <a:prstGeom prst="wedgeRoundRectCallout">
            <a:avLst>
              <a:gd name="adj1" fmla="val -12704"/>
              <a:gd name="adj2" fmla="val -65540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The auxiliary verb 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have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is weak here when we speak, so we </a:t>
            </a:r>
            <a:r>
              <a:rPr lang="en-US" sz="1600" dirty="0" smtClean="0">
                <a:latin typeface="Open Sans" charset="0"/>
                <a:ea typeface="Open Sans" charset="0"/>
                <a:cs typeface="Open Sans" charset="0"/>
                <a:sym typeface="Open Sans"/>
              </a:rPr>
              <a:t>pronounce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it /</a:t>
            </a:r>
            <a:r>
              <a:rPr lang="en-US" sz="1600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əv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/.</a:t>
            </a:r>
          </a:p>
        </p:txBody>
      </p:sp>
      <p:sp>
        <p:nvSpPr>
          <p:cNvPr id="44" name="Arc 77">
            <a:extLst>
              <a:ext uri="{FF2B5EF4-FFF2-40B4-BE49-F238E27FC236}">
                <a16:creationId xmlns="" xmlns:a16="http://schemas.microsoft.com/office/drawing/2014/main" id="{15A6CF75-6C06-4DD3-83AC-EED674887997}"/>
              </a:ext>
            </a:extLst>
          </p:cNvPr>
          <p:cNvSpPr/>
          <p:nvPr/>
        </p:nvSpPr>
        <p:spPr>
          <a:xfrm rot="4820829" flipH="1">
            <a:off x="2677939" y="979616"/>
            <a:ext cx="3732189" cy="5211462"/>
          </a:xfrm>
          <a:prstGeom prst="arc">
            <a:avLst>
              <a:gd name="adj1" fmla="val 9537559"/>
              <a:gd name="adj2" fmla="val 14388163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pic>
        <p:nvPicPr>
          <p:cNvPr id="17" name="Imagen 16">
            <a:extLst>
              <a:ext uri="{FF2B5EF4-FFF2-40B4-BE49-F238E27FC236}">
                <a16:creationId xmlns="" xmlns:a16="http://schemas.microsoft.com/office/drawing/2014/main" id="{8C845824-6BCE-40D3-A10E-6C2CE1FC83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83675" y="3461591"/>
            <a:ext cx="229382" cy="218588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="" xmlns:a16="http://schemas.microsoft.com/office/drawing/2014/main" id="{5CB5146D-3D57-4304-9926-909AE01AE4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60264" y="3219365"/>
            <a:ext cx="200331" cy="206527"/>
          </a:xfrm>
          <a:prstGeom prst="rect">
            <a:avLst/>
          </a:prstGeom>
        </p:spPr>
      </p:pic>
      <p:sp>
        <p:nvSpPr>
          <p:cNvPr id="19" name="Footer Placeholder 1"/>
          <p:cNvSpPr txBox="1">
            <a:spLocks/>
          </p:cNvSpPr>
          <p:nvPr/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i="0" u="none" strike="noStrike" cap="none">
                <a:solidFill>
                  <a:schemeClr val="dk2"/>
                </a:solidFill>
                <a:latin typeface="Open Sans" charset="0"/>
                <a:ea typeface="Open Sans" charset="0"/>
                <a:cs typeface="Open Sans" charset="0"/>
                <a:sym typeface="Rockwel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US" dirty="0" smtClean="0"/>
              <a:t>Copyright © 2018 by Pearson Education      Gold Experience 2nd Edition B1+</a:t>
            </a: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128641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/>
          <p:nvPr/>
        </p:nvSpPr>
        <p:spPr>
          <a:xfrm>
            <a:off x="514983" y="4795880"/>
            <a:ext cx="10058400" cy="48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25000"/>
              <a:buFont typeface="Noto Sans Symbols"/>
              <a:buNone/>
            </a:pPr>
            <a:endParaRPr sz="1600" i="1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4551" y="1690771"/>
            <a:ext cx="1142996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My sister…………………….(play) football really well. I’m not very good at it, but with her help, I might </a:t>
            </a:r>
          </a:p>
          <a:p>
            <a:endParaRPr lang="en-GB" sz="1600" dirty="0"/>
          </a:p>
          <a:p>
            <a:r>
              <a:rPr lang="en-GB" sz="1600" dirty="0"/>
              <a:t>      ……………………………………..……..</a:t>
            </a:r>
            <a:r>
              <a:rPr lang="en-US" sz="1600" dirty="0"/>
              <a:t>(improve) in the future.</a:t>
            </a:r>
            <a:r>
              <a:rPr lang="en-GB" sz="1600" dirty="0"/>
              <a:t> </a:t>
            </a:r>
          </a:p>
          <a:p>
            <a:endParaRPr lang="en-GB" sz="1600" dirty="0"/>
          </a:p>
          <a:p>
            <a:r>
              <a:rPr lang="en-GB" sz="1600" dirty="0"/>
              <a:t>2. We...........................................................(go) shopping alone when we went to Paris on the school trip last year.</a:t>
            </a:r>
          </a:p>
          <a:p>
            <a:endParaRPr lang="en-GB" sz="1600" dirty="0"/>
          </a:p>
          <a:p>
            <a:r>
              <a:rPr lang="en-GB" sz="1600" dirty="0"/>
              <a:t>3. I’m so tired today that I………………………….(concentrate). I……………………………..….(</a:t>
            </a:r>
            <a:r>
              <a:rPr lang="en-GB" sz="1600" dirty="0" smtClean="0"/>
              <a:t>go) to bed so late last night.</a:t>
            </a:r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4. Sit down! You……………………………(wash) the dishes! I’ll do it later when you leave.</a:t>
            </a:r>
          </a:p>
          <a:p>
            <a:endParaRPr lang="en-GB" sz="1600" dirty="0"/>
          </a:p>
          <a:p>
            <a:r>
              <a:rPr lang="en-GB" sz="1600" dirty="0"/>
              <a:t>5. ………………..I………………………(cut) my hair or not? What do you think?</a:t>
            </a:r>
          </a:p>
          <a:p>
            <a:endParaRPr lang="en-GB" sz="1600" dirty="0"/>
          </a:p>
          <a:p>
            <a:r>
              <a:rPr lang="en-GB" sz="1600" dirty="0"/>
              <a:t>6. My best friends………………………..(do) extra homework when they were badly behaved at school.</a:t>
            </a:r>
          </a:p>
          <a:p>
            <a:endParaRPr lang="en-GB" sz="1600" dirty="0"/>
          </a:p>
          <a:p>
            <a:r>
              <a:rPr lang="en-GB" sz="1600" dirty="0"/>
              <a:t>7. …………………you………………. (speak) to the teacher for me, please, and ask if I can have extra time?</a:t>
            </a:r>
          </a:p>
          <a:p>
            <a:endParaRPr lang="en-GB" sz="1600" dirty="0"/>
          </a:p>
          <a:p>
            <a:r>
              <a:rPr lang="en-GB" sz="1600" dirty="0"/>
              <a:t>8. We……………………………………(eat) chewing gum in school</a:t>
            </a:r>
            <a:r>
              <a:rPr lang="en-GB" sz="1600" dirty="0" smtClean="0"/>
              <a:t>.</a:t>
            </a:r>
            <a:endParaRPr lang="en-GB" sz="1600" dirty="0"/>
          </a:p>
          <a:p>
            <a:pPr marL="342900" indent="-342900">
              <a:buAutoNum type="arabicPeriod"/>
            </a:pP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Copyright © 2018 by Pearson Education      Gold Experience 2nd Edition </a:t>
            </a:r>
            <a:r>
              <a:rPr lang="en-US" dirty="0" smtClean="0"/>
              <a:t>B1+</a:t>
            </a:r>
            <a:endParaRPr lang="en-US"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9" name="Shape 81"/>
          <p:cNvSpPr txBox="1">
            <a:spLocks/>
          </p:cNvSpPr>
          <p:nvPr/>
        </p:nvSpPr>
        <p:spPr>
          <a:xfrm>
            <a:off x="450601" y="229388"/>
            <a:ext cx="6749127" cy="7981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9pPr>
          </a:lstStyle>
          <a:p>
            <a:pPr>
              <a:lnSpc>
                <a:spcPct val="90000"/>
              </a:lnSpc>
              <a:buSzPct val="25000"/>
              <a:buFont typeface="Rokkitt"/>
              <a:buNone/>
            </a:pPr>
            <a:r>
              <a:rPr lang="en-US" sz="44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Practice activities</a:t>
            </a:r>
            <a:endParaRPr lang="en-US" sz="4400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Shape 82"/>
          <p:cNvSpPr txBox="1">
            <a:spLocks/>
          </p:cNvSpPr>
          <p:nvPr/>
        </p:nvSpPr>
        <p:spPr>
          <a:xfrm>
            <a:off x="464551" y="905812"/>
            <a:ext cx="11480401" cy="4141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spcAft>
                <a:spcPts val="0"/>
              </a:spcAft>
              <a:buClr>
                <a:srgbClr val="9E3611"/>
              </a:buClr>
              <a:buSzPct val="25000"/>
              <a:buNone/>
            </a:pP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Use a modal verb + the correct form of the verbs in brackets to complete the gaps. Some of the modals might be negative, or the sentence </a:t>
            </a:r>
            <a:r>
              <a:rPr lang="en-US" sz="2000" b="1" dirty="0" smtClean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could be in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the past, so look at the context carefully.</a:t>
            </a:r>
          </a:p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25000"/>
              <a:buNone/>
            </a:pPr>
            <a:endParaRPr lang="en-US" sz="2000" b="1" i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C0A0A29B-F29A-4857-AD5B-00F338DA642E}"/>
              </a:ext>
            </a:extLst>
          </p:cNvPr>
          <p:cNvSpPr/>
          <p:nvPr/>
        </p:nvSpPr>
        <p:spPr>
          <a:xfrm>
            <a:off x="2081141" y="1793623"/>
            <a:ext cx="1005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can play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="" xmlns:a16="http://schemas.microsoft.com/office/drawing/2014/main" id="{126D1857-BF17-4E27-8DA4-75CE5002500F}"/>
              </a:ext>
            </a:extLst>
          </p:cNvPr>
          <p:cNvSpPr/>
          <p:nvPr/>
        </p:nvSpPr>
        <p:spPr>
          <a:xfrm>
            <a:off x="1136262" y="2283651"/>
            <a:ext cx="19992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be able to improve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="" xmlns:a16="http://schemas.microsoft.com/office/drawing/2014/main" id="{9F46EBED-0950-4A45-8B1F-5F294D400B0A}"/>
              </a:ext>
            </a:extLst>
          </p:cNvPr>
          <p:cNvSpPr/>
          <p:nvPr/>
        </p:nvSpPr>
        <p:spPr>
          <a:xfrm>
            <a:off x="1544225" y="2778185"/>
            <a:ext cx="23326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weren’t allowed to go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="" xmlns:a16="http://schemas.microsoft.com/office/drawing/2014/main" id="{60B8BEA3-221A-4FBD-A93C-6B6C0BCCA74B}"/>
              </a:ext>
            </a:extLst>
          </p:cNvPr>
          <p:cNvSpPr/>
          <p:nvPr/>
        </p:nvSpPr>
        <p:spPr>
          <a:xfrm>
            <a:off x="3022984" y="3257848"/>
            <a:ext cx="18838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can’t concentrate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="" xmlns:a16="http://schemas.microsoft.com/office/drawing/2014/main" id="{35C9EAC8-93A3-418D-811E-E63EB230DE62}"/>
              </a:ext>
            </a:extLst>
          </p:cNvPr>
          <p:cNvSpPr/>
          <p:nvPr/>
        </p:nvSpPr>
        <p:spPr>
          <a:xfrm>
            <a:off x="6617640" y="3243401"/>
            <a:ext cx="21796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shouldn’t have </a:t>
            </a:r>
            <a:r>
              <a:rPr lang="en-GB" sz="1600" b="1" dirty="0" smtClean="0">
                <a:solidFill>
                  <a:srgbClr val="00B0F0"/>
                </a:solidFill>
              </a:rPr>
              <a:t>gone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="" xmlns:a16="http://schemas.microsoft.com/office/drawing/2014/main" id="{4B210567-0C49-4D77-A94F-69453C77C4E3}"/>
              </a:ext>
            </a:extLst>
          </p:cNvPr>
          <p:cNvSpPr/>
          <p:nvPr/>
        </p:nvSpPr>
        <p:spPr>
          <a:xfrm>
            <a:off x="2221936" y="3741133"/>
            <a:ext cx="20329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don’t have to wash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="" xmlns:a16="http://schemas.microsoft.com/office/drawing/2014/main" id="{3C9CC7ED-C3AA-4D96-8E85-D8AD41A55114}"/>
              </a:ext>
            </a:extLst>
          </p:cNvPr>
          <p:cNvSpPr/>
          <p:nvPr/>
        </p:nvSpPr>
        <p:spPr>
          <a:xfrm>
            <a:off x="1041523" y="4235667"/>
            <a:ext cx="8787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Should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="" xmlns:a16="http://schemas.microsoft.com/office/drawing/2014/main" id="{487E294D-7CF7-4EAB-8EFA-D785F853CD12}"/>
              </a:ext>
            </a:extLst>
          </p:cNvPr>
          <p:cNvSpPr/>
          <p:nvPr/>
        </p:nvSpPr>
        <p:spPr>
          <a:xfrm>
            <a:off x="2632825" y="4241298"/>
            <a:ext cx="4924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cut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="" xmlns:a16="http://schemas.microsoft.com/office/drawing/2014/main" id="{FC3FD65C-3BE8-4FB4-8235-84909653B32C}"/>
              </a:ext>
            </a:extLst>
          </p:cNvPr>
          <p:cNvSpPr/>
          <p:nvPr/>
        </p:nvSpPr>
        <p:spPr>
          <a:xfrm>
            <a:off x="2594197" y="4717640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had to do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="" xmlns:a16="http://schemas.microsoft.com/office/drawing/2014/main" id="{FCD586F8-1E7F-4B60-8812-27512985681C}"/>
              </a:ext>
            </a:extLst>
          </p:cNvPr>
          <p:cNvSpPr/>
          <p:nvPr/>
        </p:nvSpPr>
        <p:spPr>
          <a:xfrm>
            <a:off x="915375" y="5210782"/>
            <a:ext cx="12330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 smtClean="0">
                <a:solidFill>
                  <a:srgbClr val="00B0F0"/>
                </a:solidFill>
              </a:rPr>
              <a:t>Would/Will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="" xmlns:a16="http://schemas.microsoft.com/office/drawing/2014/main" id="{43500015-7715-41A3-A230-C03DABC31977}"/>
              </a:ext>
            </a:extLst>
          </p:cNvPr>
          <p:cNvSpPr/>
          <p:nvPr/>
        </p:nvSpPr>
        <p:spPr>
          <a:xfrm>
            <a:off x="2829308" y="5210782"/>
            <a:ext cx="7649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speak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41" name="Rectángulo 40">
            <a:extLst>
              <a:ext uri="{FF2B5EF4-FFF2-40B4-BE49-F238E27FC236}">
                <a16:creationId xmlns="" xmlns:a16="http://schemas.microsoft.com/office/drawing/2014/main" id="{C089DE91-4C7A-41FE-AB59-29D1817CE9B6}"/>
              </a:ext>
            </a:extLst>
          </p:cNvPr>
          <p:cNvSpPr/>
          <p:nvPr/>
        </p:nvSpPr>
        <p:spPr>
          <a:xfrm>
            <a:off x="1823905" y="5701899"/>
            <a:ext cx="12811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mustn’t eat</a:t>
            </a:r>
            <a:endParaRPr lang="en-US" sz="16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14414</TotalTime>
  <Words>1502</Words>
  <Application>Microsoft Macintosh PowerPoint</Application>
  <PresentationFormat>Personalizado</PresentationFormat>
  <Paragraphs>155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Simple Light</vt:lpstr>
      <vt:lpstr>Presentación de PowerPoint</vt:lpstr>
      <vt:lpstr>Modal verbs have a number of  different functions.</vt:lpstr>
      <vt:lpstr>Function: When do we use them?</vt:lpstr>
      <vt:lpstr>Function: When do we use them?</vt:lpstr>
      <vt:lpstr>Function: When do we use them?</vt:lpstr>
      <vt:lpstr>Form: What form follows the modal verbs?</vt:lpstr>
      <vt:lpstr>Form: What form follows the modal verbs?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Emphatic structures</dc:title>
  <dc:creator>Louise Manicolo</dc:creator>
  <cp:lastModifiedBy>lagomera</cp:lastModifiedBy>
  <cp:revision>147</cp:revision>
  <dcterms:modified xsi:type="dcterms:W3CDTF">2018-09-13T12:05:44Z</dcterms:modified>
</cp:coreProperties>
</file>