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69" r:id="rId5"/>
    <p:sldId id="26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99665DEB-700D-45DE-B1C1-2B46777DB12A}">
  <a:tblStyle styleId="{99665DEB-700D-45DE-B1C1-2B46777DB12A}" styleName="Table_0">
    <a:wholeTbl>
      <a:tcTxStyle b="off" i="off">
        <a:font>
          <a:latin typeface="Rockwell"/>
          <a:ea typeface="Rockwell"/>
          <a:cs typeface="Rockwel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7E8E7"/>
          </a:solidFill>
        </a:fill>
      </a:tcStyle>
    </a:wholeTbl>
    <a:band1H>
      <a:tcTxStyle/>
      <a:tcStyle>
        <a:tcBdr/>
        <a:fill>
          <a:solidFill>
            <a:srgbClr val="EFCE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FCE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Rockwell"/>
          <a:ea typeface="Rockwell"/>
          <a:cs typeface="Rockwel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Rockwell"/>
          <a:ea typeface="Rockwell"/>
          <a:cs typeface="Rockwel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Rockwell"/>
          <a:ea typeface="Rockwell"/>
          <a:cs typeface="Rockwel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Rockwell"/>
          <a:ea typeface="Rockwell"/>
          <a:cs typeface="Rockwel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87E2651-E8E7-4231-B94A-945E5E25E391}" styleName="Table_1">
    <a:wholeTbl>
      <a:tcTxStyle b="off" i="off">
        <a:font>
          <a:latin typeface="Rockwell"/>
          <a:ea typeface="Rockwell"/>
          <a:cs typeface="Rockwell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7E8E7"/>
          </a:solidFill>
        </a:fill>
      </a:tcStyle>
    </a:wholeTbl>
    <a:band1H>
      <a:tcTxStyle/>
      <a:tcStyle>
        <a:tcBdr/>
        <a:fill>
          <a:solidFill>
            <a:srgbClr val="EFCE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FCE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Rockwell"/>
          <a:ea typeface="Rockwell"/>
          <a:cs typeface="Rockwell"/>
        </a:font>
        <a:srgbClr val="FFFFFF"/>
      </a:tcTxStyle>
      <a:tcStyle>
        <a:tcBdr/>
        <a:fill>
          <a:solidFill>
            <a:srgbClr val="FFAB40"/>
          </a:solidFill>
        </a:fill>
      </a:tcStyle>
    </a:lastCol>
    <a:firstCol>
      <a:tcTxStyle b="on" i="off">
        <a:font>
          <a:latin typeface="Rockwell"/>
          <a:ea typeface="Rockwell"/>
          <a:cs typeface="Rockwell"/>
        </a:font>
        <a:srgbClr val="FFFFFF"/>
      </a:tcTxStyle>
      <a:tcStyle>
        <a:tcBdr/>
        <a:fill>
          <a:solidFill>
            <a:srgbClr val="FFAB40"/>
          </a:solidFill>
        </a:fill>
      </a:tcStyle>
    </a:firstCol>
    <a:lastRow>
      <a:tcTxStyle b="on" i="off">
        <a:font>
          <a:latin typeface="Rockwell"/>
          <a:ea typeface="Rockwell"/>
          <a:cs typeface="Rockwell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AB40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Rockwell"/>
          <a:ea typeface="Rockwell"/>
          <a:cs typeface="Rockwell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AB40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Shape 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Shape 2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Shape 2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04700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240516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415611" y="992766"/>
            <a:ext cx="11360700" cy="27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Font typeface="Arial"/>
              <a:buNone/>
              <a:defRPr sz="6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415600" y="5640766"/>
            <a:ext cx="7998300" cy="8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925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0"/>
              <a:buFont typeface="Arial"/>
              <a:buNone/>
              <a:defRPr sz="1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0"/>
              <a:buFont typeface="Arial"/>
              <a:buNone/>
              <a:defRPr sz="16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0"/>
              <a:buFont typeface="Arial"/>
              <a:buNone/>
              <a:defRPr sz="16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0"/>
              <a:buFont typeface="Arial"/>
              <a:buNone/>
              <a:defRPr sz="16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0"/>
              <a:buFont typeface="Arial"/>
              <a:buNone/>
              <a:defRPr sz="16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0"/>
              <a:buFont typeface="Arial"/>
              <a:buNone/>
              <a:defRPr sz="16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0"/>
              <a:buFont typeface="Arial"/>
              <a:buNone/>
              <a:defRPr sz="16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0"/>
              <a:buFont typeface="Arial"/>
              <a:buNone/>
              <a:defRPr sz="16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0"/>
              <a:buFont typeface="Arial"/>
              <a:buNone/>
              <a:defRPr sz="16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415600" y="4202966"/>
            <a:ext cx="11360700" cy="1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9250" algn="ctr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Open Sans"/>
              <a:buNone/>
              <a:defRPr sz="11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r>
              <a:rPr lang="en-GB" dirty="0"/>
              <a:t>Copyright © 2018 by Pearson Education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925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653666" y="600200"/>
            <a:ext cx="8490300" cy="5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>
            <a:off x="6096000" y="-166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925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925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A9C03F"/>
              </a:gs>
              <a:gs pos="78000">
                <a:srgbClr val="E4E023"/>
              </a:gs>
            </a:gsLst>
            <a:lin ang="2700000" scaled="1"/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Shape 58"/>
          <p:cNvSpPr txBox="1">
            <a:spLocks/>
          </p:cNvSpPr>
          <p:nvPr/>
        </p:nvSpPr>
        <p:spPr>
          <a:xfrm>
            <a:off x="4260713" y="4716762"/>
            <a:ext cx="5826870" cy="913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92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92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92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92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92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92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92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92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>
              <a:lnSpc>
                <a:spcPct val="90000"/>
              </a:lnSpc>
              <a:buClr>
                <a:srgbClr val="9E3611"/>
              </a:buClr>
              <a:buSzPts val="900"/>
            </a:pPr>
            <a:r>
              <a:rPr lang="en-US" sz="32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Unit 2 – </a:t>
            </a:r>
            <a:r>
              <a:rPr lang="en-US" sz="32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past tenses, </a:t>
            </a:r>
            <a:r>
              <a:rPr lang="en-US" sz="3200" i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used to </a:t>
            </a:r>
            <a:r>
              <a:rPr lang="en-US" sz="32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and </a:t>
            </a:r>
            <a:r>
              <a:rPr lang="en-US" sz="3200" i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would</a:t>
            </a:r>
            <a:endParaRPr lang="en-US" sz="3200" b="1" i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" name="Shape 57"/>
          <p:cNvPicPr preferRelativeResize="0"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900" y="1302746"/>
            <a:ext cx="6163056" cy="285292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900" y="4363678"/>
            <a:ext cx="1172994" cy="118724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E6F9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/>
          <p:nvPr/>
        </p:nvSpPr>
        <p:spPr>
          <a:xfrm>
            <a:off x="450601" y="229387"/>
            <a:ext cx="11294700" cy="131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Form: </a:t>
            </a:r>
            <a:r>
              <a:rPr lang="en-US" sz="440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How do we make these structures?</a:t>
            </a:r>
            <a:endParaRPr sz="440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aphicFrame>
        <p:nvGraphicFramePr>
          <p:cNvPr id="205" name="Shape 205"/>
          <p:cNvGraphicFramePr/>
          <p:nvPr>
            <p:extLst>
              <p:ext uri="{D42A27DB-BD31-4B8C-83A1-F6EECF244321}">
                <p14:modId xmlns:p14="http://schemas.microsoft.com/office/powerpoint/2010/main" val="3619884311"/>
              </p:ext>
            </p:extLst>
          </p:nvPr>
        </p:nvGraphicFramePr>
        <p:xfrm>
          <a:off x="113000" y="2258070"/>
          <a:ext cx="11969900" cy="3156500"/>
        </p:xfrm>
        <a:graphic>
          <a:graphicData uri="http://schemas.openxmlformats.org/drawingml/2006/table">
            <a:tbl>
              <a:tblPr firstRow="1" bandRow="1">
                <a:noFill/>
                <a:tableStyleId>{587E2651-E8E7-4231-B94A-945E5E25E391}</a:tableStyleId>
              </a:tblPr>
              <a:tblGrid>
                <a:gridCol w="3008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4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9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87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1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past simple</a:t>
                      </a:r>
                      <a:endParaRPr sz="16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1525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i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9200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i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4200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i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06" name="Shape 2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54075" y="931000"/>
            <a:ext cx="1252900" cy="1252900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Shape 207"/>
          <p:cNvSpPr/>
          <p:nvPr/>
        </p:nvSpPr>
        <p:spPr>
          <a:xfrm>
            <a:off x="6152625" y="1094300"/>
            <a:ext cx="3557400" cy="869700"/>
          </a:xfrm>
          <a:prstGeom prst="wedgeRoundRectCallout">
            <a:avLst>
              <a:gd name="adj1" fmla="val 63673"/>
              <a:gd name="adj2" fmla="val 2985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"/>
              <a:buFont typeface="Open Sans"/>
              <a:buNone/>
            </a:pPr>
            <a:r>
              <a:rPr lang="en-US" b="0" i="0" u="none" strike="noStrike" cap="none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Look at the example for the </a:t>
            </a:r>
            <a:r>
              <a:rPr lang="en-US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past</a:t>
            </a:r>
            <a:r>
              <a:rPr lang="en-US" b="0" i="0" u="none" strike="noStrike" cap="none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simple. Work out the breakdown of form for the other </a:t>
            </a:r>
            <a:r>
              <a:rPr lang="en-US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three</a:t>
            </a:r>
            <a:r>
              <a:rPr lang="en-US" b="0" i="0" u="none" strike="noStrike" cap="none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tenses.</a:t>
            </a:r>
            <a:endParaRPr b="0" i="0" u="none" strike="noStrike" cap="none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08" name="Shape 208"/>
          <p:cNvSpPr txBox="1"/>
          <p:nvPr/>
        </p:nvSpPr>
        <p:spPr>
          <a:xfrm>
            <a:off x="3131250" y="2187275"/>
            <a:ext cx="3017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None/>
            </a:pPr>
            <a:r>
              <a:rPr lang="en-US" sz="1600" b="1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past continuous</a:t>
            </a:r>
            <a:endParaRPr dirty="0"/>
          </a:p>
        </p:txBody>
      </p:sp>
      <p:sp>
        <p:nvSpPr>
          <p:cNvPr id="209" name="Shape 209"/>
          <p:cNvSpPr txBox="1"/>
          <p:nvPr/>
        </p:nvSpPr>
        <p:spPr>
          <a:xfrm>
            <a:off x="6131000" y="2187275"/>
            <a:ext cx="3017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past perfect simple</a:t>
            </a:r>
            <a:endParaRPr dirty="0"/>
          </a:p>
        </p:txBody>
      </p:sp>
      <p:sp>
        <p:nvSpPr>
          <p:cNvPr id="210" name="Shape 210"/>
          <p:cNvSpPr txBox="1"/>
          <p:nvPr/>
        </p:nvSpPr>
        <p:spPr>
          <a:xfrm>
            <a:off x="9106750" y="2187275"/>
            <a:ext cx="3017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past perfect continuous</a:t>
            </a:r>
            <a:endParaRPr dirty="0"/>
          </a:p>
        </p:txBody>
      </p:sp>
      <p:sp>
        <p:nvSpPr>
          <p:cNvPr id="211" name="Shape 211"/>
          <p:cNvSpPr txBox="1"/>
          <p:nvPr/>
        </p:nvSpPr>
        <p:spPr>
          <a:xfrm>
            <a:off x="176325" y="2966550"/>
            <a:ext cx="2874000" cy="6474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latin typeface="Open Sans"/>
                <a:ea typeface="Open Sans"/>
                <a:cs typeface="Open Sans"/>
                <a:sym typeface="Open Sans"/>
              </a:rPr>
              <a:t>+ </a:t>
            </a:r>
            <a:r>
              <a:rPr lang="en-US" sz="1500">
                <a:latin typeface="Open Sans"/>
                <a:ea typeface="Open Sans"/>
                <a:cs typeface="Open Sans"/>
                <a:sym typeface="Open Sans"/>
              </a:rPr>
              <a:t>Subject + verb in past simple</a:t>
            </a: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2" name="Shape 212"/>
          <p:cNvSpPr txBox="1"/>
          <p:nvPr/>
        </p:nvSpPr>
        <p:spPr>
          <a:xfrm>
            <a:off x="176325" y="3810875"/>
            <a:ext cx="2874000" cy="6474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latin typeface="Open Sans"/>
                <a:ea typeface="Open Sans"/>
                <a:cs typeface="Open Sans"/>
                <a:sym typeface="Open Sans"/>
              </a:rPr>
              <a:t>-</a:t>
            </a:r>
            <a:r>
              <a:rPr lang="en-US" sz="1500">
                <a:latin typeface="Open Sans"/>
                <a:ea typeface="Open Sans"/>
                <a:cs typeface="Open Sans"/>
                <a:sym typeface="Open Sans"/>
              </a:rPr>
              <a:t>  Subject + did + not + verb bare infinitive</a:t>
            </a: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3" name="Shape 213"/>
          <p:cNvSpPr txBox="1"/>
          <p:nvPr/>
        </p:nvSpPr>
        <p:spPr>
          <a:xfrm>
            <a:off x="176325" y="4655225"/>
            <a:ext cx="2874000" cy="6474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latin typeface="Open Sans"/>
                <a:ea typeface="Open Sans"/>
                <a:cs typeface="Open Sans"/>
                <a:sym typeface="Open Sans"/>
              </a:rPr>
              <a:t>?  </a:t>
            </a:r>
            <a:r>
              <a:rPr lang="en-US" sz="1500">
                <a:latin typeface="Open Sans"/>
                <a:ea typeface="Open Sans"/>
                <a:cs typeface="Open Sans"/>
                <a:sym typeface="Open Sans"/>
              </a:rPr>
              <a:t>(Question word) + did + subject + verb bare infinitive</a:t>
            </a: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4" name="Shape 214"/>
          <p:cNvSpPr/>
          <p:nvPr/>
        </p:nvSpPr>
        <p:spPr>
          <a:xfrm rot="-893767" flipH="1">
            <a:off x="459748" y="2052333"/>
            <a:ext cx="5958753" cy="396736"/>
          </a:xfrm>
          <a:prstGeom prst="arc">
            <a:avLst>
              <a:gd name="adj1" fmla="val 10859110"/>
              <a:gd name="adj2" fmla="val 21035071"/>
            </a:avLst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5" name="Shape 215"/>
          <p:cNvSpPr txBox="1"/>
          <p:nvPr/>
        </p:nvSpPr>
        <p:spPr>
          <a:xfrm>
            <a:off x="3169825" y="2966538"/>
            <a:ext cx="2874000" cy="6474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6" name="Shape 216"/>
          <p:cNvSpPr txBox="1"/>
          <p:nvPr/>
        </p:nvSpPr>
        <p:spPr>
          <a:xfrm>
            <a:off x="3169825" y="3810888"/>
            <a:ext cx="2874000" cy="6474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7" name="Shape 217"/>
          <p:cNvSpPr txBox="1"/>
          <p:nvPr/>
        </p:nvSpPr>
        <p:spPr>
          <a:xfrm>
            <a:off x="3169825" y="4655238"/>
            <a:ext cx="2874000" cy="6474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8" name="Shape 218"/>
          <p:cNvSpPr txBox="1"/>
          <p:nvPr/>
        </p:nvSpPr>
        <p:spPr>
          <a:xfrm>
            <a:off x="6163325" y="2966538"/>
            <a:ext cx="2874000" cy="6474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9" name="Shape 219"/>
          <p:cNvSpPr txBox="1"/>
          <p:nvPr/>
        </p:nvSpPr>
        <p:spPr>
          <a:xfrm>
            <a:off x="6163325" y="3810888"/>
            <a:ext cx="2874000" cy="6474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20" name="Shape 220"/>
          <p:cNvSpPr txBox="1"/>
          <p:nvPr/>
        </p:nvSpPr>
        <p:spPr>
          <a:xfrm>
            <a:off x="6163325" y="4655238"/>
            <a:ext cx="2874000" cy="6474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21" name="Shape 221"/>
          <p:cNvSpPr txBox="1"/>
          <p:nvPr/>
        </p:nvSpPr>
        <p:spPr>
          <a:xfrm>
            <a:off x="9156825" y="2966538"/>
            <a:ext cx="2874000" cy="6474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22" name="Shape 222"/>
          <p:cNvSpPr txBox="1"/>
          <p:nvPr/>
        </p:nvSpPr>
        <p:spPr>
          <a:xfrm>
            <a:off x="9156825" y="4655238"/>
            <a:ext cx="2874000" cy="6474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23" name="Shape 223"/>
          <p:cNvSpPr txBox="1"/>
          <p:nvPr/>
        </p:nvSpPr>
        <p:spPr>
          <a:xfrm>
            <a:off x="9156825" y="3810888"/>
            <a:ext cx="2874000" cy="647400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24" name="Shape 224"/>
          <p:cNvSpPr txBox="1"/>
          <p:nvPr/>
        </p:nvSpPr>
        <p:spPr>
          <a:xfrm>
            <a:off x="3169825" y="2966550"/>
            <a:ext cx="2728500" cy="5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latin typeface="Open Sans"/>
                <a:ea typeface="Open Sans"/>
                <a:cs typeface="Open Sans"/>
                <a:sym typeface="Open Sans"/>
              </a:rPr>
              <a:t>+</a:t>
            </a:r>
            <a:r>
              <a:rPr lang="en-US" sz="1500">
                <a:latin typeface="Open Sans"/>
                <a:ea typeface="Open Sans"/>
                <a:cs typeface="Open Sans"/>
                <a:sym typeface="Open Sans"/>
              </a:rPr>
              <a:t> Subject + was/were + verb -ing</a:t>
            </a: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25" name="Shape 225"/>
          <p:cNvSpPr txBox="1"/>
          <p:nvPr/>
        </p:nvSpPr>
        <p:spPr>
          <a:xfrm>
            <a:off x="3169825" y="3782025"/>
            <a:ext cx="2728500" cy="5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latin typeface="Open Sans"/>
                <a:ea typeface="Open Sans"/>
                <a:cs typeface="Open Sans"/>
                <a:sym typeface="Open Sans"/>
              </a:rPr>
              <a:t>- </a:t>
            </a:r>
            <a:r>
              <a:rPr lang="en-US" sz="1500">
                <a:latin typeface="Open Sans"/>
                <a:ea typeface="Open Sans"/>
                <a:cs typeface="Open Sans"/>
                <a:sym typeface="Open Sans"/>
              </a:rPr>
              <a:t>Subject + was/were + not + verb -ing</a:t>
            </a: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26" name="Shape 226"/>
          <p:cNvSpPr txBox="1"/>
          <p:nvPr/>
        </p:nvSpPr>
        <p:spPr>
          <a:xfrm>
            <a:off x="3169825" y="4597525"/>
            <a:ext cx="2874000" cy="5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latin typeface="Open Sans"/>
                <a:ea typeface="Open Sans"/>
                <a:cs typeface="Open Sans"/>
                <a:sym typeface="Open Sans"/>
              </a:rPr>
              <a:t>? </a:t>
            </a:r>
            <a:r>
              <a:rPr lang="en-US" sz="1500">
                <a:latin typeface="Open Sans"/>
                <a:ea typeface="Open Sans"/>
                <a:cs typeface="Open Sans"/>
                <a:sym typeface="Open Sans"/>
              </a:rPr>
              <a:t>(Question word) + was/were + subject + verb -ing</a:t>
            </a: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27" name="Shape 227"/>
          <p:cNvSpPr txBox="1"/>
          <p:nvPr/>
        </p:nvSpPr>
        <p:spPr>
          <a:xfrm>
            <a:off x="6163325" y="2966538"/>
            <a:ext cx="2728500" cy="5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latin typeface="Open Sans"/>
                <a:ea typeface="Open Sans"/>
                <a:cs typeface="Open Sans"/>
                <a:sym typeface="Open Sans"/>
              </a:rPr>
              <a:t>+</a:t>
            </a:r>
            <a:r>
              <a:rPr lang="en-US" sz="1500">
                <a:latin typeface="Open Sans"/>
                <a:ea typeface="Open Sans"/>
                <a:cs typeface="Open Sans"/>
                <a:sym typeface="Open Sans"/>
              </a:rPr>
              <a:t> Subject + had + past participle</a:t>
            </a: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28" name="Shape 228"/>
          <p:cNvSpPr txBox="1"/>
          <p:nvPr/>
        </p:nvSpPr>
        <p:spPr>
          <a:xfrm>
            <a:off x="6163325" y="3782025"/>
            <a:ext cx="2728500" cy="5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latin typeface="Open Sans"/>
                <a:ea typeface="Open Sans"/>
                <a:cs typeface="Open Sans"/>
                <a:sym typeface="Open Sans"/>
              </a:rPr>
              <a:t>- </a:t>
            </a:r>
            <a:r>
              <a:rPr lang="en-US" sz="1500">
                <a:latin typeface="Open Sans"/>
                <a:ea typeface="Open Sans"/>
                <a:cs typeface="Open Sans"/>
                <a:sym typeface="Open Sans"/>
              </a:rPr>
              <a:t>Subject + had + not + past participle</a:t>
            </a: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29" name="Shape 229"/>
          <p:cNvSpPr txBox="1"/>
          <p:nvPr/>
        </p:nvSpPr>
        <p:spPr>
          <a:xfrm>
            <a:off x="6163325" y="4597500"/>
            <a:ext cx="2728500" cy="5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latin typeface="Open Sans"/>
                <a:ea typeface="Open Sans"/>
                <a:cs typeface="Open Sans"/>
                <a:sym typeface="Open Sans"/>
              </a:rPr>
              <a:t>? </a:t>
            </a:r>
            <a:r>
              <a:rPr lang="en-US" sz="1500">
                <a:latin typeface="Open Sans"/>
                <a:ea typeface="Open Sans"/>
                <a:cs typeface="Open Sans"/>
                <a:sym typeface="Open Sans"/>
              </a:rPr>
              <a:t>(Question word) + had + subject + past participle</a:t>
            </a: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0" name="Shape 230"/>
          <p:cNvSpPr txBox="1"/>
          <p:nvPr/>
        </p:nvSpPr>
        <p:spPr>
          <a:xfrm>
            <a:off x="9156825" y="2963975"/>
            <a:ext cx="2728500" cy="5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latin typeface="Open Sans"/>
                <a:ea typeface="Open Sans"/>
                <a:cs typeface="Open Sans"/>
                <a:sym typeface="Open Sans"/>
              </a:rPr>
              <a:t>+</a:t>
            </a:r>
            <a:r>
              <a:rPr lang="en-US" sz="1500">
                <a:latin typeface="Open Sans"/>
                <a:ea typeface="Open Sans"/>
                <a:cs typeface="Open Sans"/>
                <a:sym typeface="Open Sans"/>
              </a:rPr>
              <a:t> Subject + had + been + verb -ing</a:t>
            </a: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1" name="Shape 231"/>
          <p:cNvSpPr txBox="1"/>
          <p:nvPr/>
        </p:nvSpPr>
        <p:spPr>
          <a:xfrm>
            <a:off x="9156825" y="3782025"/>
            <a:ext cx="2728500" cy="5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latin typeface="Open Sans"/>
                <a:ea typeface="Open Sans"/>
                <a:cs typeface="Open Sans"/>
                <a:sym typeface="Open Sans"/>
              </a:rPr>
              <a:t>- </a:t>
            </a:r>
            <a:r>
              <a:rPr lang="en-US" sz="1500">
                <a:latin typeface="Open Sans"/>
                <a:ea typeface="Open Sans"/>
                <a:cs typeface="Open Sans"/>
                <a:sym typeface="Open Sans"/>
              </a:rPr>
              <a:t>Subject + had + not + been + verb -ing</a:t>
            </a: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2" name="Shape 232"/>
          <p:cNvSpPr txBox="1"/>
          <p:nvPr/>
        </p:nvSpPr>
        <p:spPr>
          <a:xfrm>
            <a:off x="9156825" y="4600075"/>
            <a:ext cx="2728500" cy="5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latin typeface="Open Sans"/>
                <a:ea typeface="Open Sans"/>
                <a:cs typeface="Open Sans"/>
                <a:sym typeface="Open Sans"/>
              </a:rPr>
              <a:t>? </a:t>
            </a:r>
            <a:r>
              <a:rPr lang="en-US" sz="1500">
                <a:latin typeface="Open Sans"/>
                <a:ea typeface="Open Sans"/>
                <a:cs typeface="Open Sans"/>
                <a:sym typeface="Open Sans"/>
              </a:rPr>
              <a:t>(Question word) + had + subject + been + verb -ing</a:t>
            </a:r>
            <a:endParaRPr sz="1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3" name="Shape 233"/>
          <p:cNvSpPr/>
          <p:nvPr/>
        </p:nvSpPr>
        <p:spPr>
          <a:xfrm>
            <a:off x="3064050" y="5485100"/>
            <a:ext cx="2473200" cy="869700"/>
          </a:xfrm>
          <a:prstGeom prst="wedgeRoundRectCallout">
            <a:avLst>
              <a:gd name="adj1" fmla="val 63673"/>
              <a:gd name="adj2" fmla="val 2985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"/>
              <a:buFont typeface="Open Sans"/>
              <a:buNone/>
            </a:pPr>
            <a:r>
              <a:rPr lang="en-US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Remember that we commonly use contractions, e.g. didn’t, hadn’t, wasn’t.</a:t>
            </a:r>
            <a:endParaRPr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4" name="Shape 234"/>
          <p:cNvSpPr/>
          <p:nvPr/>
        </p:nvSpPr>
        <p:spPr>
          <a:xfrm>
            <a:off x="6116375" y="5485100"/>
            <a:ext cx="2273100" cy="869700"/>
          </a:xfrm>
          <a:prstGeom prst="wedgeRoundRectCallout">
            <a:avLst>
              <a:gd name="adj1" fmla="val 63673"/>
              <a:gd name="adj2" fmla="val 2985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"/>
              <a:buFont typeface="Open Sans"/>
              <a:buNone/>
            </a:pPr>
            <a:r>
              <a:rPr lang="en-US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In connected speech, this is pronounced /</a:t>
            </a:r>
            <a:r>
              <a:rPr lang="en-US" dirty="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bɪn</a:t>
            </a:r>
            <a:r>
              <a:rPr lang="en-US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/, not /</a:t>
            </a:r>
            <a:r>
              <a:rPr lang="en-US" dirty="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bi:n</a:t>
            </a:r>
            <a:r>
              <a:rPr lang="en-US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/.</a:t>
            </a:r>
            <a:endParaRPr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5" name="Shape 235"/>
          <p:cNvSpPr/>
          <p:nvPr/>
        </p:nvSpPr>
        <p:spPr>
          <a:xfrm>
            <a:off x="10103796" y="6092450"/>
            <a:ext cx="1782000" cy="575700"/>
          </a:xfrm>
          <a:prstGeom prst="homePlate">
            <a:avLst>
              <a:gd name="adj" fmla="val 50000"/>
            </a:avLst>
          </a:prstGeom>
          <a:solidFill>
            <a:srgbClr val="00A7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Open Sans"/>
              <a:buNone/>
            </a:pPr>
            <a:r>
              <a:rPr lang="en-US" sz="16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…and </a:t>
            </a:r>
            <a:r>
              <a:rPr lang="en-US" sz="1600" b="0" i="1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used to</a:t>
            </a:r>
            <a:r>
              <a:rPr lang="en-US" sz="16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and </a:t>
            </a:r>
            <a:r>
              <a:rPr lang="en-US" sz="1600" b="0" i="1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would?</a:t>
            </a:r>
            <a:endParaRPr sz="1600" b="0" i="0" u="none" strike="noStrike" cap="none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6" name="Shape 236"/>
          <p:cNvSpPr/>
          <p:nvPr/>
        </p:nvSpPr>
        <p:spPr>
          <a:xfrm rot="9314528" flipH="1">
            <a:off x="3400920" y="4191439"/>
            <a:ext cx="6185760" cy="376922"/>
          </a:xfrm>
          <a:prstGeom prst="arc">
            <a:avLst>
              <a:gd name="adj1" fmla="val 10969308"/>
              <a:gd name="adj2" fmla="val 21035071"/>
            </a:avLst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7" name="Shape 237"/>
          <p:cNvSpPr/>
          <p:nvPr/>
        </p:nvSpPr>
        <p:spPr>
          <a:xfrm rot="8370622" flipH="1">
            <a:off x="7348878" y="2877881"/>
            <a:ext cx="5977725" cy="1840737"/>
          </a:xfrm>
          <a:prstGeom prst="arc">
            <a:avLst>
              <a:gd name="adj1" fmla="val 10975086"/>
              <a:gd name="adj2" fmla="val 18168316"/>
            </a:avLst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8" name="Shape 238"/>
          <p:cNvSpPr/>
          <p:nvPr/>
        </p:nvSpPr>
        <p:spPr>
          <a:xfrm rot="7848280" flipH="1">
            <a:off x="7460457" y="3604730"/>
            <a:ext cx="4253827" cy="1181490"/>
          </a:xfrm>
          <a:prstGeom prst="arc">
            <a:avLst>
              <a:gd name="adj1" fmla="val 10844490"/>
              <a:gd name="adj2" fmla="val 20687255"/>
            </a:avLst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9" name="Shape 239"/>
          <p:cNvSpPr/>
          <p:nvPr/>
        </p:nvSpPr>
        <p:spPr>
          <a:xfrm rot="9447235" flipH="1">
            <a:off x="8043321" y="4952720"/>
            <a:ext cx="2383248" cy="710563"/>
          </a:xfrm>
          <a:prstGeom prst="arc">
            <a:avLst>
              <a:gd name="adj1" fmla="val 11119987"/>
              <a:gd name="adj2" fmla="val 20747810"/>
            </a:avLst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40" name="Shape 240"/>
          <p:cNvSpPr/>
          <p:nvPr/>
        </p:nvSpPr>
        <p:spPr>
          <a:xfrm>
            <a:off x="259525" y="5485100"/>
            <a:ext cx="2273100" cy="869700"/>
          </a:xfrm>
          <a:prstGeom prst="wedgeRoundRectCallout">
            <a:avLst>
              <a:gd name="adj1" fmla="val 63673"/>
              <a:gd name="adj2" fmla="val 2985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In connected speech, /wɒz/ becomes /wəz/.</a:t>
            </a:r>
            <a:endParaRPr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41" name="Shape 241"/>
          <p:cNvSpPr/>
          <p:nvPr/>
        </p:nvSpPr>
        <p:spPr>
          <a:xfrm rot="8098805" flipH="1">
            <a:off x="1135588" y="4066486"/>
            <a:ext cx="4272976" cy="690278"/>
          </a:xfrm>
          <a:prstGeom prst="arc">
            <a:avLst>
              <a:gd name="adj1" fmla="val 11387242"/>
              <a:gd name="adj2" fmla="val 21243411"/>
            </a:avLst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42" name="Shape 242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GB" dirty="0"/>
              <a:t>Copyright © 2018 by Pearson Education </a:t>
            </a:r>
            <a:r>
              <a:rPr lang="en-US" sz="1100" b="0" i="0" u="none" strike="noStrike" cap="none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      Gold Experience 2nd Edition B2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E6F9"/>
        </a:solidFill>
        <a:effectLst/>
      </p:bgPr>
    </p:bg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title" idx="4294967295"/>
          </p:nvPr>
        </p:nvSpPr>
        <p:spPr>
          <a:xfrm>
            <a:off x="450601" y="229387"/>
            <a:ext cx="11294802" cy="1312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okkitt"/>
              <a:buNone/>
            </a:pPr>
            <a:r>
              <a:rPr lang="en-US" sz="4400" b="1" i="0" u="none" strike="noStrike" cap="none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Form: </a:t>
            </a:r>
            <a:r>
              <a:rPr lang="en-US" sz="4400" i="0" u="none" strike="noStrike" cap="none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How do we make these structures?</a:t>
            </a:r>
            <a:endParaRPr sz="4400" b="0" i="0" u="none" strike="noStrike" cap="none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48" name="Shape 248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GB" dirty="0"/>
              <a:t>Copyright © 2018 by Pearson Education </a:t>
            </a:r>
            <a:r>
              <a:rPr lang="en-US" sz="1100" b="0" i="0" u="none" strike="noStrike" cap="none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      Gold Experience 2nd Edition B2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249" name="Shape 2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48950" y="1230037"/>
            <a:ext cx="1727650" cy="1727675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Shape 250"/>
          <p:cNvSpPr/>
          <p:nvPr/>
        </p:nvSpPr>
        <p:spPr>
          <a:xfrm>
            <a:off x="5689650" y="1541413"/>
            <a:ext cx="4930800" cy="1104900"/>
          </a:xfrm>
          <a:prstGeom prst="wedgeRoundRectCallout">
            <a:avLst>
              <a:gd name="adj1" fmla="val -74114"/>
              <a:gd name="adj2" fmla="val -1893"/>
              <a:gd name="adj3" fmla="val 16667"/>
            </a:avLst>
          </a:prstGeom>
          <a:solidFill>
            <a:srgbClr val="EA4E3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You </a:t>
            </a:r>
            <a:r>
              <a:rPr lang="en-US" sz="1600" b="1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used to have </a:t>
            </a:r>
            <a:r>
              <a:rPr lang="en-US" sz="16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blue hair and we </a:t>
            </a:r>
            <a:r>
              <a:rPr lang="en-US" sz="1600" b="1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would point </a:t>
            </a:r>
            <a:r>
              <a:rPr lang="en-US" sz="16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at you from the bus!</a:t>
            </a:r>
            <a:endParaRPr sz="16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51" name="Shape 251"/>
          <p:cNvSpPr/>
          <p:nvPr/>
        </p:nvSpPr>
        <p:spPr>
          <a:xfrm>
            <a:off x="2503750" y="4973950"/>
            <a:ext cx="2815200" cy="1104900"/>
          </a:xfrm>
          <a:prstGeom prst="cloudCallout">
            <a:avLst>
              <a:gd name="adj1" fmla="val -42018"/>
              <a:gd name="adj2" fmla="val -8949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D522"/>
              </a:buClr>
              <a:buSzPts val="400"/>
              <a:buFont typeface="Open Sans"/>
              <a:buNone/>
            </a:pPr>
            <a:r>
              <a:rPr lang="en-US" sz="1600" b="0" i="1" u="none" strike="noStrike" cap="none">
                <a:solidFill>
                  <a:srgbClr val="F49C4E"/>
                </a:solidFill>
                <a:latin typeface="Open Sans"/>
                <a:ea typeface="Open Sans"/>
                <a:cs typeface="Open Sans"/>
                <a:sym typeface="Open Sans"/>
              </a:rPr>
              <a:t>The bare infinitive (with no ‘to’).</a:t>
            </a:r>
            <a:endParaRPr sz="1600" b="0" i="1" u="none" strike="noStrike" cap="none">
              <a:solidFill>
                <a:srgbClr val="F49C4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52" name="Shape 252"/>
          <p:cNvSpPr/>
          <p:nvPr/>
        </p:nvSpPr>
        <p:spPr>
          <a:xfrm>
            <a:off x="5886461" y="4751220"/>
            <a:ext cx="3548100" cy="1830600"/>
          </a:xfrm>
          <a:prstGeom prst="cloudCallout">
            <a:avLst>
              <a:gd name="adj1" fmla="val 49867"/>
              <a:gd name="adj2" fmla="val -61672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D522"/>
              </a:buClr>
              <a:buSzPts val="400"/>
              <a:buFont typeface="Open Sans"/>
              <a:buNone/>
            </a:pPr>
            <a:r>
              <a:rPr lang="en-US" sz="1600" b="0" i="1" u="none" strike="noStrike" cap="none">
                <a:solidFill>
                  <a:srgbClr val="F49C4E"/>
                </a:solidFill>
                <a:latin typeface="Open Sans"/>
                <a:ea typeface="Open Sans"/>
                <a:cs typeface="Open Sans"/>
                <a:sym typeface="Open Sans"/>
              </a:rPr>
              <a:t>You didn’t use to have blue hair.</a:t>
            </a:r>
            <a:endParaRPr>
              <a:solidFill>
                <a:srgbClr val="F49C4E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D522"/>
              </a:buClr>
              <a:buSzPts val="400"/>
              <a:buFont typeface="Open Sans"/>
              <a:buNone/>
            </a:pPr>
            <a:r>
              <a:rPr lang="en-US" sz="1600" b="0" i="1" u="none" strike="noStrike" cap="none">
                <a:solidFill>
                  <a:srgbClr val="F49C4E"/>
                </a:solidFill>
                <a:latin typeface="Open Sans"/>
                <a:ea typeface="Open Sans"/>
                <a:cs typeface="Open Sans"/>
                <a:sym typeface="Open Sans"/>
              </a:rPr>
              <a:t>Did you use to have blue hair?</a:t>
            </a:r>
            <a:endParaRPr sz="1600" b="0" i="1" u="none" strike="noStrike" cap="none">
              <a:solidFill>
                <a:srgbClr val="F49C4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53" name="Shape 253"/>
          <p:cNvSpPr/>
          <p:nvPr/>
        </p:nvSpPr>
        <p:spPr>
          <a:xfrm>
            <a:off x="8539525" y="3078675"/>
            <a:ext cx="2707800" cy="1312200"/>
          </a:xfrm>
          <a:prstGeom prst="wedgeRoundRectCallout">
            <a:avLst>
              <a:gd name="adj1" fmla="val -108748"/>
              <a:gd name="adj2" fmla="val -2267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You used to have blue hair.</a:t>
            </a:r>
            <a:r>
              <a:rPr lang="en-US"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Change this into the negative and question form.</a:t>
            </a:r>
            <a:endParaRPr sz="16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54" name="Shape 254"/>
          <p:cNvSpPr/>
          <p:nvPr/>
        </p:nvSpPr>
        <p:spPr>
          <a:xfrm>
            <a:off x="745700" y="3078675"/>
            <a:ext cx="2707800" cy="1312200"/>
          </a:xfrm>
          <a:prstGeom prst="wedgeRoundRectCallout">
            <a:avLst>
              <a:gd name="adj1" fmla="val 116068"/>
              <a:gd name="adj2" fmla="val -1640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What form of the verb follows </a:t>
            </a:r>
            <a:r>
              <a:rPr lang="en-US" sz="1600" i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used to </a:t>
            </a:r>
            <a:r>
              <a:rPr lang="en-US"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and </a:t>
            </a:r>
            <a:r>
              <a:rPr lang="en-US" sz="1600" i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would</a:t>
            </a:r>
            <a:r>
              <a:rPr lang="en-US"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?</a:t>
            </a:r>
            <a:endParaRPr sz="16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255" name="Shape 25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318950" y="2957725"/>
            <a:ext cx="1554099" cy="1554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E6F9"/>
        </a:solidFill>
        <a:effectLst/>
      </p:bgPr>
    </p:bg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title" idx="4294967295"/>
          </p:nvPr>
        </p:nvSpPr>
        <p:spPr>
          <a:xfrm>
            <a:off x="450601" y="229387"/>
            <a:ext cx="11294700" cy="131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okkitt"/>
              <a:buNone/>
            </a:pPr>
            <a:r>
              <a:rPr lang="en-US" sz="4400" b="1" i="0" u="none" strike="noStrike" cap="none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Form: </a:t>
            </a:r>
            <a:r>
              <a:rPr lang="en-US" sz="4400" i="0" u="none" strike="noStrike" cap="none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How do we make these structures?</a:t>
            </a:r>
            <a:endParaRPr sz="4400" b="0" i="0" u="none" strike="noStrike" cap="none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61" name="Shape 261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GB" dirty="0"/>
              <a:t>Copyright © 2018 by Pearson Education </a:t>
            </a:r>
            <a:r>
              <a:rPr lang="en-US" sz="1100" b="0" i="0" u="none" strike="noStrike" cap="none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      Gold Experience 2nd Edition B2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262" name="Shape 26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48950" y="1230037"/>
            <a:ext cx="1727650" cy="1727675"/>
          </a:xfrm>
          <a:prstGeom prst="rect">
            <a:avLst/>
          </a:prstGeom>
          <a:noFill/>
          <a:ln>
            <a:noFill/>
          </a:ln>
        </p:spPr>
      </p:pic>
      <p:sp>
        <p:nvSpPr>
          <p:cNvPr id="263" name="Shape 263"/>
          <p:cNvSpPr/>
          <p:nvPr/>
        </p:nvSpPr>
        <p:spPr>
          <a:xfrm>
            <a:off x="5689650" y="1541413"/>
            <a:ext cx="4930800" cy="1104900"/>
          </a:xfrm>
          <a:prstGeom prst="wedgeRoundRectCallout">
            <a:avLst>
              <a:gd name="adj1" fmla="val -74114"/>
              <a:gd name="adj2" fmla="val -1893"/>
              <a:gd name="adj3" fmla="val 16667"/>
            </a:avLst>
          </a:prstGeom>
          <a:solidFill>
            <a:srgbClr val="EA4E3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You </a:t>
            </a:r>
            <a:r>
              <a:rPr lang="en-US" sz="1600" b="1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used to have </a:t>
            </a:r>
            <a:r>
              <a:rPr lang="en-US" sz="16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blue hair and we </a:t>
            </a:r>
            <a:r>
              <a:rPr lang="en-US" sz="1600" b="1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would point </a:t>
            </a:r>
            <a:r>
              <a:rPr lang="en-US" sz="16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at you from the bus!</a:t>
            </a:r>
            <a:endParaRPr sz="16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aphicFrame>
        <p:nvGraphicFramePr>
          <p:cNvPr id="264" name="Shape 264"/>
          <p:cNvGraphicFramePr/>
          <p:nvPr>
            <p:extLst>
              <p:ext uri="{D42A27DB-BD31-4B8C-83A1-F6EECF244321}">
                <p14:modId xmlns:p14="http://schemas.microsoft.com/office/powerpoint/2010/main" val="2778404161"/>
              </p:ext>
            </p:extLst>
          </p:nvPr>
        </p:nvGraphicFramePr>
        <p:xfrm>
          <a:off x="401000" y="3182095"/>
          <a:ext cx="11278800" cy="1648385"/>
        </p:xfrm>
        <a:graphic>
          <a:graphicData uri="http://schemas.openxmlformats.org/drawingml/2006/table">
            <a:tbl>
              <a:tblPr firstRow="1" bandRow="1">
                <a:noFill/>
                <a:tableStyleId>{587E2651-E8E7-4231-B94A-945E5E25E391}</a:tableStyleId>
              </a:tblPr>
              <a:tblGrid>
                <a:gridCol w="563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4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1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 i="1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used to</a:t>
                      </a:r>
                      <a:endParaRPr sz="1600" i="1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i="1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would</a:t>
                      </a:r>
                      <a:endParaRPr sz="1600" i="1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1525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B4686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+</a:t>
                      </a: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     Subject + used to + bare infinitive </a:t>
                      </a:r>
                      <a:endParaRPr/>
                    </a:p>
                    <a:p>
                      <a:pPr marL="285750" lvl="0" indent="-28575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Char char="-"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  Subject + did not (didn’t) + use to + bare infinitive</a:t>
                      </a:r>
                      <a:endParaRPr/>
                    </a:p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?</a:t>
                      </a: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     (Question word) + did + subject + use to + bare</a:t>
                      </a:r>
                      <a:b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</a:b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       infinitive</a:t>
                      </a:r>
                      <a:endParaRPr sz="1600" i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B4686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 b="1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+</a:t>
                      </a:r>
                      <a:r>
                        <a:rPr lang="en-US" sz="16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      Subject + would + bare infinitive</a:t>
                      </a:r>
                      <a:endParaRPr dirty="0"/>
                    </a:p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B4686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 b="1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- </a:t>
                      </a:r>
                      <a:r>
                        <a:rPr lang="en-US" sz="16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      Subject + would not (wouldn’t) + bare infinitive</a:t>
                      </a:r>
                      <a:endParaRPr sz="1600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65" name="Shape 26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39895" y="4974859"/>
            <a:ext cx="1239894" cy="1239894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Shape 266"/>
          <p:cNvSpPr/>
          <p:nvPr/>
        </p:nvSpPr>
        <p:spPr>
          <a:xfrm>
            <a:off x="623674" y="5070137"/>
            <a:ext cx="2388000" cy="1178100"/>
          </a:xfrm>
          <a:prstGeom prst="wedgeRoundRectCallout">
            <a:avLst>
              <a:gd name="adj1" fmla="val 60250"/>
              <a:gd name="adj2" fmla="val 12501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"/>
              <a:buFont typeface="Open Sans"/>
              <a:buNone/>
            </a:pPr>
            <a:r>
              <a:rPr lang="en-US" sz="16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Notice how this changes in the negative and question form.</a:t>
            </a:r>
            <a:endParaRPr sz="1600" b="0" i="0" u="none" strike="noStrike" cap="none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67" name="Shape 267"/>
          <p:cNvSpPr/>
          <p:nvPr/>
        </p:nvSpPr>
        <p:spPr>
          <a:xfrm>
            <a:off x="4026253" y="5070127"/>
            <a:ext cx="2388000" cy="1178100"/>
          </a:xfrm>
          <a:prstGeom prst="wedgeRoundRectCallout">
            <a:avLst>
              <a:gd name="adj1" fmla="val 59163"/>
              <a:gd name="adj2" fmla="val 13942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"/>
              <a:buFont typeface="Open Sans"/>
              <a:buNone/>
            </a:pPr>
            <a:r>
              <a:rPr lang="en-US" sz="16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tend not to use </a:t>
            </a:r>
            <a:r>
              <a:rPr lang="en-US" sz="1600" b="0" i="1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would</a:t>
            </a:r>
            <a:r>
              <a:rPr lang="en-US" sz="16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in the question form.</a:t>
            </a:r>
            <a:endParaRPr sz="1600" b="0" i="0" u="none" strike="noStrike" cap="none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68" name="Shape 268"/>
          <p:cNvSpPr/>
          <p:nvPr/>
        </p:nvSpPr>
        <p:spPr>
          <a:xfrm>
            <a:off x="7233064" y="5070124"/>
            <a:ext cx="2388000" cy="1178100"/>
          </a:xfrm>
          <a:prstGeom prst="wedgeRoundRectCallout">
            <a:avLst>
              <a:gd name="adj1" fmla="val 82378"/>
              <a:gd name="adj2" fmla="val 6112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"/>
              <a:buFont typeface="Open Sans"/>
              <a:buNone/>
            </a:pPr>
            <a:r>
              <a:rPr lang="en-US" sz="16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do not stress the </a:t>
            </a:r>
            <a:r>
              <a:rPr lang="en-US" sz="1600" b="0" i="1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to </a:t>
            </a:r>
            <a:r>
              <a:rPr lang="en-US" sz="16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in </a:t>
            </a:r>
            <a:r>
              <a:rPr lang="en-US" sz="1600" b="0" i="1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used to</a:t>
            </a:r>
            <a:r>
              <a:rPr lang="en-US" sz="16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, so we pronounce it /tə/.</a:t>
            </a:r>
            <a:endParaRPr sz="1600" b="0" i="0" u="none" strike="noStrike" cap="none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69" name="Shape 269"/>
          <p:cNvSpPr/>
          <p:nvPr/>
        </p:nvSpPr>
        <p:spPr>
          <a:xfrm rot="2099782" flipH="1">
            <a:off x="1778081" y="1715771"/>
            <a:ext cx="2919841" cy="3624438"/>
          </a:xfrm>
          <a:prstGeom prst="arc">
            <a:avLst>
              <a:gd name="adj1" fmla="val 6537287"/>
              <a:gd name="adj2" fmla="val 10183095"/>
            </a:avLst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70" name="Shape 270"/>
          <p:cNvSpPr/>
          <p:nvPr/>
        </p:nvSpPr>
        <p:spPr>
          <a:xfrm rot="3495070" flipH="1">
            <a:off x="5605998" y="1967467"/>
            <a:ext cx="1960104" cy="4060320"/>
          </a:xfrm>
          <a:prstGeom prst="arc">
            <a:avLst>
              <a:gd name="adj1" fmla="val 7909566"/>
              <a:gd name="adj2" fmla="val 12640724"/>
            </a:avLst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71" name="Shape 271"/>
          <p:cNvSpPr/>
          <p:nvPr/>
        </p:nvSpPr>
        <p:spPr>
          <a:xfrm>
            <a:off x="9835225" y="6296800"/>
            <a:ext cx="2203500" cy="459300"/>
          </a:xfrm>
          <a:prstGeom prst="homePlate">
            <a:avLst>
              <a:gd name="adj" fmla="val 50000"/>
            </a:avLst>
          </a:prstGeom>
          <a:solidFill>
            <a:srgbClr val="00A7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Open Sans"/>
              <a:buNone/>
            </a:pPr>
            <a:r>
              <a:rPr lang="en-US" sz="16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Let’s practise!</a:t>
            </a:r>
            <a:endParaRPr sz="1600" b="0" i="0" u="none" strike="noStrike" cap="none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GB" dirty="0"/>
              <a:t>Copyright © 2018 by Pearson Education </a:t>
            </a:r>
            <a:r>
              <a:rPr lang="en-US" sz="1100" b="0" i="0" u="none" strike="noStrike" cap="none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      Gold Experience 2nd Edition B2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77" name="Shape 277"/>
          <p:cNvSpPr txBox="1"/>
          <p:nvPr/>
        </p:nvSpPr>
        <p:spPr>
          <a:xfrm>
            <a:off x="275336" y="253117"/>
            <a:ext cx="6749127" cy="798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okkitt"/>
              <a:buNone/>
            </a:pPr>
            <a:r>
              <a:rPr lang="en-US" sz="4400" b="1" i="0" u="none" strike="noStrike" cap="none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Practice activities</a:t>
            </a:r>
            <a:endParaRPr sz="4400" b="0" i="0" u="none" strike="noStrike" cap="none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78" name="Shape 278"/>
          <p:cNvSpPr txBox="1"/>
          <p:nvPr/>
        </p:nvSpPr>
        <p:spPr>
          <a:xfrm>
            <a:off x="275337" y="878516"/>
            <a:ext cx="11669616" cy="414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ts val="500"/>
              <a:buFont typeface="Open Sans"/>
              <a:buNone/>
            </a:pPr>
            <a:r>
              <a:rPr lang="en-US" sz="2000" b="1" i="0" u="none" strike="noStrike" cap="none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Correct the mistakes and justify your answers.</a:t>
            </a:r>
            <a:endParaRPr sz="2000" b="1" i="0" u="none" strike="noStrike" cap="none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ts val="500"/>
              <a:buFont typeface="Arial"/>
              <a:buNone/>
            </a:pPr>
            <a:endParaRPr sz="2000" b="1" i="1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79" name="Shape 279"/>
          <p:cNvSpPr txBox="1"/>
          <p:nvPr/>
        </p:nvSpPr>
        <p:spPr>
          <a:xfrm>
            <a:off x="614150" y="1592300"/>
            <a:ext cx="111723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1. Jimmy would work in a bank when he was younger, but he was getting a job as a pilot after he finished university.</a:t>
            </a:r>
            <a:endParaRPr sz="16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80" name="Shape 280"/>
          <p:cNvSpPr txBox="1"/>
          <p:nvPr/>
        </p:nvSpPr>
        <p:spPr>
          <a:xfrm>
            <a:off x="614149" y="2195893"/>
            <a:ext cx="106317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2. When I went to Tim’s earlier, he was sitting on the sofa watching TV! He was already finishing the cake – it </a:t>
            </a:r>
            <a:br>
              <a:rPr lang="en-US" sz="16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</a:br>
            <a:endParaRPr sz="16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None/>
            </a:pPr>
            <a:r>
              <a:rPr lang="en-US" sz="1600">
                <a:latin typeface="Open Sans"/>
                <a:ea typeface="Open Sans"/>
                <a:cs typeface="Open Sans"/>
                <a:sym typeface="Open Sans"/>
              </a:rPr>
              <a:t>    </a:t>
            </a:r>
            <a:r>
              <a:rPr lang="en-US" sz="16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was in</a:t>
            </a:r>
            <a:r>
              <a:rPr lang="en-US"/>
              <a:t> </a:t>
            </a:r>
            <a:r>
              <a:rPr lang="en-US" sz="16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the oven – and was cleaning all day.</a:t>
            </a:r>
            <a:endParaRPr sz="16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81" name="Shape 281"/>
          <p:cNvSpPr txBox="1"/>
          <p:nvPr/>
        </p:nvSpPr>
        <p:spPr>
          <a:xfrm>
            <a:off x="614198" y="3345629"/>
            <a:ext cx="106317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3. Helena didn’t use to like cats, but three years ago, she had bought one.</a:t>
            </a:r>
            <a:endParaRPr sz="1600" b="0" i="0" u="none" strike="noStrike" cap="none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82" name="Shape 282"/>
          <p:cNvSpPr txBox="1"/>
          <p:nvPr/>
        </p:nvSpPr>
        <p:spPr>
          <a:xfrm>
            <a:off x="614149" y="4041145"/>
            <a:ext cx="106316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4. I hoped to pass the exam, but I only got 40%. I can’t believe it! </a:t>
            </a:r>
            <a:endParaRPr sz="1600" b="0" i="0" u="none" strike="noStrike" cap="none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83" name="Shape 283"/>
          <p:cNvSpPr txBox="1"/>
          <p:nvPr/>
        </p:nvSpPr>
        <p:spPr>
          <a:xfrm>
            <a:off x="614149" y="4730351"/>
            <a:ext cx="1063160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5. Jude was dancing for hours when her husband turned up at the party. They went home soon after.</a:t>
            </a:r>
            <a:endParaRPr sz="16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84" name="Shape 284"/>
          <p:cNvSpPr txBox="1"/>
          <p:nvPr/>
        </p:nvSpPr>
        <p:spPr>
          <a:xfrm>
            <a:off x="614149" y="5399372"/>
            <a:ext cx="106317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6. While the baby would sleep, I phoned Tina to wish her luck in her exam.</a:t>
            </a:r>
            <a:endParaRPr sz="1600" b="0" i="0" u="none" strike="noStrike" cap="none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85" name="Shape 285"/>
          <p:cNvSpPr txBox="1"/>
          <p:nvPr/>
        </p:nvSpPr>
        <p:spPr>
          <a:xfrm>
            <a:off x="1420701" y="1422875"/>
            <a:ext cx="9723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A7E3"/>
              </a:buClr>
              <a:buSzPts val="1600"/>
              <a:buFont typeface="Open Sans"/>
              <a:buNone/>
            </a:pPr>
            <a:r>
              <a:rPr lang="en-US" sz="1600">
                <a:solidFill>
                  <a:srgbClr val="C00000"/>
                </a:solidFill>
              </a:rPr>
              <a:t>used to</a:t>
            </a:r>
            <a:endParaRPr sz="1600" b="0" i="0" u="none" strike="noStrike" cap="none">
              <a:solidFill>
                <a:srgbClr val="EA4E34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286" name="Shape 286"/>
          <p:cNvCxnSpPr/>
          <p:nvPr/>
        </p:nvCxnSpPr>
        <p:spPr>
          <a:xfrm>
            <a:off x="1596788" y="1761578"/>
            <a:ext cx="532263" cy="0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287" name="Shape 287"/>
          <p:cNvCxnSpPr/>
          <p:nvPr/>
        </p:nvCxnSpPr>
        <p:spPr>
          <a:xfrm rot="10800000" flipH="1">
            <a:off x="6511900" y="1761500"/>
            <a:ext cx="1001100" cy="14700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288" name="Shape 288"/>
          <p:cNvSpPr txBox="1"/>
          <p:nvPr/>
        </p:nvSpPr>
        <p:spPr>
          <a:xfrm>
            <a:off x="6672970" y="1442425"/>
            <a:ext cx="749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A7E3"/>
              </a:buClr>
              <a:buSzPts val="1600"/>
              <a:buFont typeface="Open Sans"/>
              <a:buNone/>
            </a:pPr>
            <a:r>
              <a:rPr lang="en-US" sz="1600" b="0" i="0" u="none" strike="noStrike" cap="none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  <a:t>got</a:t>
            </a:r>
            <a:endParaRPr sz="1600" b="0" i="0" u="none" strike="noStrike" cap="none">
              <a:solidFill>
                <a:srgbClr val="C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289" name="Shape 289"/>
          <p:cNvCxnSpPr/>
          <p:nvPr/>
        </p:nvCxnSpPr>
        <p:spPr>
          <a:xfrm rot="10800000" flipH="1">
            <a:off x="7674100" y="2336700"/>
            <a:ext cx="1978200" cy="16500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290" name="Shape 290"/>
          <p:cNvSpPr txBox="1"/>
          <p:nvPr/>
        </p:nvSpPr>
        <p:spPr>
          <a:xfrm>
            <a:off x="7591699" y="1997988"/>
            <a:ext cx="25926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A7E3"/>
              </a:buClr>
              <a:buSzPts val="1600"/>
              <a:buFont typeface="Open Sans"/>
              <a:buNone/>
            </a:pPr>
            <a:r>
              <a:rPr lang="en-US" sz="1600" b="0" i="0" u="none" strike="noStrike" cap="none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  <a:t>had already finished</a:t>
            </a:r>
            <a:endParaRPr sz="1600" b="0" i="0" u="none" strike="noStrike" cap="none">
              <a:solidFill>
                <a:srgbClr val="C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291" name="Shape 291"/>
          <p:cNvCxnSpPr/>
          <p:nvPr/>
        </p:nvCxnSpPr>
        <p:spPr>
          <a:xfrm>
            <a:off x="3020675" y="2889150"/>
            <a:ext cx="1195200" cy="3300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292" name="Shape 292"/>
          <p:cNvSpPr txBox="1"/>
          <p:nvPr/>
        </p:nvSpPr>
        <p:spPr>
          <a:xfrm>
            <a:off x="2590675" y="2497563"/>
            <a:ext cx="24180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A7E3"/>
              </a:buClr>
              <a:buSzPts val="1600"/>
              <a:buFont typeface="Open Sans"/>
              <a:buNone/>
            </a:pPr>
            <a:r>
              <a:rPr lang="en-US" sz="1600" b="0" i="0" u="none" strike="noStrike" cap="none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  <a:t>had been cleaning</a:t>
            </a:r>
            <a:endParaRPr sz="1600" b="0" i="0" u="none" strike="noStrike" cap="none">
              <a:solidFill>
                <a:srgbClr val="C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293" name="Shape 293"/>
          <p:cNvCxnSpPr/>
          <p:nvPr/>
        </p:nvCxnSpPr>
        <p:spPr>
          <a:xfrm rot="10800000" flipH="1">
            <a:off x="5650600" y="3523300"/>
            <a:ext cx="1077900" cy="2400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294" name="Shape 294"/>
          <p:cNvSpPr txBox="1"/>
          <p:nvPr/>
        </p:nvSpPr>
        <p:spPr>
          <a:xfrm>
            <a:off x="5859802" y="3162588"/>
            <a:ext cx="10623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A7E3"/>
              </a:buClr>
              <a:buSzPts val="1600"/>
              <a:buFont typeface="Open Sans"/>
              <a:buNone/>
            </a:pPr>
            <a:r>
              <a:rPr lang="en-US" sz="1600" b="0" i="0" u="none" strike="noStrike" cap="none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  <a:t>bought</a:t>
            </a:r>
            <a:endParaRPr sz="1600" b="0" i="0" u="none" strike="noStrike" cap="none">
              <a:solidFill>
                <a:srgbClr val="C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295" name="Shape 295"/>
          <p:cNvCxnSpPr/>
          <p:nvPr/>
        </p:nvCxnSpPr>
        <p:spPr>
          <a:xfrm rot="10800000" flipH="1">
            <a:off x="1044500" y="4197125"/>
            <a:ext cx="552300" cy="8400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296" name="Shape 296"/>
          <p:cNvSpPr txBox="1"/>
          <p:nvPr/>
        </p:nvSpPr>
        <p:spPr>
          <a:xfrm>
            <a:off x="851122" y="3815650"/>
            <a:ext cx="15888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A7E3"/>
              </a:buClr>
              <a:buSzPts val="1600"/>
              <a:buFont typeface="Open Sans"/>
              <a:buNone/>
            </a:pPr>
            <a:r>
              <a:rPr lang="en-US" sz="1600" b="0" i="0" u="none" strike="noStrike" cap="none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  <a:t>was hoping</a:t>
            </a:r>
            <a:endParaRPr sz="1600" b="0" i="0" u="none" strike="noStrike" cap="none">
              <a:solidFill>
                <a:srgbClr val="C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297" name="Shape 297"/>
          <p:cNvCxnSpPr/>
          <p:nvPr/>
        </p:nvCxnSpPr>
        <p:spPr>
          <a:xfrm>
            <a:off x="1420700" y="4881288"/>
            <a:ext cx="1112700" cy="16500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298" name="Shape 298"/>
          <p:cNvSpPr txBox="1"/>
          <p:nvPr/>
        </p:nvSpPr>
        <p:spPr>
          <a:xfrm>
            <a:off x="1081426" y="4521763"/>
            <a:ext cx="20598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A7E3"/>
              </a:buClr>
              <a:buSzPts val="1600"/>
              <a:buFont typeface="Open Sans"/>
              <a:buNone/>
            </a:pPr>
            <a:r>
              <a:rPr lang="en-US" sz="1600" b="0" i="0" u="none" strike="noStrike" cap="none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  <a:t>had been dancing</a:t>
            </a:r>
            <a:endParaRPr sz="1600" b="0" i="0" u="none" strike="noStrike" cap="none">
              <a:solidFill>
                <a:srgbClr val="C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299" name="Shape 299"/>
          <p:cNvCxnSpPr/>
          <p:nvPr/>
        </p:nvCxnSpPr>
        <p:spPr>
          <a:xfrm rot="10800000" flipH="1">
            <a:off x="2393000" y="5596488"/>
            <a:ext cx="1148400" cy="11400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300" name="Shape 300"/>
          <p:cNvSpPr txBox="1"/>
          <p:nvPr/>
        </p:nvSpPr>
        <p:spPr>
          <a:xfrm>
            <a:off x="2046900" y="5192450"/>
            <a:ext cx="22065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A7E3"/>
              </a:buClr>
              <a:buSzPts val="1600"/>
              <a:buFont typeface="Open Sans"/>
              <a:buNone/>
            </a:pPr>
            <a:r>
              <a:rPr lang="en-US" sz="1600" b="0" i="0" u="none" strike="noStrike" cap="none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  <a:t>slept/was sleeping</a:t>
            </a:r>
            <a:endParaRPr sz="1600" b="0" i="0" u="none" strike="noStrike" cap="none">
              <a:solidFill>
                <a:srgbClr val="C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 idx="4294967295"/>
          </p:nvPr>
        </p:nvSpPr>
        <p:spPr>
          <a:xfrm>
            <a:off x="684838" y="766348"/>
            <a:ext cx="10058399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okkitt"/>
              <a:buNone/>
            </a:pPr>
            <a:r>
              <a:rPr lang="en-US" sz="4400" b="0" i="0" u="none" strike="noStrike" cap="none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It’s easier to understand when we </a:t>
            </a:r>
            <a:r>
              <a:rPr lang="en-US" sz="4400" b="1" i="0" u="none" strike="noStrike" cap="none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use</a:t>
            </a:r>
            <a:r>
              <a:rPr lang="en-US" sz="4400" b="0" i="0" u="none" strike="noStrike" cap="none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the different past tenses if we compare them. </a:t>
            </a:r>
            <a:endParaRPr sz="4400" b="0" i="0" u="none" strike="noStrike" cap="none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4" name="Shape 64"/>
          <p:cNvSpPr txBox="1">
            <a:spLocks noGrp="1"/>
          </p:cNvSpPr>
          <p:nvPr>
            <p:ph type="body" idx="4294967295"/>
          </p:nvPr>
        </p:nvSpPr>
        <p:spPr>
          <a:xfrm>
            <a:off x="684838" y="2739129"/>
            <a:ext cx="10058400" cy="227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ts val="500"/>
              <a:buFont typeface="Noto Sans Symbols"/>
              <a:buNone/>
            </a:pPr>
            <a:r>
              <a:rPr lang="en-US" sz="2000" b="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Let’s look at:</a:t>
            </a:r>
            <a:endParaRPr sz="2000" b="0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1C4587"/>
              </a:buClr>
              <a:buSzPts val="1700"/>
              <a:buFont typeface="Open Sans"/>
              <a:buAutoNum type="arabicPeriod"/>
            </a:pPr>
            <a:r>
              <a:rPr lang="en-US" sz="2000" b="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The 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</a:t>
            </a:r>
            <a:r>
              <a:rPr lang="en-US" sz="2000" b="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ast 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s</a:t>
            </a:r>
            <a:r>
              <a:rPr lang="en-US" sz="2000" b="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imple, past 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c</a:t>
            </a:r>
            <a:r>
              <a:rPr lang="en-US" sz="2000" b="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ontinuous, 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</a:t>
            </a:r>
            <a:r>
              <a:rPr lang="en-US" sz="2000" b="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ast 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</a:t>
            </a:r>
            <a:r>
              <a:rPr lang="en-US" sz="2000" b="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erfect 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s</a:t>
            </a:r>
            <a:r>
              <a:rPr lang="en-US" sz="2000" b="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imple, and 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</a:t>
            </a:r>
            <a:r>
              <a:rPr lang="en-US" sz="2000" b="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ast 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</a:t>
            </a:r>
            <a:r>
              <a:rPr lang="en-US" sz="2000" b="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erfect 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c</a:t>
            </a:r>
            <a:r>
              <a:rPr lang="en-US" sz="2000" b="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ontinuous – we often call these the past narrative tenses.</a:t>
            </a:r>
            <a:endParaRPr sz="2000" b="0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1C4587"/>
              </a:buClr>
              <a:buSzPts val="1700"/>
              <a:buFont typeface="Open Sans"/>
              <a:buAutoNum type="arabicPeriod"/>
            </a:pPr>
            <a:r>
              <a:rPr lang="en-US" sz="2000" i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u</a:t>
            </a:r>
            <a:r>
              <a:rPr lang="en-US" sz="2000" b="0" i="1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sed to</a:t>
            </a:r>
            <a:r>
              <a:rPr lang="en-US" sz="2000" b="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and </a:t>
            </a:r>
            <a:r>
              <a:rPr lang="en-US" sz="2000" i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</a:t>
            </a:r>
            <a:r>
              <a:rPr lang="en-US" sz="2000" b="0" i="1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ould</a:t>
            </a:r>
            <a:r>
              <a:rPr lang="en-US" sz="2000" b="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dirty="0"/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ts val="1700"/>
              <a:buFont typeface="Noto Sans Symbols"/>
              <a:buNone/>
            </a:pPr>
            <a:endParaRPr sz="2000" b="0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GB" dirty="0"/>
              <a:t>Copyright © 2018 by Pearson Education </a:t>
            </a:r>
            <a:r>
              <a:rPr lang="en-US" sz="1100" b="0" i="0" u="none" strike="noStrike" cap="none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    Gold Experience 2nd Edition B2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6" name="Shape 66"/>
          <p:cNvSpPr/>
          <p:nvPr/>
        </p:nvSpPr>
        <p:spPr>
          <a:xfrm>
            <a:off x="8903368" y="5226518"/>
            <a:ext cx="2791327" cy="1117385"/>
          </a:xfrm>
          <a:prstGeom prst="homePlate">
            <a:avLst>
              <a:gd name="adj" fmla="val 50000"/>
            </a:avLst>
          </a:prstGeom>
          <a:solidFill>
            <a:srgbClr val="00A7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Open Sans"/>
              <a:buNone/>
            </a:pPr>
            <a:r>
              <a:rPr lang="en-US" sz="16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When do we use the past narrative tenses?</a:t>
            </a:r>
            <a:endParaRPr sz="16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E6F9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 idx="4294967295"/>
          </p:nvPr>
        </p:nvSpPr>
        <p:spPr>
          <a:xfrm>
            <a:off x="450600" y="229375"/>
            <a:ext cx="11188200" cy="131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okkitt"/>
              <a:buNone/>
            </a:pPr>
            <a:r>
              <a:rPr lang="en-US" sz="44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Function: </a:t>
            </a:r>
            <a:r>
              <a:rPr lang="en-US" sz="4400" b="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When do we use them?</a:t>
            </a:r>
            <a:endParaRPr dirty="0"/>
          </a:p>
        </p:txBody>
      </p:sp>
      <p:sp>
        <p:nvSpPr>
          <p:cNvPr id="72" name="Shape 72"/>
          <p:cNvSpPr txBox="1">
            <a:spLocks noGrp="1"/>
          </p:cNvSpPr>
          <p:nvPr>
            <p:ph type="body" idx="4294967295"/>
          </p:nvPr>
        </p:nvSpPr>
        <p:spPr>
          <a:xfrm>
            <a:off x="450594" y="854218"/>
            <a:ext cx="9239400" cy="7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ts val="500"/>
              <a:buFont typeface="Noto Sans Symbols"/>
              <a:buNone/>
            </a:pPr>
            <a:r>
              <a:rPr lang="en-US" sz="20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1. </a:t>
            </a:r>
            <a:r>
              <a:rPr lang="en-US" sz="20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</a:t>
            </a:r>
            <a:r>
              <a:rPr lang="en-US" sz="20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ast narrative tenses</a:t>
            </a:r>
            <a:endParaRPr sz="2000" b="1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3" name="Shape 73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GB" dirty="0"/>
              <a:t>Copyright © 2018 by Pearson Education </a:t>
            </a:r>
            <a:r>
              <a:rPr lang="en-US" sz="1100" b="0" i="0" u="none" strike="noStrike" cap="none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    Gold Experience 2nd Edition B2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4" name="Shape 7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07473" y="265464"/>
            <a:ext cx="1239894" cy="1239894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Shape 75"/>
          <p:cNvSpPr/>
          <p:nvPr/>
        </p:nvSpPr>
        <p:spPr>
          <a:xfrm>
            <a:off x="7213825" y="911875"/>
            <a:ext cx="2796000" cy="753900"/>
          </a:xfrm>
          <a:prstGeom prst="wedgeRoundRectCallout">
            <a:avLst>
              <a:gd name="adj1" fmla="val 67581"/>
              <a:gd name="adj2" fmla="val -37034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Read the sections of the story and answer the questions.</a:t>
            </a:r>
            <a:endParaRPr sz="1600" b="0" i="0" u="none" strike="noStrike" cap="none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6" name="Shape 76"/>
          <p:cNvSpPr/>
          <p:nvPr/>
        </p:nvSpPr>
        <p:spPr>
          <a:xfrm>
            <a:off x="450601" y="1718445"/>
            <a:ext cx="10926755" cy="1631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4686"/>
              </a:buClr>
              <a:buSzPts val="500"/>
              <a:buFont typeface="Open Sans"/>
              <a:buNone/>
            </a:pPr>
            <a:r>
              <a:rPr lang="en-US" sz="2000" b="0" i="0" u="none" strike="noStrike" cap="none" dirty="0">
                <a:solidFill>
                  <a:srgbClr val="1B4686"/>
                </a:solidFill>
                <a:latin typeface="Open Sans"/>
                <a:ea typeface="Open Sans"/>
                <a:cs typeface="Open Sans"/>
                <a:sym typeface="Open Sans"/>
              </a:rPr>
              <a:t>In 1992, my dad got a new job in London, so we had to leave Liverpool. The day we moved, I was unpacking my things in my new bedroom when my older sister came in. When we were younger, she was always taking my clothes without asking, and I hated her being in my room. But today was different. She started crying – she was hoping to stay in Liverpool near her friends, but it didn’t happen.</a:t>
            </a:r>
            <a:endParaRPr sz="2000" b="0" i="0" u="none" strike="noStrike" cap="none" dirty="0">
              <a:solidFill>
                <a:srgbClr val="1B4686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7" name="Shape 77"/>
          <p:cNvSpPr/>
          <p:nvPr/>
        </p:nvSpPr>
        <p:spPr>
          <a:xfrm>
            <a:off x="450601" y="3553126"/>
            <a:ext cx="2510963" cy="1933273"/>
          </a:xfrm>
          <a:prstGeom prst="wedgeRoundRectCallout">
            <a:avLst>
              <a:gd name="adj1" fmla="val 61211"/>
              <a:gd name="adj2" fmla="val 6701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Look at this sentence: </a:t>
            </a:r>
            <a:r>
              <a:rPr lang="en-US" sz="1600" b="1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In 1992, my dad got a new job.</a:t>
            </a:r>
            <a:r>
              <a:rPr lang="en-US" sz="16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Does this action have any relation to the present or did it finish in the past?</a:t>
            </a:r>
            <a:endParaRPr sz="16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8" name="Shape 78"/>
          <p:cNvSpPr/>
          <p:nvPr/>
        </p:nvSpPr>
        <p:spPr>
          <a:xfrm>
            <a:off x="3163500" y="3349661"/>
            <a:ext cx="1886171" cy="882367"/>
          </a:xfrm>
          <a:prstGeom prst="cloudCallout">
            <a:avLst>
              <a:gd name="adj1" fmla="val -57770"/>
              <a:gd name="adj2" fmla="val 23902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D522"/>
              </a:buClr>
              <a:buSzPts val="400"/>
              <a:buFont typeface="Open Sans"/>
              <a:buNone/>
            </a:pPr>
            <a:r>
              <a:rPr lang="en-US" sz="1600" b="0" i="1" u="none" strike="noStrike" cap="none">
                <a:solidFill>
                  <a:srgbClr val="C9D522"/>
                </a:solidFill>
                <a:latin typeface="Open Sans"/>
                <a:ea typeface="Open Sans"/>
                <a:cs typeface="Open Sans"/>
                <a:sym typeface="Open Sans"/>
              </a:rPr>
              <a:t>It finished in the past (1992)</a:t>
            </a:r>
            <a:endParaRPr sz="1600" b="0" i="1" u="none" strike="noStrike" cap="none">
              <a:solidFill>
                <a:srgbClr val="F49C4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9" name="Shape 79"/>
          <p:cNvSpPr/>
          <p:nvPr/>
        </p:nvSpPr>
        <p:spPr>
          <a:xfrm>
            <a:off x="3294173" y="4546691"/>
            <a:ext cx="2424239" cy="1847648"/>
          </a:xfrm>
          <a:prstGeom prst="wedgeRoundRectCallout">
            <a:avLst>
              <a:gd name="adj1" fmla="val 56571"/>
              <a:gd name="adj2" fmla="val -42467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Look at this sentence: </a:t>
            </a:r>
            <a:r>
              <a:rPr lang="en-US" sz="1600" b="1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I was unpacking when my sister came in. </a:t>
            </a:r>
            <a:r>
              <a:rPr lang="en-US" sz="16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Which of the two actions was interrupted?</a:t>
            </a:r>
            <a:endParaRPr sz="16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0" name="Shape 80"/>
          <p:cNvSpPr/>
          <p:nvPr/>
        </p:nvSpPr>
        <p:spPr>
          <a:xfrm>
            <a:off x="9209463" y="3344858"/>
            <a:ext cx="2796019" cy="841285"/>
          </a:xfrm>
          <a:prstGeom prst="cloudCallout">
            <a:avLst>
              <a:gd name="adj1" fmla="val -30916"/>
              <a:gd name="adj2" fmla="val 108426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D522"/>
              </a:buClr>
              <a:buSzPts val="400"/>
              <a:buFont typeface="Open Sans"/>
              <a:buNone/>
            </a:pPr>
            <a:r>
              <a:rPr lang="en-US" sz="1600" b="0" i="1" u="none" strike="noStrike" cap="none">
                <a:solidFill>
                  <a:srgbClr val="C9D522"/>
                </a:solidFill>
                <a:latin typeface="Open Sans"/>
                <a:ea typeface="Open Sans"/>
                <a:cs typeface="Open Sans"/>
                <a:sym typeface="Open Sans"/>
              </a:rPr>
              <a:t>It was a failed plan/expectation</a:t>
            </a:r>
            <a:endParaRPr sz="1600" b="0" i="1" u="none" strike="noStrike" cap="none">
              <a:solidFill>
                <a:srgbClr val="F49C4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1" name="Shape 81"/>
          <p:cNvSpPr/>
          <p:nvPr/>
        </p:nvSpPr>
        <p:spPr>
          <a:xfrm>
            <a:off x="6144425" y="4519750"/>
            <a:ext cx="2618700" cy="1933200"/>
          </a:xfrm>
          <a:prstGeom prst="wedgeRoundRectCallout">
            <a:avLst>
              <a:gd name="adj1" fmla="val 25338"/>
              <a:gd name="adj2" fmla="val -61070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1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She was always taking my clothes.</a:t>
            </a:r>
            <a:r>
              <a:rPr lang="en-US" sz="16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Does this action refer to an event in the story or an annoying habit that happened many times in the past?</a:t>
            </a:r>
            <a:endParaRPr sz="1600" b="1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2" name="Shape 82"/>
          <p:cNvSpPr/>
          <p:nvPr/>
        </p:nvSpPr>
        <p:spPr>
          <a:xfrm>
            <a:off x="7011718" y="3138985"/>
            <a:ext cx="2179453" cy="1087415"/>
          </a:xfrm>
          <a:prstGeom prst="cloudCallout">
            <a:avLst>
              <a:gd name="adj1" fmla="val -38895"/>
              <a:gd name="adj2" fmla="val 68758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D522"/>
              </a:buClr>
              <a:buSzPts val="400"/>
              <a:buFont typeface="Open Sans"/>
              <a:buNone/>
            </a:pPr>
            <a:r>
              <a:rPr lang="en-US" sz="1600" b="0" i="1" u="none" strike="noStrike" cap="none">
                <a:solidFill>
                  <a:srgbClr val="C9D522"/>
                </a:solidFill>
                <a:latin typeface="Open Sans"/>
                <a:ea typeface="Open Sans"/>
                <a:cs typeface="Open Sans"/>
                <a:sym typeface="Open Sans"/>
              </a:rPr>
              <a:t>An annoying habit – a criticism</a:t>
            </a:r>
            <a:endParaRPr sz="1600" b="0" i="1" u="none" strike="noStrike" cap="none">
              <a:solidFill>
                <a:srgbClr val="F49C4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3" name="Shape 83"/>
          <p:cNvSpPr/>
          <p:nvPr/>
        </p:nvSpPr>
        <p:spPr>
          <a:xfrm>
            <a:off x="9061051" y="4727179"/>
            <a:ext cx="2471308" cy="1752785"/>
          </a:xfrm>
          <a:prstGeom prst="wedgeRoundRectCallout">
            <a:avLst>
              <a:gd name="adj1" fmla="val 25338"/>
              <a:gd name="adj2" fmla="val -61070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1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She was hoping to stay in Liverpool.</a:t>
            </a:r>
            <a:r>
              <a:rPr lang="en-US" sz="16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This was an expectation or plan. Was it successful or did it fail?</a:t>
            </a:r>
            <a:endParaRPr sz="1600" b="1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4" name="Shape 84"/>
          <p:cNvSpPr/>
          <p:nvPr/>
        </p:nvSpPr>
        <p:spPr>
          <a:xfrm>
            <a:off x="5116401" y="3480063"/>
            <a:ext cx="1886171" cy="882367"/>
          </a:xfrm>
          <a:prstGeom prst="cloudCallout">
            <a:avLst>
              <a:gd name="adj1" fmla="val -40255"/>
              <a:gd name="adj2" fmla="val 67042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D522"/>
              </a:buClr>
              <a:buSzPts val="400"/>
              <a:buFont typeface="Open Sans"/>
              <a:buNone/>
            </a:pPr>
            <a:r>
              <a:rPr lang="en-US" sz="1600" b="0" i="1" u="none" strike="noStrike" cap="none">
                <a:solidFill>
                  <a:srgbClr val="C9D522"/>
                </a:solidFill>
                <a:latin typeface="Open Sans"/>
                <a:ea typeface="Open Sans"/>
                <a:cs typeface="Open Sans"/>
                <a:sym typeface="Open Sans"/>
              </a:rPr>
              <a:t>I was unpacking my things.</a:t>
            </a:r>
            <a:endParaRPr sz="1600" b="0" i="1" u="none" strike="noStrike" cap="none">
              <a:solidFill>
                <a:srgbClr val="F49C4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E6F9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85">
            <a:extLst>
              <a:ext uri="{FF2B5EF4-FFF2-40B4-BE49-F238E27FC236}">
                <a16:creationId xmlns:a16="http://schemas.microsoft.com/office/drawing/2014/main" id="{A675B9E2-BA93-4BFD-BB14-A20DDE70F20C}"/>
              </a:ext>
            </a:extLst>
          </p:cNvPr>
          <p:cNvSpPr/>
          <p:nvPr/>
        </p:nvSpPr>
        <p:spPr>
          <a:xfrm>
            <a:off x="336770" y="2083953"/>
            <a:ext cx="10926755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4686"/>
              </a:buClr>
              <a:buSzPts val="500"/>
              <a:buFont typeface="Open Sans"/>
              <a:buNone/>
            </a:pPr>
            <a:r>
              <a:rPr lang="en-US" sz="2000" b="0" i="0" u="none" strike="noStrike" cap="none" dirty="0">
                <a:solidFill>
                  <a:srgbClr val="1B4686"/>
                </a:solidFill>
                <a:latin typeface="Open Sans"/>
                <a:ea typeface="Open Sans"/>
                <a:cs typeface="Open Sans"/>
                <a:sym typeface="Open Sans"/>
              </a:rPr>
              <a:t>Earlier that day, she had visited her best friend to say goodbye. At 3 p.m. when I arrived to say we were leaving, they had been crying for about two hours! </a:t>
            </a:r>
            <a:endParaRPr sz="2000" b="0" i="0" u="none" strike="noStrike" cap="none" dirty="0">
              <a:solidFill>
                <a:srgbClr val="1B4686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1" name="Shape 71"/>
          <p:cNvSpPr txBox="1">
            <a:spLocks noGrp="1"/>
          </p:cNvSpPr>
          <p:nvPr>
            <p:ph type="title" idx="4294967295"/>
          </p:nvPr>
        </p:nvSpPr>
        <p:spPr>
          <a:xfrm>
            <a:off x="450600" y="229375"/>
            <a:ext cx="11188200" cy="131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okkitt"/>
              <a:buNone/>
            </a:pPr>
            <a:r>
              <a:rPr lang="en-US" sz="44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Function: </a:t>
            </a:r>
            <a:r>
              <a:rPr lang="en-US" sz="4400" b="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When do we use them?</a:t>
            </a:r>
            <a:endParaRPr dirty="0"/>
          </a:p>
        </p:txBody>
      </p:sp>
      <p:sp>
        <p:nvSpPr>
          <p:cNvPr id="72" name="Shape 72"/>
          <p:cNvSpPr txBox="1">
            <a:spLocks noGrp="1"/>
          </p:cNvSpPr>
          <p:nvPr>
            <p:ph type="body" idx="4294967295"/>
          </p:nvPr>
        </p:nvSpPr>
        <p:spPr>
          <a:xfrm>
            <a:off x="450594" y="854218"/>
            <a:ext cx="9239400" cy="7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ts val="500"/>
              <a:buFont typeface="Noto Sans Symbols"/>
              <a:buNone/>
            </a:pPr>
            <a:r>
              <a:rPr lang="en-US" sz="20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1. </a:t>
            </a:r>
            <a:r>
              <a:rPr lang="en-US" sz="20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</a:t>
            </a:r>
            <a:r>
              <a:rPr lang="en-US" sz="20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ast narrative tenses</a:t>
            </a:r>
            <a:endParaRPr sz="2000" b="1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3" name="Shape 73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GB" dirty="0"/>
              <a:t>Copyright © 2018 by Pearson Education </a:t>
            </a:r>
            <a:r>
              <a:rPr lang="en-US" sz="1100" b="0" i="0" u="none" strike="noStrike" cap="none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    Gold Experience 2nd Edition B2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2" name="Shape 73">
            <a:extLst>
              <a:ext uri="{FF2B5EF4-FFF2-40B4-BE49-F238E27FC236}">
                <a16:creationId xmlns:a16="http://schemas.microsoft.com/office/drawing/2014/main" id="{30C801CE-8475-4BB7-82E6-206B3189EFF6}"/>
              </a:ext>
            </a:extLst>
          </p:cNvPr>
          <p:cNvSpPr txBox="1">
            <a:spLocks/>
          </p:cNvSpPr>
          <p:nvPr/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Open Sans"/>
              <a:buNone/>
              <a:defRPr sz="11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ckwel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r>
              <a:rPr lang="en-GB"/>
              <a:t>Copyright © 2018 by Pearson Education     Gold Experience 2nd Edition B2</a:t>
            </a:r>
            <a:endParaRPr lang="en-GB" dirty="0"/>
          </a:p>
        </p:txBody>
      </p:sp>
      <p:pic>
        <p:nvPicPr>
          <p:cNvPr id="23" name="Shape 74">
            <a:extLst>
              <a:ext uri="{FF2B5EF4-FFF2-40B4-BE49-F238E27FC236}">
                <a16:creationId xmlns:a16="http://schemas.microsoft.com/office/drawing/2014/main" id="{C252DD71-F80C-42BC-8BF8-B7F485809F8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07473" y="265464"/>
            <a:ext cx="1239894" cy="1239894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Shape 86">
            <a:extLst>
              <a:ext uri="{FF2B5EF4-FFF2-40B4-BE49-F238E27FC236}">
                <a16:creationId xmlns:a16="http://schemas.microsoft.com/office/drawing/2014/main" id="{4432E7E1-D1C2-4792-8A89-0E5DE88DEEF5}"/>
              </a:ext>
            </a:extLst>
          </p:cNvPr>
          <p:cNvSpPr/>
          <p:nvPr/>
        </p:nvSpPr>
        <p:spPr>
          <a:xfrm>
            <a:off x="275320" y="3044580"/>
            <a:ext cx="3153300" cy="1938600"/>
          </a:xfrm>
          <a:prstGeom prst="wedgeRoundRectCallout">
            <a:avLst>
              <a:gd name="adj1" fmla="val 61211"/>
              <a:gd name="adj2" fmla="val 6701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Look at this section of the story: </a:t>
            </a:r>
            <a:r>
              <a:rPr lang="en-US" sz="1600" b="1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Earlier that day, she had visited her best friend. 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The main part of this story is set in the new house in London. What other time is mentioned here?</a:t>
            </a:r>
            <a:endParaRPr sz="1600" b="0" i="0" u="none" strike="noStrike" cap="none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6" name="Shape 87">
            <a:extLst>
              <a:ext uri="{FF2B5EF4-FFF2-40B4-BE49-F238E27FC236}">
                <a16:creationId xmlns:a16="http://schemas.microsoft.com/office/drawing/2014/main" id="{BEEC5245-355B-4107-A430-574DF122DADF}"/>
              </a:ext>
            </a:extLst>
          </p:cNvPr>
          <p:cNvSpPr/>
          <p:nvPr/>
        </p:nvSpPr>
        <p:spPr>
          <a:xfrm>
            <a:off x="3775384" y="3169781"/>
            <a:ext cx="2064030" cy="951804"/>
          </a:xfrm>
          <a:prstGeom prst="cloudCallout">
            <a:avLst>
              <a:gd name="adj1" fmla="val -65481"/>
              <a:gd name="adj2" fmla="val 25824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D522"/>
              </a:buClr>
              <a:buSzPts val="400"/>
              <a:buFont typeface="Open Sans"/>
              <a:buNone/>
            </a:pPr>
            <a:r>
              <a:rPr lang="en-US" sz="1600" b="0" i="1" u="none" strike="noStrike" cap="none">
                <a:solidFill>
                  <a:srgbClr val="C9D522"/>
                </a:solidFill>
                <a:latin typeface="Open Sans"/>
                <a:ea typeface="Open Sans"/>
                <a:cs typeface="Open Sans"/>
                <a:sym typeface="Open Sans"/>
              </a:rPr>
              <a:t>Earlier that day (the day of the move)</a:t>
            </a:r>
            <a:endParaRPr sz="1600" b="0" i="1" u="none" strike="noStrike" cap="none">
              <a:solidFill>
                <a:srgbClr val="F49C4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7" name="Shape 88">
            <a:extLst>
              <a:ext uri="{FF2B5EF4-FFF2-40B4-BE49-F238E27FC236}">
                <a16:creationId xmlns:a16="http://schemas.microsoft.com/office/drawing/2014/main" id="{A33A70FC-A7FB-4D5B-ABEB-648800A1267C}"/>
              </a:ext>
            </a:extLst>
          </p:cNvPr>
          <p:cNvSpPr/>
          <p:nvPr/>
        </p:nvSpPr>
        <p:spPr>
          <a:xfrm>
            <a:off x="3720355" y="4399973"/>
            <a:ext cx="2836512" cy="1331421"/>
          </a:xfrm>
          <a:prstGeom prst="wedgeRoundRectCallout">
            <a:avLst>
              <a:gd name="adj1" fmla="val 61211"/>
              <a:gd name="adj2" fmla="val 6701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1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At 3 p.m. when I arrived, they had been crying.</a:t>
            </a:r>
            <a:r>
              <a:rPr lang="en-US" sz="16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When did this action start and when did it finish?</a:t>
            </a:r>
            <a:endParaRPr sz="1600" b="1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8" name="Shape 89">
            <a:extLst>
              <a:ext uri="{FF2B5EF4-FFF2-40B4-BE49-F238E27FC236}">
                <a16:creationId xmlns:a16="http://schemas.microsoft.com/office/drawing/2014/main" id="{94D87BB8-548E-4244-A947-DA0D52B7893F}"/>
              </a:ext>
            </a:extLst>
          </p:cNvPr>
          <p:cNvSpPr/>
          <p:nvPr/>
        </p:nvSpPr>
        <p:spPr>
          <a:xfrm>
            <a:off x="5826539" y="3104475"/>
            <a:ext cx="2863814" cy="1274400"/>
          </a:xfrm>
          <a:prstGeom prst="cloudCallout">
            <a:avLst>
              <a:gd name="adj1" fmla="val -59682"/>
              <a:gd name="adj2" fmla="val 4388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D522"/>
              </a:buClr>
              <a:buSzPts val="400"/>
              <a:buFont typeface="Open Sans"/>
              <a:buNone/>
            </a:pPr>
            <a:r>
              <a:rPr lang="en-US" sz="1600" b="0" i="1" u="none" strike="noStrike" cap="none" dirty="0">
                <a:solidFill>
                  <a:srgbClr val="C9D522"/>
                </a:solidFill>
                <a:latin typeface="Open Sans"/>
                <a:ea typeface="Open Sans"/>
                <a:cs typeface="Open Sans"/>
                <a:sym typeface="Open Sans"/>
              </a:rPr>
              <a:t>It started earlier in the day and finished at 3 p.m.</a:t>
            </a:r>
            <a:endParaRPr sz="1600" b="0" i="1" u="none" strike="noStrike" cap="none" dirty="0">
              <a:solidFill>
                <a:srgbClr val="F49C4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9" name="Shape 90">
            <a:extLst>
              <a:ext uri="{FF2B5EF4-FFF2-40B4-BE49-F238E27FC236}">
                <a16:creationId xmlns:a16="http://schemas.microsoft.com/office/drawing/2014/main" id="{B2BE7CD7-2453-42A5-BED9-168D49F635B5}"/>
              </a:ext>
            </a:extLst>
          </p:cNvPr>
          <p:cNvSpPr/>
          <p:nvPr/>
        </p:nvSpPr>
        <p:spPr>
          <a:xfrm>
            <a:off x="7134699" y="4415486"/>
            <a:ext cx="2836512" cy="1331421"/>
          </a:xfrm>
          <a:prstGeom prst="wedgeRoundRectCallout">
            <a:avLst>
              <a:gd name="adj1" fmla="val 61211"/>
              <a:gd name="adj2" fmla="val 6701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1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At 3 p.m. when I arrived, they had been crying.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Was it one event or a continuous action over a period of time?</a:t>
            </a:r>
            <a:endParaRPr sz="1600" b="1" i="0" u="none" strike="noStrike" cap="none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0" name="Shape 91">
            <a:extLst>
              <a:ext uri="{FF2B5EF4-FFF2-40B4-BE49-F238E27FC236}">
                <a16:creationId xmlns:a16="http://schemas.microsoft.com/office/drawing/2014/main" id="{C20732AF-C733-407E-9B88-67B4D136610F}"/>
              </a:ext>
            </a:extLst>
          </p:cNvPr>
          <p:cNvSpPr/>
          <p:nvPr/>
        </p:nvSpPr>
        <p:spPr>
          <a:xfrm>
            <a:off x="8708645" y="2941788"/>
            <a:ext cx="2297018" cy="1389621"/>
          </a:xfrm>
          <a:prstGeom prst="cloudCallout">
            <a:avLst>
              <a:gd name="adj1" fmla="val -56873"/>
              <a:gd name="adj2" fmla="val 5534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D522"/>
              </a:buClr>
              <a:buSzPts val="400"/>
              <a:buFont typeface="Open Sans"/>
              <a:buNone/>
            </a:pPr>
            <a:r>
              <a:rPr lang="en-US" sz="1600" b="0" i="1" u="none" strike="noStrike" cap="none">
                <a:solidFill>
                  <a:srgbClr val="C9D522"/>
                </a:solidFill>
                <a:latin typeface="Open Sans"/>
                <a:ea typeface="Open Sans"/>
                <a:cs typeface="Open Sans"/>
                <a:sym typeface="Open Sans"/>
              </a:rPr>
              <a:t>A continuous action over a period of time</a:t>
            </a:r>
            <a:endParaRPr sz="1600" b="0" i="1" u="none" strike="noStrike" cap="none">
              <a:solidFill>
                <a:srgbClr val="F49C4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31" name="Shape 100">
            <a:extLst>
              <a:ext uri="{FF2B5EF4-FFF2-40B4-BE49-F238E27FC236}">
                <a16:creationId xmlns:a16="http://schemas.microsoft.com/office/drawing/2014/main" id="{CDFCE554-ABD7-49C2-802F-1C9AB35B92CD}"/>
              </a:ext>
            </a:extLst>
          </p:cNvPr>
          <p:cNvCxnSpPr/>
          <p:nvPr/>
        </p:nvCxnSpPr>
        <p:spPr>
          <a:xfrm rot="10800000">
            <a:off x="8392991" y="5457395"/>
            <a:ext cx="0" cy="164758"/>
          </a:xfrm>
          <a:prstGeom prst="straightConnector1">
            <a:avLst/>
          </a:prstGeom>
          <a:noFill/>
          <a:ln w="9525" cap="flat" cmpd="sng">
            <a:solidFill>
              <a:srgbClr val="00A7E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3" name="Shape 75">
            <a:extLst>
              <a:ext uri="{FF2B5EF4-FFF2-40B4-BE49-F238E27FC236}">
                <a16:creationId xmlns:a16="http://schemas.microsoft.com/office/drawing/2014/main" id="{EABBD1E3-FE7D-4241-A790-E16E793B6EE6}"/>
              </a:ext>
            </a:extLst>
          </p:cNvPr>
          <p:cNvSpPr/>
          <p:nvPr/>
        </p:nvSpPr>
        <p:spPr>
          <a:xfrm>
            <a:off x="7213825" y="911875"/>
            <a:ext cx="2796000" cy="753900"/>
          </a:xfrm>
          <a:prstGeom prst="wedgeRoundRectCallout">
            <a:avLst>
              <a:gd name="adj1" fmla="val 67581"/>
              <a:gd name="adj2" fmla="val -37034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Read the sections of the story and answer the questions.</a:t>
            </a:r>
            <a:endParaRPr sz="1600" b="0" i="0" u="none" strike="noStrike" cap="none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4248805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E6F9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 idx="4294967295"/>
          </p:nvPr>
        </p:nvSpPr>
        <p:spPr>
          <a:xfrm>
            <a:off x="450600" y="229375"/>
            <a:ext cx="11188200" cy="131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okkitt"/>
              <a:buNone/>
            </a:pPr>
            <a:r>
              <a:rPr lang="en-US" sz="4400" b="1" i="0" u="none" strike="noStrike" cap="none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Function: </a:t>
            </a:r>
            <a:r>
              <a:rPr lang="en-US" sz="4400" b="0" i="0" u="none" strike="noStrike" cap="none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When do we use them?</a:t>
            </a:r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body" idx="4294967295"/>
          </p:nvPr>
        </p:nvSpPr>
        <p:spPr>
          <a:xfrm>
            <a:off x="450594" y="854218"/>
            <a:ext cx="9239400" cy="7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ts val="500"/>
              <a:buFont typeface="Noto Sans Symbols"/>
              <a:buNone/>
            </a:pPr>
            <a:r>
              <a:rPr lang="en-US" sz="20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1. </a:t>
            </a:r>
            <a:r>
              <a:rPr lang="en-US" sz="20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</a:t>
            </a:r>
            <a:r>
              <a:rPr lang="en-US" sz="20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ast narrative tenses</a:t>
            </a:r>
            <a:endParaRPr sz="2000" b="1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3" name="Shape 73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GB" dirty="0"/>
              <a:t>Copyright © 2018 by Pearson Education </a:t>
            </a:r>
            <a:r>
              <a:rPr lang="en-US" sz="1100" b="0" i="0" u="none" strike="noStrike" cap="none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    Gold Experience 2nd Edition B2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4" name="Shape 7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07473" y="265464"/>
            <a:ext cx="1239894" cy="1239894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Shape 92"/>
          <p:cNvSpPr/>
          <p:nvPr/>
        </p:nvSpPr>
        <p:spPr>
          <a:xfrm>
            <a:off x="275335" y="1466899"/>
            <a:ext cx="6130963" cy="2590522"/>
          </a:xfrm>
          <a:prstGeom prst="wedgeRoundRectCallout">
            <a:avLst>
              <a:gd name="adj1" fmla="val 58777"/>
              <a:gd name="adj2" fmla="val -34028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Put these events from the story on the timeline: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"/>
              <a:buFont typeface="Arial"/>
              <a:buNone/>
            </a:pPr>
            <a:endParaRPr sz="1600" b="0" i="0" u="none" strike="noStrike" cap="none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1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1. We left Liverpool.</a:t>
            </a:r>
            <a:endParaRPr dirty="0"/>
          </a:p>
          <a:p>
            <a:pPr marL="45720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1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2. My sister had visited her friend.</a:t>
            </a:r>
            <a:endParaRPr dirty="0"/>
          </a:p>
          <a:p>
            <a:pPr marL="45720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1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3. I went to collect my sister from her friend’s </a:t>
            </a:r>
            <a:br>
              <a:rPr lang="en-US" sz="1600" b="1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-US" sz="16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   </a:t>
            </a:r>
            <a:r>
              <a:rPr lang="en-US" sz="1600" b="1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house.</a:t>
            </a:r>
            <a:endParaRPr dirty="0"/>
          </a:p>
          <a:p>
            <a:pPr marL="45720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1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4. They had been crying.</a:t>
            </a:r>
            <a:endParaRPr dirty="0"/>
          </a:p>
          <a:p>
            <a:pPr marL="45720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1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5. I was unpacking.</a:t>
            </a:r>
            <a:endParaRPr dirty="0"/>
          </a:p>
          <a:p>
            <a:pPr marL="45720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1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6. My sister came into my bedroom.</a:t>
            </a:r>
            <a:endParaRPr sz="1600" b="1" i="0" u="none" strike="noStrike" cap="none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93" name="Shape 93"/>
          <p:cNvGrpSpPr/>
          <p:nvPr/>
        </p:nvGrpSpPr>
        <p:grpSpPr>
          <a:xfrm>
            <a:off x="213162" y="5195361"/>
            <a:ext cx="11226754" cy="466769"/>
            <a:chOff x="464550" y="5158785"/>
            <a:chExt cx="11226754" cy="466769"/>
          </a:xfrm>
        </p:grpSpPr>
        <p:cxnSp>
          <p:nvCxnSpPr>
            <p:cNvPr id="94" name="Shape 94"/>
            <p:cNvCxnSpPr/>
            <p:nvPr/>
          </p:nvCxnSpPr>
          <p:spPr>
            <a:xfrm>
              <a:off x="464550" y="5455891"/>
              <a:ext cx="11226754" cy="0"/>
            </a:xfrm>
            <a:prstGeom prst="straightConnector1">
              <a:avLst/>
            </a:prstGeom>
            <a:noFill/>
            <a:ln w="22225" cap="flat" cmpd="sng">
              <a:solidFill>
                <a:srgbClr val="00A7E3"/>
              </a:solidFill>
              <a:prstDash val="solid"/>
              <a:round/>
              <a:headEnd type="triangle" w="med" len="med"/>
              <a:tailEnd type="triangle" w="med" len="med"/>
            </a:ln>
          </p:spPr>
        </p:cxnSp>
        <p:cxnSp>
          <p:nvCxnSpPr>
            <p:cNvPr id="95" name="Shape 95"/>
            <p:cNvCxnSpPr/>
            <p:nvPr/>
          </p:nvCxnSpPr>
          <p:spPr>
            <a:xfrm rot="10800000">
              <a:off x="5661200" y="5158785"/>
              <a:ext cx="0" cy="297107"/>
            </a:xfrm>
            <a:prstGeom prst="straightConnector1">
              <a:avLst/>
            </a:prstGeom>
            <a:noFill/>
            <a:ln w="9525" cap="flat" cmpd="sng">
              <a:solidFill>
                <a:srgbClr val="00A7E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96" name="Shape 96"/>
            <p:cNvCxnSpPr/>
            <p:nvPr/>
          </p:nvCxnSpPr>
          <p:spPr>
            <a:xfrm rot="10800000">
              <a:off x="2800162" y="5455891"/>
              <a:ext cx="13596" cy="144700"/>
            </a:xfrm>
            <a:prstGeom prst="straightConnector1">
              <a:avLst/>
            </a:prstGeom>
            <a:noFill/>
            <a:ln w="9525" cap="flat" cmpd="sng">
              <a:solidFill>
                <a:srgbClr val="00A7E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97" name="Shape 97"/>
            <p:cNvCxnSpPr/>
            <p:nvPr/>
          </p:nvCxnSpPr>
          <p:spPr>
            <a:xfrm rot="10800000">
              <a:off x="4785738" y="5460796"/>
              <a:ext cx="0" cy="164758"/>
            </a:xfrm>
            <a:prstGeom prst="straightConnector1">
              <a:avLst/>
            </a:prstGeom>
            <a:noFill/>
            <a:ln w="9525" cap="flat" cmpd="sng">
              <a:solidFill>
                <a:srgbClr val="00A7E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98" name="Shape 98"/>
            <p:cNvCxnSpPr/>
            <p:nvPr/>
          </p:nvCxnSpPr>
          <p:spPr>
            <a:xfrm>
              <a:off x="6804488" y="5267549"/>
              <a:ext cx="1854600" cy="0"/>
            </a:xfrm>
            <a:prstGeom prst="straightConnector1">
              <a:avLst/>
            </a:prstGeom>
            <a:noFill/>
            <a:ln w="9525" cap="flat" cmpd="sng">
              <a:solidFill>
                <a:srgbClr val="FDA739"/>
              </a:solidFill>
              <a:prstDash val="solid"/>
              <a:round/>
              <a:headEnd type="triangle" w="med" len="med"/>
              <a:tailEnd type="none" w="sm" len="sm"/>
            </a:ln>
          </p:spPr>
        </p:cxnSp>
        <p:cxnSp>
          <p:nvCxnSpPr>
            <p:cNvPr id="99" name="Shape 99"/>
            <p:cNvCxnSpPr/>
            <p:nvPr/>
          </p:nvCxnSpPr>
          <p:spPr>
            <a:xfrm>
              <a:off x="2821184" y="5241784"/>
              <a:ext cx="1915588" cy="13753"/>
            </a:xfrm>
            <a:prstGeom prst="straightConnector1">
              <a:avLst/>
            </a:prstGeom>
            <a:noFill/>
            <a:ln w="9525" cap="flat" cmpd="sng">
              <a:solidFill>
                <a:srgbClr val="FDA739"/>
              </a:solidFill>
              <a:prstDash val="solid"/>
              <a:round/>
              <a:headEnd type="triangle" w="med" len="med"/>
              <a:tailEnd type="triangle" w="med" len="med"/>
            </a:ln>
          </p:spPr>
        </p:cxnSp>
      </p:grpSp>
      <p:cxnSp>
        <p:nvCxnSpPr>
          <p:cNvPr id="100" name="Shape 100"/>
          <p:cNvCxnSpPr/>
          <p:nvPr/>
        </p:nvCxnSpPr>
        <p:spPr>
          <a:xfrm rot="10800000">
            <a:off x="8392991" y="5467786"/>
            <a:ext cx="0" cy="164758"/>
          </a:xfrm>
          <a:prstGeom prst="straightConnector1">
            <a:avLst/>
          </a:prstGeom>
          <a:noFill/>
          <a:ln w="9525" cap="flat" cmpd="sng">
            <a:solidFill>
              <a:srgbClr val="00A7E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1" name="Shape 101"/>
          <p:cNvCxnSpPr/>
          <p:nvPr/>
        </p:nvCxnSpPr>
        <p:spPr>
          <a:xfrm>
            <a:off x="8350025" y="5304125"/>
            <a:ext cx="1046700" cy="0"/>
          </a:xfrm>
          <a:prstGeom prst="straightConnector1">
            <a:avLst/>
          </a:prstGeom>
          <a:noFill/>
          <a:ln w="9525" cap="flat" cmpd="sng">
            <a:solidFill>
              <a:srgbClr val="FDA739"/>
            </a:solidFill>
            <a:prstDash val="dash"/>
            <a:round/>
            <a:headEnd type="none" w="sm" len="sm"/>
            <a:tailEnd type="triangle" w="med" len="med"/>
          </a:ln>
        </p:spPr>
      </p:cxnSp>
      <p:sp>
        <p:nvSpPr>
          <p:cNvPr id="102" name="Shape 102"/>
          <p:cNvSpPr txBox="1"/>
          <p:nvPr/>
        </p:nvSpPr>
        <p:spPr>
          <a:xfrm>
            <a:off x="4967946" y="4559298"/>
            <a:ext cx="858593" cy="535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Shape 103"/>
          <p:cNvSpPr txBox="1"/>
          <p:nvPr/>
        </p:nvSpPr>
        <p:spPr>
          <a:xfrm>
            <a:off x="2119477" y="5892591"/>
            <a:ext cx="858593" cy="535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Shape 104"/>
          <p:cNvSpPr txBox="1"/>
          <p:nvPr/>
        </p:nvSpPr>
        <p:spPr>
          <a:xfrm>
            <a:off x="4109353" y="5877078"/>
            <a:ext cx="858593" cy="535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Shape 105"/>
          <p:cNvSpPr txBox="1"/>
          <p:nvPr/>
        </p:nvSpPr>
        <p:spPr>
          <a:xfrm>
            <a:off x="3134170" y="4611126"/>
            <a:ext cx="858593" cy="535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Shape 106"/>
          <p:cNvSpPr txBox="1"/>
          <p:nvPr/>
        </p:nvSpPr>
        <p:spPr>
          <a:xfrm>
            <a:off x="7028949" y="4555456"/>
            <a:ext cx="858593" cy="535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Shape 107"/>
          <p:cNvSpPr txBox="1"/>
          <p:nvPr/>
        </p:nvSpPr>
        <p:spPr>
          <a:xfrm>
            <a:off x="7981140" y="5864455"/>
            <a:ext cx="858593" cy="535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Shape 108"/>
          <p:cNvSpPr/>
          <p:nvPr/>
        </p:nvSpPr>
        <p:spPr>
          <a:xfrm>
            <a:off x="4933719" y="4537138"/>
            <a:ext cx="892820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-US" sz="3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3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Shape 109"/>
          <p:cNvSpPr/>
          <p:nvPr/>
        </p:nvSpPr>
        <p:spPr>
          <a:xfrm>
            <a:off x="2136719" y="5874273"/>
            <a:ext cx="892820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-US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Shape 110"/>
          <p:cNvSpPr/>
          <p:nvPr/>
        </p:nvSpPr>
        <p:spPr>
          <a:xfrm>
            <a:off x="4099893" y="5874273"/>
            <a:ext cx="892820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-US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Shape 111"/>
          <p:cNvSpPr/>
          <p:nvPr/>
        </p:nvSpPr>
        <p:spPr>
          <a:xfrm>
            <a:off x="3163512" y="4569779"/>
            <a:ext cx="8928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-US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Shape 112"/>
          <p:cNvSpPr/>
          <p:nvPr/>
        </p:nvSpPr>
        <p:spPr>
          <a:xfrm>
            <a:off x="7051762" y="4520882"/>
            <a:ext cx="892820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-US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Shape 113"/>
          <p:cNvSpPr/>
          <p:nvPr/>
        </p:nvSpPr>
        <p:spPr>
          <a:xfrm>
            <a:off x="7956373" y="5828932"/>
            <a:ext cx="892820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-US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4" name="Shape 114"/>
          <p:cNvCxnSpPr/>
          <p:nvPr/>
        </p:nvCxnSpPr>
        <p:spPr>
          <a:xfrm>
            <a:off x="8839733" y="4424093"/>
            <a:ext cx="0" cy="65078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15" name="Shape 115"/>
          <p:cNvSpPr txBox="1"/>
          <p:nvPr/>
        </p:nvSpPr>
        <p:spPr>
          <a:xfrm flipH="1">
            <a:off x="7535611" y="3572588"/>
            <a:ext cx="3134097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4686"/>
              </a:buClr>
              <a:buSzPts val="1600"/>
              <a:buFont typeface="Open Sans"/>
              <a:buNone/>
            </a:pPr>
            <a:r>
              <a:rPr lang="en-US" sz="1600" b="0" i="0" u="none" strike="noStrike" cap="none" dirty="0">
                <a:solidFill>
                  <a:srgbClr val="1B4686"/>
                </a:solidFill>
                <a:latin typeface="Open Sans"/>
                <a:ea typeface="Open Sans"/>
                <a:cs typeface="Open Sans"/>
                <a:sym typeface="Open Sans"/>
              </a:rPr>
              <a:t>We don’t know if this action stopped or continued after it was interrupted.</a:t>
            </a:r>
            <a:endParaRPr sz="1600" b="0" i="0" u="none" strike="noStrike" cap="none" dirty="0">
              <a:solidFill>
                <a:srgbClr val="1B4686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7" name="Shape 75">
            <a:extLst>
              <a:ext uri="{FF2B5EF4-FFF2-40B4-BE49-F238E27FC236}">
                <a16:creationId xmlns:a16="http://schemas.microsoft.com/office/drawing/2014/main" id="{858B792C-2A78-4A97-80EF-B7D6E20252D2}"/>
              </a:ext>
            </a:extLst>
          </p:cNvPr>
          <p:cNvSpPr/>
          <p:nvPr/>
        </p:nvSpPr>
        <p:spPr>
          <a:xfrm>
            <a:off x="7213825" y="911875"/>
            <a:ext cx="2796000" cy="753900"/>
          </a:xfrm>
          <a:prstGeom prst="wedgeRoundRectCallout">
            <a:avLst>
              <a:gd name="adj1" fmla="val 67581"/>
              <a:gd name="adj2" fmla="val -37034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Read the sections of the story and answer the questions.</a:t>
            </a:r>
            <a:endParaRPr sz="1600" b="0" i="0" u="none" strike="noStrike" cap="none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32904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0" name="Shape 120"/>
          <p:cNvGraphicFramePr/>
          <p:nvPr>
            <p:extLst>
              <p:ext uri="{D42A27DB-BD31-4B8C-83A1-F6EECF244321}">
                <p14:modId xmlns:p14="http://schemas.microsoft.com/office/powerpoint/2010/main" val="3808848237"/>
              </p:ext>
            </p:extLst>
          </p:nvPr>
        </p:nvGraphicFramePr>
        <p:xfrm>
          <a:off x="369076" y="1244809"/>
          <a:ext cx="11453850" cy="2209840"/>
        </p:xfrm>
        <a:graphic>
          <a:graphicData uri="http://schemas.openxmlformats.org/drawingml/2006/table">
            <a:tbl>
              <a:tblPr firstRow="1" bandRow="1">
                <a:noFill/>
                <a:tableStyleId>{99665DEB-700D-45DE-B1C1-2B46777DB12A}</a:tableStyleId>
              </a:tblPr>
              <a:tblGrid>
                <a:gridCol w="2128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0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42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18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past simple</a:t>
                      </a: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past continuous</a:t>
                      </a: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past perfect simple</a:t>
                      </a: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past perfect continuous</a:t>
                      </a: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4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500" u="none" strike="noStrike" cap="non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Single or repeated finished events in the past.</a:t>
                      </a:r>
                      <a:endParaRPr sz="1500"/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500" u="none" strike="noStrike" cap="non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Actions in progress or interrupted when another action happened.</a:t>
                      </a:r>
                      <a:endParaRPr sz="15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500" u="none" strike="noStrike" cap="non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Past actions and events that happened before another action in the past.</a:t>
                      </a:r>
                      <a:endParaRPr sz="15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500" u="none" strike="noStrike" cap="non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 continuous action that happened over a period time up to another action in the past.</a:t>
                      </a:r>
                      <a:endParaRPr sz="15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125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5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500" u="none" strike="noStrike" cap="non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With </a:t>
                      </a:r>
                      <a:r>
                        <a:rPr lang="en-US" sz="1500" b="1" u="none" strike="noStrike" cap="non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always</a:t>
                      </a:r>
                      <a:r>
                        <a:rPr lang="en-US" sz="1500" b="0" u="none" strike="noStrike" cap="non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to express irritation or criticism.</a:t>
                      </a:r>
                      <a:endParaRPr sz="15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5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500" u="none" strike="noStrike" cap="non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1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500" u="none" strike="noStrike" cap="none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For failed plans and unfulfilled expectations.</a:t>
                      </a:r>
                      <a:endParaRPr sz="15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1" name="Shape 121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GB" dirty="0"/>
              <a:t>Copyright © 2018 by Pearson Education </a:t>
            </a:r>
            <a:r>
              <a:rPr lang="en-US" sz="1100" b="0" i="0" u="none" strike="noStrike" cap="none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    Gold Experience 2nd Edition B2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2" name="Shape 122"/>
          <p:cNvSpPr txBox="1"/>
          <p:nvPr/>
        </p:nvSpPr>
        <p:spPr>
          <a:xfrm>
            <a:off x="464550" y="203953"/>
            <a:ext cx="10775400" cy="131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okkitt"/>
              <a:buNone/>
            </a:pPr>
            <a:r>
              <a:rPr lang="en-US" sz="4400" b="1" i="0" u="none" strike="noStrike" cap="none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Function: </a:t>
            </a:r>
            <a:r>
              <a:rPr lang="en-US" sz="4400" b="0" i="0" u="none" strike="noStrike" cap="none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When do we use them?</a:t>
            </a:r>
            <a:endParaRPr sz="4400" b="0" i="0" u="none" strike="noStrike" cap="none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3" name="Shape 123"/>
          <p:cNvSpPr txBox="1"/>
          <p:nvPr/>
        </p:nvSpPr>
        <p:spPr>
          <a:xfrm>
            <a:off x="464550" y="859106"/>
            <a:ext cx="6344100" cy="7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ts val="500"/>
              <a:buFont typeface="Noto Sans Symbols"/>
              <a:buNone/>
            </a:pPr>
            <a:r>
              <a:rPr lang="en-US" sz="20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1. past narrative tenses</a:t>
            </a:r>
            <a:endParaRPr sz="2000" b="1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24" name="Shape 1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1501" y="3526525"/>
            <a:ext cx="1079101" cy="1079101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Shape 125"/>
          <p:cNvSpPr/>
          <p:nvPr/>
        </p:nvSpPr>
        <p:spPr>
          <a:xfrm>
            <a:off x="1597250" y="3560525"/>
            <a:ext cx="3134100" cy="970200"/>
          </a:xfrm>
          <a:prstGeom prst="wedgeRoundRectCallout">
            <a:avLst>
              <a:gd name="adj1" fmla="val -55987"/>
              <a:gd name="adj2" fmla="val 40507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These are in the past perfect tenses because they happened before the main part of the story (further in the past).</a:t>
            </a:r>
            <a:endParaRPr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6" name="Shape 126"/>
          <p:cNvSpPr/>
          <p:nvPr/>
        </p:nvSpPr>
        <p:spPr>
          <a:xfrm rot="-5642650" flipH="1">
            <a:off x="1183891" y="4070460"/>
            <a:ext cx="2718168" cy="1820135"/>
          </a:xfrm>
          <a:prstGeom prst="arc">
            <a:avLst>
              <a:gd name="adj1" fmla="val 13862633"/>
              <a:gd name="adj2" fmla="val 17830575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7" name="Shape 127"/>
          <p:cNvSpPr/>
          <p:nvPr/>
        </p:nvSpPr>
        <p:spPr>
          <a:xfrm rot="-1456831" flipH="1">
            <a:off x="2741508" y="4171261"/>
            <a:ext cx="1114045" cy="844832"/>
          </a:xfrm>
          <a:prstGeom prst="arc">
            <a:avLst>
              <a:gd name="adj1" fmla="val 19065030"/>
              <a:gd name="adj2" fmla="val 20984353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8" name="Shape 128"/>
          <p:cNvSpPr/>
          <p:nvPr/>
        </p:nvSpPr>
        <p:spPr>
          <a:xfrm>
            <a:off x="5961988" y="3526525"/>
            <a:ext cx="1767300" cy="970200"/>
          </a:xfrm>
          <a:prstGeom prst="wedgeRoundRectCallout">
            <a:avLst>
              <a:gd name="adj1" fmla="val -60962"/>
              <a:gd name="adj2" fmla="val 44012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This was a continuous action which stopped when </a:t>
            </a:r>
            <a:r>
              <a:rPr lang="en-US" b="1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I arrived</a:t>
            </a:r>
            <a:r>
              <a:rPr lang="en-US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9" name="Shape 129"/>
          <p:cNvSpPr/>
          <p:nvPr/>
        </p:nvSpPr>
        <p:spPr>
          <a:xfrm rot="4146701" flipH="1">
            <a:off x="4052054" y="2739602"/>
            <a:ext cx="587299" cy="3895839"/>
          </a:xfrm>
          <a:prstGeom prst="arc">
            <a:avLst>
              <a:gd name="adj1" fmla="val 16365143"/>
              <a:gd name="adj2" fmla="val 4104152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0" name="Shape 130"/>
          <p:cNvSpPr/>
          <p:nvPr/>
        </p:nvSpPr>
        <p:spPr>
          <a:xfrm>
            <a:off x="8959950" y="3526513"/>
            <a:ext cx="2280000" cy="970200"/>
          </a:xfrm>
          <a:prstGeom prst="wedgeRoundRectCallout">
            <a:avLst>
              <a:gd name="adj1" fmla="val -60263"/>
              <a:gd name="adj2" fmla="val 48752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We don’t know if this was interrupted and stopped, or continued.</a:t>
            </a:r>
            <a:endParaRPr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1" name="Shape 131"/>
          <p:cNvSpPr/>
          <p:nvPr/>
        </p:nvSpPr>
        <p:spPr>
          <a:xfrm rot="2525150" flipH="1">
            <a:off x="8030363" y="3836937"/>
            <a:ext cx="1114073" cy="1701179"/>
          </a:xfrm>
          <a:prstGeom prst="arc">
            <a:avLst>
              <a:gd name="adj1" fmla="val 16680204"/>
              <a:gd name="adj2" fmla="val 2425340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132" name="Shape 132"/>
          <p:cNvGrpSpPr/>
          <p:nvPr/>
        </p:nvGrpSpPr>
        <p:grpSpPr>
          <a:xfrm>
            <a:off x="212470" y="4632825"/>
            <a:ext cx="11568630" cy="1892419"/>
            <a:chOff x="122820" y="4310750"/>
            <a:chExt cx="11568630" cy="1892419"/>
          </a:xfrm>
        </p:grpSpPr>
        <p:grpSp>
          <p:nvGrpSpPr>
            <p:cNvPr id="133" name="Shape 133"/>
            <p:cNvGrpSpPr/>
            <p:nvPr/>
          </p:nvGrpSpPr>
          <p:grpSpPr>
            <a:xfrm>
              <a:off x="464550" y="4643766"/>
              <a:ext cx="11226900" cy="466662"/>
              <a:chOff x="464550" y="5158892"/>
              <a:chExt cx="11226900" cy="466662"/>
            </a:xfrm>
          </p:grpSpPr>
          <p:cxnSp>
            <p:nvCxnSpPr>
              <p:cNvPr id="134" name="Shape 134"/>
              <p:cNvCxnSpPr/>
              <p:nvPr/>
            </p:nvCxnSpPr>
            <p:spPr>
              <a:xfrm>
                <a:off x="464550" y="5455891"/>
                <a:ext cx="11226900" cy="0"/>
              </a:xfrm>
              <a:prstGeom prst="straightConnector1">
                <a:avLst/>
              </a:prstGeom>
              <a:noFill/>
              <a:ln w="22225" cap="flat" cmpd="sng">
                <a:solidFill>
                  <a:srgbClr val="00A7E3"/>
                </a:solidFill>
                <a:prstDash val="solid"/>
                <a:round/>
                <a:headEnd type="triangle" w="med" len="med"/>
                <a:tailEnd type="triangle" w="med" len="med"/>
              </a:ln>
            </p:spPr>
          </p:cxnSp>
          <p:cxnSp>
            <p:nvCxnSpPr>
              <p:cNvPr id="135" name="Shape 135"/>
              <p:cNvCxnSpPr/>
              <p:nvPr/>
            </p:nvCxnSpPr>
            <p:spPr>
              <a:xfrm rot="10800000">
                <a:off x="5661200" y="5158892"/>
                <a:ext cx="0" cy="2970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00A7E3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136" name="Shape 136"/>
              <p:cNvCxnSpPr/>
              <p:nvPr/>
            </p:nvCxnSpPr>
            <p:spPr>
              <a:xfrm rot="10800000">
                <a:off x="4021461" y="5460854"/>
                <a:ext cx="0" cy="1647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00A7E3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137" name="Shape 137"/>
              <p:cNvCxnSpPr/>
              <p:nvPr/>
            </p:nvCxnSpPr>
            <p:spPr>
              <a:xfrm>
                <a:off x="6808775" y="5251226"/>
                <a:ext cx="1827600" cy="105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FDA739"/>
                </a:solidFill>
                <a:prstDash val="solid"/>
                <a:round/>
                <a:headEnd type="triangle" w="med" len="med"/>
                <a:tailEnd type="none" w="sm" len="sm"/>
              </a:ln>
            </p:spPr>
          </p:cxnSp>
          <p:cxnSp>
            <p:nvCxnSpPr>
              <p:cNvPr id="138" name="Shape 138"/>
              <p:cNvCxnSpPr/>
              <p:nvPr/>
            </p:nvCxnSpPr>
            <p:spPr>
              <a:xfrm rot="10800000" flipH="1">
                <a:off x="1871200" y="5289001"/>
                <a:ext cx="2150400" cy="27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FDA739"/>
                </a:solidFill>
                <a:prstDash val="solid"/>
                <a:round/>
                <a:headEnd type="triangle" w="med" len="med"/>
                <a:tailEnd type="triangle" w="med" len="med"/>
              </a:ln>
            </p:spPr>
          </p:cxnSp>
        </p:grpSp>
        <p:cxnSp>
          <p:nvCxnSpPr>
            <p:cNvPr id="139" name="Shape 139"/>
            <p:cNvCxnSpPr/>
            <p:nvPr/>
          </p:nvCxnSpPr>
          <p:spPr>
            <a:xfrm rot="10800000">
              <a:off x="8650338" y="4934352"/>
              <a:ext cx="0" cy="164700"/>
            </a:xfrm>
            <a:prstGeom prst="straightConnector1">
              <a:avLst/>
            </a:prstGeom>
            <a:noFill/>
            <a:ln w="9525" cap="flat" cmpd="sng">
              <a:solidFill>
                <a:srgbClr val="00A7E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0" name="Shape 140"/>
            <p:cNvCxnSpPr/>
            <p:nvPr/>
          </p:nvCxnSpPr>
          <p:spPr>
            <a:xfrm rot="10800000" flipH="1">
              <a:off x="8612913" y="4736942"/>
              <a:ext cx="963900" cy="8700"/>
            </a:xfrm>
            <a:prstGeom prst="straightConnector1">
              <a:avLst/>
            </a:prstGeom>
            <a:noFill/>
            <a:ln w="9525" cap="flat" cmpd="sng">
              <a:solidFill>
                <a:srgbClr val="FDA739"/>
              </a:solidFill>
              <a:prstDash val="dash"/>
              <a:round/>
              <a:headEnd type="none" w="sm" len="sm"/>
              <a:tailEnd type="triangle" w="med" len="med"/>
            </a:ln>
          </p:spPr>
        </p:cxnSp>
        <p:sp>
          <p:nvSpPr>
            <p:cNvPr id="141" name="Shape 141"/>
            <p:cNvSpPr/>
            <p:nvPr/>
          </p:nvSpPr>
          <p:spPr>
            <a:xfrm>
              <a:off x="1667200" y="4310750"/>
              <a:ext cx="25065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50"/>
                <a:buFont typeface="Open Sans"/>
                <a:buNone/>
              </a:pPr>
              <a:r>
                <a:rPr lang="en-US" sz="1400" b="1" i="0" u="none" strike="noStrike" cap="none" dirty="0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They had been crying for two hours.</a:t>
              </a:r>
              <a:endParaRPr sz="1400" b="1" i="0" u="none" strike="noStrike" cap="none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2" name="Shape 142"/>
            <p:cNvSpPr/>
            <p:nvPr/>
          </p:nvSpPr>
          <p:spPr>
            <a:xfrm>
              <a:off x="614462" y="5126161"/>
              <a:ext cx="24210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50"/>
                <a:buFont typeface="Open Sans"/>
                <a:buNone/>
              </a:pPr>
              <a:r>
                <a:rPr lang="en-US" sz="1400" b="1" i="0" u="none" strike="noStrike" cap="none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She had visited her friend.</a:t>
              </a:r>
              <a:endParaRPr sz="1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3" name="Shape 143"/>
            <p:cNvSpPr/>
            <p:nvPr/>
          </p:nvSpPr>
          <p:spPr>
            <a:xfrm>
              <a:off x="4107612" y="4325150"/>
              <a:ext cx="29433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A7E3"/>
                </a:buClr>
                <a:buSzPts val="350"/>
                <a:buFont typeface="Open Sans"/>
                <a:buNone/>
              </a:pPr>
              <a:r>
                <a:rPr lang="en-US" sz="1400" b="1" i="0" u="none" strike="noStrike" cap="none">
                  <a:solidFill>
                    <a:srgbClr val="00A7E3"/>
                  </a:solidFill>
                  <a:latin typeface="Open Sans"/>
                  <a:ea typeface="Open Sans"/>
                  <a:cs typeface="Open Sans"/>
                  <a:sym typeface="Open Sans"/>
                </a:rPr>
                <a:t>We left Liverpool.</a:t>
              </a:r>
              <a:endParaRPr sz="1400" b="1" i="0" u="none" strike="noStrike" cap="none">
                <a:solidFill>
                  <a:srgbClr val="00A7E3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4" name="Shape 144"/>
            <p:cNvSpPr/>
            <p:nvPr/>
          </p:nvSpPr>
          <p:spPr>
            <a:xfrm>
              <a:off x="7223647" y="5144164"/>
              <a:ext cx="33396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A7E3"/>
                </a:buClr>
                <a:buSzPts val="350"/>
                <a:buFont typeface="Open Sans"/>
                <a:buNone/>
              </a:pPr>
              <a:r>
                <a:rPr lang="en-US" sz="1400" b="1" i="0" u="none" strike="noStrike" cap="none">
                  <a:solidFill>
                    <a:srgbClr val="00A7E3"/>
                  </a:solidFill>
                  <a:latin typeface="Open Sans"/>
                  <a:ea typeface="Open Sans"/>
                  <a:cs typeface="Open Sans"/>
                  <a:sym typeface="Open Sans"/>
                </a:rPr>
                <a:t>My sister came into my bedroom.</a:t>
              </a:r>
              <a:endParaRPr sz="1400" b="1" i="0" u="none" strike="noStrike" cap="none">
                <a:solidFill>
                  <a:srgbClr val="00A7E3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5" name="Shape 145"/>
            <p:cNvSpPr/>
            <p:nvPr/>
          </p:nvSpPr>
          <p:spPr>
            <a:xfrm>
              <a:off x="6279308" y="4325820"/>
              <a:ext cx="29433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A7E3"/>
                </a:buClr>
                <a:buSzPts val="350"/>
                <a:buFont typeface="Open Sans"/>
                <a:buNone/>
              </a:pPr>
              <a:r>
                <a:rPr lang="en-US" sz="1400" b="1" i="0" u="none" strike="noStrike" cap="none">
                  <a:solidFill>
                    <a:srgbClr val="00A7E3"/>
                  </a:solidFill>
                  <a:latin typeface="Open Sans"/>
                  <a:ea typeface="Open Sans"/>
                  <a:cs typeface="Open Sans"/>
                  <a:sym typeface="Open Sans"/>
                </a:rPr>
                <a:t>I was unpacking.</a:t>
              </a:r>
              <a:endParaRPr sz="1400" b="1" i="0" u="none" strike="noStrike" cap="none">
                <a:solidFill>
                  <a:srgbClr val="00A7E3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6" name="Shape 146"/>
            <p:cNvSpPr/>
            <p:nvPr/>
          </p:nvSpPr>
          <p:spPr>
            <a:xfrm>
              <a:off x="2908878" y="5126161"/>
              <a:ext cx="29433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A7E3"/>
                </a:buClr>
                <a:buSzPts val="350"/>
                <a:buFont typeface="Open Sans"/>
                <a:buNone/>
              </a:pPr>
              <a:r>
                <a:rPr lang="en-US" sz="1400" b="1" i="0" u="none" strike="noStrike" cap="none">
                  <a:solidFill>
                    <a:srgbClr val="00A7E3"/>
                  </a:solidFill>
                  <a:latin typeface="Open Sans"/>
                  <a:ea typeface="Open Sans"/>
                  <a:cs typeface="Open Sans"/>
                  <a:sym typeface="Open Sans"/>
                </a:rPr>
                <a:t>I arrived at her friend’s house.</a:t>
              </a:r>
              <a:endParaRPr sz="1400" b="1" i="0" u="none" strike="noStrike" cap="none">
                <a:solidFill>
                  <a:srgbClr val="00A7E3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7" name="Shape 147"/>
            <p:cNvSpPr/>
            <p:nvPr/>
          </p:nvSpPr>
          <p:spPr>
            <a:xfrm>
              <a:off x="122820" y="5649069"/>
              <a:ext cx="4838100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Arial"/>
                <a:buNone/>
              </a:pPr>
              <a:r>
                <a:rPr lang="en-US" b="1" i="1" u="none" strike="noStrike" cap="none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Earlier that day in Liverpool</a:t>
              </a:r>
              <a:endParaRPr b="1" i="1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8" name="Shape 148"/>
            <p:cNvSpPr/>
            <p:nvPr/>
          </p:nvSpPr>
          <p:spPr>
            <a:xfrm>
              <a:off x="6236540" y="5561810"/>
              <a:ext cx="4326900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Arial"/>
                <a:buNone/>
              </a:pPr>
              <a:r>
                <a:rPr lang="en-US" b="1" i="1" u="none" strike="noStrike" cap="none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Later that day in London</a:t>
              </a:r>
              <a:endParaRPr b="1" i="1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cxnSp>
          <p:nvCxnSpPr>
            <p:cNvPr id="149" name="Shape 149"/>
            <p:cNvCxnSpPr/>
            <p:nvPr/>
          </p:nvCxnSpPr>
          <p:spPr>
            <a:xfrm rot="10800000">
              <a:off x="1824886" y="4934328"/>
              <a:ext cx="0" cy="164700"/>
            </a:xfrm>
            <a:prstGeom prst="straightConnector1">
              <a:avLst/>
            </a:prstGeom>
            <a:noFill/>
            <a:ln w="9525" cap="flat" cmpd="sng">
              <a:solidFill>
                <a:srgbClr val="00A7E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/>
        </p:nvSpPr>
        <p:spPr>
          <a:xfrm>
            <a:off x="273180" y="239080"/>
            <a:ext cx="10009119" cy="807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"/>
              <a:buNone/>
            </a:pPr>
            <a:r>
              <a:rPr lang="en-US" sz="4400" b="1" i="0" u="none" strike="noStrike" cap="none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Something to consider…</a:t>
            </a:r>
            <a:endParaRPr sz="4400" b="1" i="0" u="none" strike="noStrike" cap="none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5" name="Shape 155"/>
          <p:cNvSpPr/>
          <p:nvPr/>
        </p:nvSpPr>
        <p:spPr>
          <a:xfrm>
            <a:off x="300665" y="1669131"/>
            <a:ext cx="10926755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4686"/>
              </a:buClr>
              <a:buSzPts val="500"/>
              <a:buFont typeface="Open Sans"/>
              <a:buNone/>
            </a:pPr>
            <a:r>
              <a:rPr lang="en-US" sz="2000" b="0" i="0" u="none" strike="noStrike" cap="none">
                <a:latin typeface="Open Sans"/>
                <a:ea typeface="Open Sans"/>
                <a:cs typeface="Open Sans"/>
                <a:sym typeface="Open Sans"/>
              </a:rPr>
              <a:t>Earlier that day, she had visited her best friend to say goodbye. </a:t>
            </a:r>
            <a:r>
              <a:rPr lang="en-US" sz="2000" b="1" i="0" u="none" strike="noStrike" cap="none">
                <a:latin typeface="Open Sans"/>
                <a:ea typeface="Open Sans"/>
                <a:cs typeface="Open Sans"/>
                <a:sym typeface="Open Sans"/>
              </a:rPr>
              <a:t>They sat and looked at old photos.</a:t>
            </a:r>
            <a:endParaRPr sz="2000" b="1" i="0" u="none" strike="noStrike" cap="none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6" name="Shape 156"/>
          <p:cNvSpPr/>
          <p:nvPr/>
        </p:nvSpPr>
        <p:spPr>
          <a:xfrm>
            <a:off x="9635319" y="5476303"/>
            <a:ext cx="2315252" cy="1117385"/>
          </a:xfrm>
          <a:prstGeom prst="homePlate">
            <a:avLst>
              <a:gd name="adj" fmla="val 50000"/>
            </a:avLst>
          </a:prstGeom>
          <a:solidFill>
            <a:srgbClr val="00A7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Open Sans"/>
              <a:buNone/>
            </a:pPr>
            <a:r>
              <a:rPr lang="en-US" sz="16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When do we use </a:t>
            </a:r>
            <a:r>
              <a:rPr lang="en-US" sz="1600" b="0" i="1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used to </a:t>
            </a:r>
            <a:r>
              <a:rPr lang="en-US" sz="16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and </a:t>
            </a:r>
            <a:r>
              <a:rPr lang="en-US" sz="1600" b="0" i="1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would</a:t>
            </a:r>
            <a:r>
              <a:rPr lang="en-US" sz="16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?</a:t>
            </a:r>
            <a:endParaRPr sz="16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7" name="Shape 15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62388" y="2646425"/>
            <a:ext cx="1467201" cy="1467201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Shape 158"/>
          <p:cNvSpPr/>
          <p:nvPr/>
        </p:nvSpPr>
        <p:spPr>
          <a:xfrm>
            <a:off x="904000" y="2999875"/>
            <a:ext cx="2574300" cy="968700"/>
          </a:xfrm>
          <a:prstGeom prst="wedgeRoundRectCallout">
            <a:avLst>
              <a:gd name="adj1" fmla="val 122054"/>
              <a:gd name="adj2" fmla="val -9541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"/>
              <a:buFont typeface="Open Sans"/>
              <a:buNone/>
            </a:pPr>
            <a:r>
              <a:rPr lang="en-US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Look at the continuation of this part of the story.</a:t>
            </a:r>
            <a:endParaRPr/>
          </a:p>
        </p:txBody>
      </p:sp>
      <p:sp>
        <p:nvSpPr>
          <p:cNvPr id="159" name="Shape 159"/>
          <p:cNvSpPr/>
          <p:nvPr/>
        </p:nvSpPr>
        <p:spPr>
          <a:xfrm>
            <a:off x="6441925" y="5228900"/>
            <a:ext cx="2574300" cy="968700"/>
          </a:xfrm>
          <a:prstGeom prst="wedgeRoundRectCallout">
            <a:avLst>
              <a:gd name="adj1" fmla="val -47282"/>
              <a:gd name="adj2" fmla="val -158811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"/>
              <a:buFont typeface="Open Sans"/>
              <a:buNone/>
            </a:pPr>
            <a:r>
              <a:rPr lang="en-US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The story continues in the past simple tense.</a:t>
            </a:r>
            <a:endParaRPr/>
          </a:p>
        </p:txBody>
      </p:sp>
      <p:sp>
        <p:nvSpPr>
          <p:cNvPr id="160" name="Shape 160"/>
          <p:cNvSpPr/>
          <p:nvPr/>
        </p:nvSpPr>
        <p:spPr>
          <a:xfrm>
            <a:off x="8484475" y="2802450"/>
            <a:ext cx="2689200" cy="1240500"/>
          </a:xfrm>
          <a:prstGeom prst="wedgeRoundRectCallout">
            <a:avLst>
              <a:gd name="adj1" fmla="val -109662"/>
              <a:gd name="adj2" fmla="val -9817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"/>
              <a:buFont typeface="Open Sans"/>
              <a:buNone/>
            </a:pPr>
            <a:r>
              <a:rPr lang="en-US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Remember that we also don’t use state verbs in the continuous tenses (see Unit 1 for more details on this).</a:t>
            </a:r>
            <a:endParaRPr/>
          </a:p>
        </p:txBody>
      </p:sp>
      <p:sp>
        <p:nvSpPr>
          <p:cNvPr id="161" name="Shape 161"/>
          <p:cNvSpPr/>
          <p:nvPr/>
        </p:nvSpPr>
        <p:spPr>
          <a:xfrm>
            <a:off x="1139600" y="4469375"/>
            <a:ext cx="3177300" cy="1865400"/>
          </a:xfrm>
          <a:prstGeom prst="wedgeRoundRectCallout">
            <a:avLst>
              <a:gd name="adj1" fmla="val 79428"/>
              <a:gd name="adj2" fmla="val -66206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"/>
              <a:buFont typeface="Open Sans"/>
              <a:buNone/>
            </a:pPr>
            <a:r>
              <a:rPr lang="en-US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Notice how:</a:t>
            </a:r>
            <a:endParaRPr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"/>
              <a:buFont typeface="Open Sans"/>
              <a:buNone/>
            </a:pPr>
            <a:br>
              <a:rPr lang="en-US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-US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We do not continue talking in the </a:t>
            </a:r>
            <a:br>
              <a:rPr lang="en-US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-US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past perfect simple or continuous after the first original sentence because the listener now knows what time period the speaker is referring to.</a:t>
            </a:r>
            <a:endParaRPr/>
          </a:p>
        </p:txBody>
      </p:sp>
      <p:sp>
        <p:nvSpPr>
          <p:cNvPr id="162" name="Shape 162"/>
          <p:cNvSpPr/>
          <p:nvPr/>
        </p:nvSpPr>
        <p:spPr>
          <a:xfrm rot="-8100641">
            <a:off x="5019537" y="777986"/>
            <a:ext cx="2277025" cy="5302028"/>
          </a:xfrm>
          <a:prstGeom prst="arc">
            <a:avLst>
              <a:gd name="adj1" fmla="val 16837447"/>
              <a:gd name="adj2" fmla="val 5705344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3" name="Shape 163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GB" dirty="0"/>
              <a:t>Copyright © 2018 by Pearson Education </a:t>
            </a:r>
            <a:r>
              <a:rPr lang="en-US" sz="1100" b="0" i="0" u="none" strike="noStrike" cap="none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    Gold Experience 2nd Edition B2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E6F9"/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title" idx="4294967295"/>
          </p:nvPr>
        </p:nvSpPr>
        <p:spPr>
          <a:xfrm>
            <a:off x="450601" y="229387"/>
            <a:ext cx="10904336" cy="1312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okkitt"/>
              <a:buNone/>
            </a:pPr>
            <a:r>
              <a:rPr lang="en-US" sz="4400" b="1" i="0" u="none" strike="noStrike" cap="none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Function: </a:t>
            </a:r>
            <a:r>
              <a:rPr lang="en-US" sz="4400" b="0" i="0" u="none" strike="noStrike" cap="none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When do we use them?</a:t>
            </a:r>
            <a:endParaRPr/>
          </a:p>
        </p:txBody>
      </p:sp>
      <p:sp>
        <p:nvSpPr>
          <p:cNvPr id="169" name="Shape 169"/>
          <p:cNvSpPr txBox="1">
            <a:spLocks noGrp="1"/>
          </p:cNvSpPr>
          <p:nvPr>
            <p:ph type="body" idx="4294967295"/>
          </p:nvPr>
        </p:nvSpPr>
        <p:spPr>
          <a:xfrm>
            <a:off x="450601" y="807630"/>
            <a:ext cx="9239400" cy="7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ts val="500"/>
              <a:buFont typeface="Noto Sans Symbols"/>
              <a:buNone/>
            </a:pPr>
            <a:r>
              <a:rPr lang="en-US" sz="20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2. </a:t>
            </a:r>
            <a:r>
              <a:rPr lang="en-US" sz="2000" b="1" i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u</a:t>
            </a:r>
            <a:r>
              <a:rPr lang="en-US" sz="2000" b="1" i="1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sed to</a:t>
            </a:r>
            <a:r>
              <a:rPr lang="en-US" sz="20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and </a:t>
            </a:r>
            <a:r>
              <a:rPr lang="en-US" sz="2000" b="1" i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</a:t>
            </a:r>
            <a:r>
              <a:rPr lang="en-US" sz="2000" b="1" i="1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ould</a:t>
            </a:r>
            <a:endParaRPr sz="2000" b="1" i="1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0" name="Shape 170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GB" dirty="0"/>
              <a:t>Copyright © 2018 by Pearson Education </a:t>
            </a:r>
            <a:r>
              <a:rPr lang="en-US" sz="1100" b="0" i="0" u="none" strike="noStrike" cap="none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  Gold Experience 2nd Edition B2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71" name="Shape 17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751" y="1302899"/>
            <a:ext cx="1559575" cy="1559575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Shape 172"/>
          <p:cNvSpPr/>
          <p:nvPr/>
        </p:nvSpPr>
        <p:spPr>
          <a:xfrm>
            <a:off x="3364875" y="1397237"/>
            <a:ext cx="2356500" cy="1239900"/>
          </a:xfrm>
          <a:prstGeom prst="wedgeRoundRectCallout">
            <a:avLst>
              <a:gd name="adj1" fmla="val -75608"/>
              <a:gd name="adj2" fmla="val 509"/>
              <a:gd name="adj3" fmla="val 16667"/>
            </a:avLst>
          </a:prstGeom>
          <a:solidFill>
            <a:srgbClr val="37B39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When I was a teenager</a:t>
            </a:r>
            <a:r>
              <a:rPr lang="en-US" sz="16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,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I used to rollerblade to school every day. </a:t>
            </a:r>
            <a:endParaRPr sz="1600" b="0" i="0" u="none" strike="noStrike" cap="none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73" name="Shape 17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409199" y="1274023"/>
            <a:ext cx="1617325" cy="1617325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Shape 174"/>
          <p:cNvSpPr/>
          <p:nvPr/>
        </p:nvSpPr>
        <p:spPr>
          <a:xfrm>
            <a:off x="6045475" y="1397226"/>
            <a:ext cx="2583300" cy="1239900"/>
          </a:xfrm>
          <a:prstGeom prst="wedgeRoundRectCallout">
            <a:avLst>
              <a:gd name="adj1" fmla="val 77180"/>
              <a:gd name="adj2" fmla="val 7538"/>
              <a:gd name="adj3" fmla="val 16667"/>
            </a:avLst>
          </a:prstGeom>
          <a:solidFill>
            <a:srgbClr val="EA4E3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6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I remember that! You used to have blue hair and we would point at you from the bus!</a:t>
            </a:r>
            <a:endParaRPr sz="16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75" name="Shape 17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353137" y="2891350"/>
            <a:ext cx="1485725" cy="1485750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Shape 176"/>
          <p:cNvSpPr/>
          <p:nvPr/>
        </p:nvSpPr>
        <p:spPr>
          <a:xfrm>
            <a:off x="393900" y="3131725"/>
            <a:ext cx="2517900" cy="1191000"/>
          </a:xfrm>
          <a:prstGeom prst="wedgeRoundRectCallout">
            <a:avLst>
              <a:gd name="adj1" fmla="val 148256"/>
              <a:gd name="adj2" fmla="val -8787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b="1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I used to rollerblade every day. </a:t>
            </a:r>
            <a:r>
              <a:rPr lang="en-US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Was this a one-time event or an action that was repeated/a habit?</a:t>
            </a:r>
            <a:endParaRPr b="1" i="0" u="none" strike="noStrike" cap="none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7" name="Shape 177"/>
          <p:cNvSpPr/>
          <p:nvPr/>
        </p:nvSpPr>
        <p:spPr>
          <a:xfrm>
            <a:off x="3134100" y="3778424"/>
            <a:ext cx="1519500" cy="881100"/>
          </a:xfrm>
          <a:prstGeom prst="cloudCallout">
            <a:avLst>
              <a:gd name="adj1" fmla="val -56606"/>
              <a:gd name="adj2" fmla="val -4429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D522"/>
              </a:buClr>
              <a:buSzPts val="400"/>
              <a:buFont typeface="Open Sans"/>
              <a:buNone/>
            </a:pPr>
            <a:r>
              <a:rPr lang="en-US" b="0" i="1" u="none" strike="noStrike" cap="none">
                <a:solidFill>
                  <a:srgbClr val="C9D522"/>
                </a:solidFill>
                <a:latin typeface="Open Sans"/>
                <a:ea typeface="Open Sans"/>
                <a:cs typeface="Open Sans"/>
                <a:sym typeface="Open Sans"/>
              </a:rPr>
              <a:t>It was repeated/a habit.</a:t>
            </a:r>
            <a:endParaRPr b="0" i="1" u="none" strike="noStrike" cap="none">
              <a:solidFill>
                <a:srgbClr val="F49C4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8" name="Shape 178"/>
          <p:cNvSpPr/>
          <p:nvPr/>
        </p:nvSpPr>
        <p:spPr>
          <a:xfrm>
            <a:off x="5074550" y="5364975"/>
            <a:ext cx="2356500" cy="1077900"/>
          </a:xfrm>
          <a:prstGeom prst="wedgeRoundRectCallout">
            <a:avLst>
              <a:gd name="adj1" fmla="val -4396"/>
              <a:gd name="adj2" fmla="val -132881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b="1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You used to have blue hair.</a:t>
            </a:r>
            <a:r>
              <a:rPr lang="en-US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In this sentence, is this an activity/habit or a situation/state?</a:t>
            </a:r>
            <a:endParaRPr b="1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9" name="Shape 179"/>
          <p:cNvSpPr/>
          <p:nvPr/>
        </p:nvSpPr>
        <p:spPr>
          <a:xfrm>
            <a:off x="7720650" y="5808650"/>
            <a:ext cx="2106300" cy="798900"/>
          </a:xfrm>
          <a:prstGeom prst="cloudCallout">
            <a:avLst>
              <a:gd name="adj1" fmla="val -58470"/>
              <a:gd name="adj2" fmla="val -3972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D522"/>
              </a:buClr>
              <a:buSzPts val="400"/>
              <a:buFont typeface="Open Sans"/>
              <a:buNone/>
            </a:pPr>
            <a:r>
              <a:rPr lang="en-US" b="0" i="1" u="none" strike="noStrike" cap="none">
                <a:solidFill>
                  <a:srgbClr val="C9D522"/>
                </a:solidFill>
                <a:latin typeface="Open Sans"/>
                <a:ea typeface="Open Sans"/>
                <a:cs typeface="Open Sans"/>
                <a:sym typeface="Open Sans"/>
              </a:rPr>
              <a:t>A situation/state</a:t>
            </a:r>
            <a:endParaRPr b="0" i="1" u="none" strike="noStrike" cap="none">
              <a:solidFill>
                <a:srgbClr val="F49C4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0" name="Shape 180"/>
          <p:cNvSpPr/>
          <p:nvPr/>
        </p:nvSpPr>
        <p:spPr>
          <a:xfrm>
            <a:off x="8025600" y="4426550"/>
            <a:ext cx="2517900" cy="1077900"/>
          </a:xfrm>
          <a:prstGeom prst="wedgeRoundRectCallout">
            <a:avLst>
              <a:gd name="adj1" fmla="val -95013"/>
              <a:gd name="adj2" fmla="val -77173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b="1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We would point at you.</a:t>
            </a:r>
            <a:r>
              <a:rPr lang="en-US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In this sentence, is this an activity/habit or a situation/state?</a:t>
            </a:r>
            <a:endParaRPr b="1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1" name="Shape 181"/>
          <p:cNvSpPr/>
          <p:nvPr/>
        </p:nvSpPr>
        <p:spPr>
          <a:xfrm>
            <a:off x="10100300" y="5539975"/>
            <a:ext cx="1849200" cy="798900"/>
          </a:xfrm>
          <a:prstGeom prst="cloudCallout">
            <a:avLst>
              <a:gd name="adj1" fmla="val -60508"/>
              <a:gd name="adj2" fmla="val -49364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D522"/>
              </a:buClr>
              <a:buSzPts val="400"/>
              <a:buFont typeface="Open Sans"/>
              <a:buNone/>
            </a:pPr>
            <a:r>
              <a:rPr lang="en-US" b="0" i="1" u="none" strike="noStrike" cap="none">
                <a:solidFill>
                  <a:srgbClr val="C9D522"/>
                </a:solidFill>
                <a:latin typeface="Open Sans"/>
                <a:ea typeface="Open Sans"/>
                <a:cs typeface="Open Sans"/>
                <a:sym typeface="Open Sans"/>
              </a:rPr>
              <a:t>An activity/habit</a:t>
            </a:r>
            <a:endParaRPr b="0" i="1" u="none" strike="noStrike" cap="none">
              <a:solidFill>
                <a:srgbClr val="F49C4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2" name="Shape 182"/>
          <p:cNvSpPr/>
          <p:nvPr/>
        </p:nvSpPr>
        <p:spPr>
          <a:xfrm>
            <a:off x="393900" y="4832626"/>
            <a:ext cx="2740200" cy="1191000"/>
          </a:xfrm>
          <a:prstGeom prst="wedgeRoundRectCallout">
            <a:avLst>
              <a:gd name="adj1" fmla="val 135667"/>
              <a:gd name="adj2" fmla="val -97616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b="1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I used to rollerblade every day. </a:t>
            </a:r>
            <a:r>
              <a:rPr lang="en-US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In this sentence, is this an activity/habit or a situation/state?</a:t>
            </a:r>
            <a:endParaRPr b="1" i="0" u="none" strike="noStrike" cap="none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3" name="Shape 183"/>
          <p:cNvSpPr/>
          <p:nvPr/>
        </p:nvSpPr>
        <p:spPr>
          <a:xfrm>
            <a:off x="3161522" y="5487777"/>
            <a:ext cx="1849200" cy="881100"/>
          </a:xfrm>
          <a:prstGeom prst="cloudCallout">
            <a:avLst>
              <a:gd name="adj1" fmla="val -44361"/>
              <a:gd name="adj2" fmla="val -53546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9D522"/>
              </a:buClr>
              <a:buSzPts val="400"/>
              <a:buFont typeface="Open Sans"/>
              <a:buNone/>
            </a:pPr>
            <a:r>
              <a:rPr lang="en-US" b="0" i="1" u="none" strike="noStrike" cap="none" dirty="0">
                <a:solidFill>
                  <a:srgbClr val="C9D522"/>
                </a:solidFill>
                <a:latin typeface="Open Sans"/>
                <a:ea typeface="Open Sans"/>
                <a:cs typeface="Open Sans"/>
                <a:sym typeface="Open Sans"/>
              </a:rPr>
              <a:t>An activity/habit</a:t>
            </a:r>
            <a:endParaRPr b="0" i="1" u="none" strike="noStrike" cap="none" dirty="0">
              <a:solidFill>
                <a:srgbClr val="F49C4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4" name="Shape 184"/>
          <p:cNvSpPr/>
          <p:nvPr/>
        </p:nvSpPr>
        <p:spPr>
          <a:xfrm>
            <a:off x="9248625" y="3131725"/>
            <a:ext cx="2106300" cy="798900"/>
          </a:xfrm>
          <a:prstGeom prst="wedgeRoundRectCallout">
            <a:avLst>
              <a:gd name="adj1" fmla="val -144918"/>
              <a:gd name="adj2" fmla="val 12473"/>
              <a:gd name="adj3" fmla="val 16667"/>
            </a:avLst>
          </a:prstGeom>
          <a:solidFill>
            <a:srgbClr val="C9D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Take notice of when we use </a:t>
            </a:r>
            <a:r>
              <a:rPr lang="en-US" b="0" i="1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used to </a:t>
            </a:r>
            <a:r>
              <a:rPr lang="en-US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and/or </a:t>
            </a:r>
            <a:r>
              <a:rPr lang="en-US" b="0" i="1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would </a:t>
            </a:r>
            <a:r>
              <a:rPr lang="en-US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here.</a:t>
            </a:r>
            <a:endParaRPr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 idx="4294967295"/>
          </p:nvPr>
        </p:nvSpPr>
        <p:spPr>
          <a:xfrm>
            <a:off x="450601" y="175049"/>
            <a:ext cx="10904400" cy="131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okkitt"/>
              <a:buNone/>
            </a:pPr>
            <a:r>
              <a:rPr lang="en-US" sz="4400" b="1" i="0" u="none" strike="noStrike" cap="none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Function: </a:t>
            </a:r>
            <a:r>
              <a:rPr lang="en-US" sz="4400" b="0" i="0" u="none" strike="noStrike" cap="none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When do we use them?</a:t>
            </a:r>
            <a:endParaRPr/>
          </a:p>
        </p:txBody>
      </p:sp>
      <p:sp>
        <p:nvSpPr>
          <p:cNvPr id="190" name="Shape 190"/>
          <p:cNvSpPr txBox="1">
            <a:spLocks noGrp="1"/>
          </p:cNvSpPr>
          <p:nvPr>
            <p:ph type="body" idx="4294967295"/>
          </p:nvPr>
        </p:nvSpPr>
        <p:spPr>
          <a:xfrm>
            <a:off x="450601" y="753139"/>
            <a:ext cx="9239400" cy="7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ts val="500"/>
              <a:buFont typeface="Noto Sans Symbols"/>
              <a:buNone/>
            </a:pPr>
            <a:r>
              <a:rPr lang="en-US" sz="20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2. </a:t>
            </a:r>
            <a:r>
              <a:rPr lang="en-US" sz="2000" b="1" i="1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used to </a:t>
            </a:r>
            <a:r>
              <a:rPr lang="en-US" sz="20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and </a:t>
            </a:r>
            <a:r>
              <a:rPr lang="en-US" sz="2000" b="1" i="1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would</a:t>
            </a:r>
            <a:endParaRPr sz="2000" b="1" i="1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91" name="Shape 191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GB" dirty="0"/>
              <a:t>Copyright © 2018 by Pearson Education </a:t>
            </a:r>
            <a:r>
              <a:rPr lang="en-US" sz="1100" b="0" i="0" u="none" strike="noStrike" cap="none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    Gold Experience 2nd Edition B2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92" name="Shape 192"/>
          <p:cNvSpPr/>
          <p:nvPr/>
        </p:nvSpPr>
        <p:spPr>
          <a:xfrm>
            <a:off x="8924075" y="5716248"/>
            <a:ext cx="2905500" cy="857700"/>
          </a:xfrm>
          <a:prstGeom prst="homePlate">
            <a:avLst>
              <a:gd name="adj" fmla="val 50000"/>
            </a:avLst>
          </a:prstGeom>
          <a:solidFill>
            <a:srgbClr val="00A7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Open Sans"/>
              <a:buNone/>
            </a:pPr>
            <a:r>
              <a:rPr lang="en-US" sz="16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How do we form the present tenses?</a:t>
            </a:r>
            <a:endParaRPr sz="16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aphicFrame>
        <p:nvGraphicFramePr>
          <p:cNvPr id="194" name="Shape 194"/>
          <p:cNvGraphicFramePr/>
          <p:nvPr>
            <p:extLst>
              <p:ext uri="{D42A27DB-BD31-4B8C-83A1-F6EECF244321}">
                <p14:modId xmlns:p14="http://schemas.microsoft.com/office/powerpoint/2010/main" val="3366301149"/>
              </p:ext>
            </p:extLst>
          </p:nvPr>
        </p:nvGraphicFramePr>
        <p:xfrm>
          <a:off x="450601" y="1276000"/>
          <a:ext cx="11124500" cy="1927435"/>
        </p:xfrm>
        <a:graphic>
          <a:graphicData uri="http://schemas.openxmlformats.org/drawingml/2006/table">
            <a:tbl>
              <a:tblPr firstRow="1" bandRow="1">
                <a:noFill/>
                <a:tableStyleId>{587E2651-E8E7-4231-B94A-945E5E25E391}</a:tableStyleId>
              </a:tblPr>
              <a:tblGrid>
                <a:gridCol w="5691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33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0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 i="1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used to</a:t>
                      </a:r>
                      <a:endParaRPr sz="1600" i="1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 i="1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would</a:t>
                      </a:r>
                      <a:endParaRPr sz="1600" i="1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00A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8925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B4686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For past habits or activities</a:t>
                      </a:r>
                      <a:endParaRPr sz="16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B4686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I used to rollerblade to school every day.</a:t>
                      </a:r>
                      <a:endParaRPr sz="160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Open Sans"/>
                        <a:buNone/>
                      </a:pPr>
                      <a:endParaRPr sz="16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498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B4686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 b="1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For past habits or activities</a:t>
                      </a:r>
                      <a:endParaRPr dirty="0"/>
                    </a:p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B4686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We would point at you from the bus!</a:t>
                      </a:r>
                      <a:endParaRPr sz="1600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9175"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B4686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 b="1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For past situations or states</a:t>
                      </a:r>
                      <a:endParaRPr sz="1600" b="1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B4686"/>
                        </a:buClr>
                        <a:buSzPts val="1600"/>
                        <a:buFont typeface="Open Sans"/>
                        <a:buNone/>
                      </a:pPr>
                      <a:r>
                        <a:rPr lang="en-US" sz="16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You used to have blue hair.</a:t>
                      </a:r>
                      <a:endParaRPr sz="1600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solidFill>
                      <a:srgbClr val="CBE6F9">
                        <a:alpha val="149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95" name="Shape 19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62388" y="3487175"/>
            <a:ext cx="1467201" cy="1467201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Shape 196"/>
          <p:cNvSpPr/>
          <p:nvPr/>
        </p:nvSpPr>
        <p:spPr>
          <a:xfrm>
            <a:off x="8268375" y="3947774"/>
            <a:ext cx="3030300" cy="1594043"/>
          </a:xfrm>
          <a:prstGeom prst="wedgeRoundRectCallout">
            <a:avLst>
              <a:gd name="adj1" fmla="val -94091"/>
              <a:gd name="adj2" fmla="val -26097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5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When referring to the past, we can only use </a:t>
            </a:r>
            <a:r>
              <a:rPr lang="en-US" sz="1500" i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would</a:t>
            </a:r>
            <a:r>
              <a:rPr lang="en-US" sz="15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with habits and activities. We CANNOT say, for example, </a:t>
            </a:r>
            <a:br>
              <a:rPr lang="en-US" sz="15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-US" sz="1500" i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When I was a child, I would live in New York, </a:t>
            </a:r>
            <a:r>
              <a:rPr lang="en-US" sz="15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as this is a situation, not an activity. </a:t>
            </a:r>
            <a:endParaRPr sz="15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97" name="Shape 197"/>
          <p:cNvSpPr/>
          <p:nvPr/>
        </p:nvSpPr>
        <p:spPr>
          <a:xfrm>
            <a:off x="1018125" y="3947775"/>
            <a:ext cx="2905500" cy="1981500"/>
          </a:xfrm>
          <a:prstGeom prst="wedgeRoundRectCallout">
            <a:avLst>
              <a:gd name="adj1" fmla="val 89400"/>
              <a:gd name="adj2" fmla="val -28907"/>
              <a:gd name="adj3" fmla="val 16667"/>
            </a:avLst>
          </a:prstGeom>
          <a:solidFill>
            <a:srgbClr val="F49C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Notice how we can only use</a:t>
            </a:r>
            <a:r>
              <a:rPr lang="en-US" sz="1500" i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used to</a:t>
            </a:r>
            <a:r>
              <a:rPr lang="en-US" sz="1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for states and situations. E.g.</a:t>
            </a:r>
            <a:endParaRPr sz="15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endParaRPr sz="15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State: She used to have a Ferrari.</a:t>
            </a:r>
            <a:endParaRPr sz="15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"/>
              <a:buFont typeface="Open Sans"/>
              <a:buNone/>
            </a:pPr>
            <a:r>
              <a:rPr lang="en-US" sz="1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Situation: She used to live in New York.</a:t>
            </a:r>
            <a:endParaRPr sz="1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98" name="Shape 198"/>
          <p:cNvSpPr/>
          <p:nvPr/>
        </p:nvSpPr>
        <p:spPr>
          <a:xfrm rot="7558737" flipH="1">
            <a:off x="6824355" y="-938210"/>
            <a:ext cx="991680" cy="7498684"/>
          </a:xfrm>
          <a:prstGeom prst="arc">
            <a:avLst>
              <a:gd name="adj1" fmla="val 16684533"/>
              <a:gd name="adj2" fmla="val 2864341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99" name="Shape 199"/>
          <p:cNvSpPr/>
          <p:nvPr/>
        </p:nvSpPr>
        <p:spPr>
          <a:xfrm rot="8841198" flipH="1">
            <a:off x="2298524" y="1405257"/>
            <a:ext cx="991552" cy="3227318"/>
          </a:xfrm>
          <a:prstGeom prst="arc">
            <a:avLst>
              <a:gd name="adj1" fmla="val 16780755"/>
              <a:gd name="adj2" fmla="val 20627019"/>
            </a:avLst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1804</Words>
  <Application>Microsoft Office PowerPoint</Application>
  <PresentationFormat>Widescreen</PresentationFormat>
  <Paragraphs>178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Noto Sans Symbols</vt:lpstr>
      <vt:lpstr>Open Sans</vt:lpstr>
      <vt:lpstr>Rockwell</vt:lpstr>
      <vt:lpstr>Rokkitt</vt:lpstr>
      <vt:lpstr>Simple Light</vt:lpstr>
      <vt:lpstr>PowerPoint Presentation</vt:lpstr>
      <vt:lpstr>It’s easier to understand when we use the different past tenses if we compare them. </vt:lpstr>
      <vt:lpstr>Function: When do we use them?</vt:lpstr>
      <vt:lpstr>Function: When do we use them?</vt:lpstr>
      <vt:lpstr>Function: When do we use them?</vt:lpstr>
      <vt:lpstr>PowerPoint Presentation</vt:lpstr>
      <vt:lpstr>PowerPoint Presentation</vt:lpstr>
      <vt:lpstr>Function: When do we use them?</vt:lpstr>
      <vt:lpstr>Function: When do we use them?</vt:lpstr>
      <vt:lpstr>PowerPoint Presentation</vt:lpstr>
      <vt:lpstr>Form: How do we make these structures?</vt:lpstr>
      <vt:lpstr>Form: How do we make these structures?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Robinson, Timothy</dc:creator>
  <cp:lastModifiedBy>Robinson, Timothy</cp:lastModifiedBy>
  <cp:revision>31</cp:revision>
  <dcterms:modified xsi:type="dcterms:W3CDTF">2018-07-12T11:20:26Z</dcterms:modified>
</cp:coreProperties>
</file>