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Lst>
  <p:notesMasterIdLst>
    <p:notesMasterId r:id="rId56"/>
  </p:notesMasterIdLst>
  <p:handoutMasterIdLst>
    <p:handoutMasterId r:id="rId57"/>
  </p:handoutMasterIdLst>
  <p:sldIdLst>
    <p:sldId id="568" r:id="rId3"/>
    <p:sldId id="569" r:id="rId4"/>
    <p:sldId id="570" r:id="rId5"/>
    <p:sldId id="571" r:id="rId6"/>
    <p:sldId id="572" r:id="rId7"/>
    <p:sldId id="574" r:id="rId8"/>
    <p:sldId id="258" r:id="rId9"/>
    <p:sldId id="261" r:id="rId10"/>
    <p:sldId id="262" r:id="rId11"/>
    <p:sldId id="264" r:id="rId12"/>
    <p:sldId id="266" r:id="rId13"/>
    <p:sldId id="268" r:id="rId14"/>
    <p:sldId id="269" r:id="rId15"/>
    <p:sldId id="270" r:id="rId16"/>
    <p:sldId id="273" r:id="rId17"/>
    <p:sldId id="275" r:id="rId18"/>
    <p:sldId id="609" r:id="rId19"/>
    <p:sldId id="276" r:id="rId20"/>
    <p:sldId id="611" r:id="rId21"/>
    <p:sldId id="288" r:id="rId22"/>
    <p:sldId id="289" r:id="rId23"/>
    <p:sldId id="610" r:id="rId24"/>
    <p:sldId id="280" r:id="rId25"/>
    <p:sldId id="281" r:id="rId26"/>
    <p:sldId id="612" r:id="rId27"/>
    <p:sldId id="284" r:id="rId28"/>
    <p:sldId id="613" r:id="rId29"/>
    <p:sldId id="286" r:id="rId30"/>
    <p:sldId id="287" r:id="rId31"/>
    <p:sldId id="575" r:id="rId32"/>
    <p:sldId id="263" r:id="rId33"/>
    <p:sldId id="608" r:id="rId34"/>
    <p:sldId id="614" r:id="rId35"/>
    <p:sldId id="540" r:id="rId36"/>
    <p:sldId id="576" r:id="rId37"/>
    <p:sldId id="472" r:id="rId38"/>
    <p:sldId id="616" r:id="rId39"/>
    <p:sldId id="615" r:id="rId40"/>
    <p:sldId id="378" r:id="rId41"/>
    <p:sldId id="567" r:id="rId42"/>
    <p:sldId id="617" r:id="rId43"/>
    <p:sldId id="577" r:id="rId44"/>
    <p:sldId id="579" r:id="rId45"/>
    <p:sldId id="618" r:id="rId46"/>
    <p:sldId id="619" r:id="rId47"/>
    <p:sldId id="620" r:id="rId48"/>
    <p:sldId id="621" r:id="rId49"/>
    <p:sldId id="578" r:id="rId50"/>
    <p:sldId id="468" r:id="rId51"/>
    <p:sldId id="485" r:id="rId52"/>
    <p:sldId id="490" r:id="rId53"/>
    <p:sldId id="486" r:id="rId54"/>
    <p:sldId id="39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guide id="3">
          <p15:clr>
            <a:srgbClr val="A4A3A4"/>
          </p15:clr>
        </p15:guide>
        <p15:guide id="4" orient="horz" pos="25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lthard, Sue" initials="C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FFFF"/>
    <a:srgbClr val="504D49"/>
    <a:srgbClr val="505759"/>
    <a:srgbClr val="03873A"/>
    <a:srgbClr val="005A70"/>
    <a:srgbClr val="BBBBBB"/>
    <a:srgbClr val="000000"/>
    <a:srgbClr val="003057"/>
    <a:srgbClr val="D3D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3184" autoAdjust="0"/>
  </p:normalViewPr>
  <p:slideViewPr>
    <p:cSldViewPr snapToGrid="0" showGuides="1">
      <p:cViewPr varScale="1">
        <p:scale>
          <a:sx n="86" d="100"/>
          <a:sy n="86" d="100"/>
        </p:scale>
        <p:origin x="1421" y="58"/>
      </p:cViewPr>
      <p:guideLst>
        <p:guide orient="horz"/>
        <p:guide pos="5759"/>
        <p:guide/>
        <p:guide orient="horz" pos="2568"/>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8" d="100"/>
          <a:sy n="98" d="100"/>
        </p:scale>
        <p:origin x="-70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D849B4-7105-4D08-83A9-6BD2E46E6567}" type="datetimeFigureOut">
              <a:rPr lang="en-US" smtClean="0"/>
              <a:t>7/6/2020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D0C52-4298-4CB9-8093-C292010200FF}" type="slidenum">
              <a:rPr lang="en-US" smtClean="0"/>
              <a:t>‹#›</a:t>
            </a:fld>
            <a:endParaRPr lang="en-US"/>
          </a:p>
        </p:txBody>
      </p:sp>
    </p:spTree>
    <p:extLst>
      <p:ext uri="{BB962C8B-B14F-4D97-AF65-F5344CB8AC3E}">
        <p14:creationId xmlns:p14="http://schemas.microsoft.com/office/powerpoint/2010/main" val="109568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745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students to think</a:t>
            </a:r>
            <a:r>
              <a:rPr lang="en-GB" baseline="0" dirty="0"/>
              <a:t> about how it helps exaggerate the narrator’s sense of disbelief. </a:t>
            </a:r>
            <a:endParaRPr lang="en-GB" dirty="0"/>
          </a:p>
        </p:txBody>
      </p:sp>
      <p:sp>
        <p:nvSpPr>
          <p:cNvPr id="4" name="Slide Number Placeholder 3"/>
          <p:cNvSpPr>
            <a:spLocks noGrp="1"/>
          </p:cNvSpPr>
          <p:nvPr>
            <p:ph type="sldNum" sz="quarter" idx="10"/>
          </p:nvPr>
        </p:nvSpPr>
        <p:spPr/>
        <p:txBody>
          <a:bodyPr/>
          <a:lstStyle/>
          <a:p>
            <a:fld id="{9658B9CC-B974-4E6D-B234-433AC0F2AA43}" type="slidenum">
              <a:rPr lang="en-GB" smtClean="0"/>
              <a:t>19</a:t>
            </a:fld>
            <a:endParaRPr lang="en-GB"/>
          </a:p>
        </p:txBody>
      </p:sp>
    </p:spTree>
    <p:extLst>
      <p:ext uri="{BB962C8B-B14F-4D97-AF65-F5344CB8AC3E}">
        <p14:creationId xmlns:p14="http://schemas.microsoft.com/office/powerpoint/2010/main" val="3081029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students to think</a:t>
            </a:r>
            <a:r>
              <a:rPr lang="en-GB" baseline="0" dirty="0"/>
              <a:t> about how it helps exaggerate the narrator’s sense of disbelief. </a:t>
            </a:r>
            <a:endParaRPr lang="en-GB" dirty="0"/>
          </a:p>
        </p:txBody>
      </p:sp>
      <p:sp>
        <p:nvSpPr>
          <p:cNvPr id="4" name="Slide Number Placeholder 3"/>
          <p:cNvSpPr>
            <a:spLocks noGrp="1"/>
          </p:cNvSpPr>
          <p:nvPr>
            <p:ph type="sldNum" sz="quarter" idx="10"/>
          </p:nvPr>
        </p:nvSpPr>
        <p:spPr/>
        <p:txBody>
          <a:bodyPr/>
          <a:lstStyle/>
          <a:p>
            <a:fld id="{9658B9CC-B974-4E6D-B234-433AC0F2AA43}" type="slidenum">
              <a:rPr lang="en-GB" smtClean="0"/>
              <a:t>21</a:t>
            </a:fld>
            <a:endParaRPr lang="en-GB"/>
          </a:p>
        </p:txBody>
      </p:sp>
    </p:spTree>
    <p:extLst>
      <p:ext uri="{BB962C8B-B14F-4D97-AF65-F5344CB8AC3E}">
        <p14:creationId xmlns:p14="http://schemas.microsoft.com/office/powerpoint/2010/main" val="630373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students to think</a:t>
            </a:r>
            <a:r>
              <a:rPr lang="en-GB" baseline="0" dirty="0"/>
              <a:t> about how it helps exaggerate the narrator’s sense of disbelief. </a:t>
            </a:r>
            <a:endParaRPr lang="en-GB" dirty="0"/>
          </a:p>
        </p:txBody>
      </p:sp>
      <p:sp>
        <p:nvSpPr>
          <p:cNvPr id="4" name="Slide Number Placeholder 3"/>
          <p:cNvSpPr>
            <a:spLocks noGrp="1"/>
          </p:cNvSpPr>
          <p:nvPr>
            <p:ph type="sldNum" sz="quarter" idx="10"/>
          </p:nvPr>
        </p:nvSpPr>
        <p:spPr/>
        <p:txBody>
          <a:bodyPr/>
          <a:lstStyle/>
          <a:p>
            <a:fld id="{9658B9CC-B974-4E6D-B234-433AC0F2AA43}" type="slidenum">
              <a:rPr lang="en-GB" smtClean="0"/>
              <a:t>22</a:t>
            </a:fld>
            <a:endParaRPr lang="en-GB"/>
          </a:p>
        </p:txBody>
      </p:sp>
    </p:spTree>
    <p:extLst>
      <p:ext uri="{BB962C8B-B14F-4D97-AF65-F5344CB8AC3E}">
        <p14:creationId xmlns:p14="http://schemas.microsoft.com/office/powerpoint/2010/main" val="3165068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8B9CC-B974-4E6D-B234-433AC0F2AA43}" type="slidenum">
              <a:rPr lang="en-GB" smtClean="0"/>
              <a:t>23</a:t>
            </a:fld>
            <a:endParaRPr lang="en-GB"/>
          </a:p>
        </p:txBody>
      </p:sp>
    </p:spTree>
    <p:extLst>
      <p:ext uri="{BB962C8B-B14F-4D97-AF65-F5344CB8AC3E}">
        <p14:creationId xmlns:p14="http://schemas.microsoft.com/office/powerpoint/2010/main" val="626892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very simplistic explanation and</a:t>
            </a:r>
            <a:r>
              <a:rPr lang="en-GB" baseline="0" dirty="0"/>
              <a:t> is designed to help students master the basics of this more advanced form of punctuation. </a:t>
            </a:r>
            <a:endParaRPr lang="en-GB" dirty="0"/>
          </a:p>
        </p:txBody>
      </p:sp>
      <p:sp>
        <p:nvSpPr>
          <p:cNvPr id="4" name="Slide Number Placeholder 3"/>
          <p:cNvSpPr>
            <a:spLocks noGrp="1"/>
          </p:cNvSpPr>
          <p:nvPr>
            <p:ph type="sldNum" sz="quarter" idx="10"/>
          </p:nvPr>
        </p:nvSpPr>
        <p:spPr/>
        <p:txBody>
          <a:bodyPr/>
          <a:lstStyle/>
          <a:p>
            <a:fld id="{9658B9CC-B974-4E6D-B234-433AC0F2AA43}" type="slidenum">
              <a:rPr lang="en-GB" smtClean="0"/>
              <a:t>26</a:t>
            </a:fld>
            <a:endParaRPr lang="en-GB"/>
          </a:p>
        </p:txBody>
      </p:sp>
    </p:spTree>
    <p:extLst>
      <p:ext uri="{BB962C8B-B14F-4D97-AF65-F5344CB8AC3E}">
        <p14:creationId xmlns:p14="http://schemas.microsoft.com/office/powerpoint/2010/main" val="128751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very simplistic explanation and</a:t>
            </a:r>
            <a:r>
              <a:rPr lang="en-GB" baseline="0" dirty="0"/>
              <a:t> is designed to help students master the basics of this more advanced form of punctuation. </a:t>
            </a:r>
            <a:endParaRPr lang="en-GB" dirty="0"/>
          </a:p>
        </p:txBody>
      </p:sp>
      <p:sp>
        <p:nvSpPr>
          <p:cNvPr id="4" name="Slide Number Placeholder 3"/>
          <p:cNvSpPr>
            <a:spLocks noGrp="1"/>
          </p:cNvSpPr>
          <p:nvPr>
            <p:ph type="sldNum" sz="quarter" idx="10"/>
          </p:nvPr>
        </p:nvSpPr>
        <p:spPr/>
        <p:txBody>
          <a:bodyPr/>
          <a:lstStyle/>
          <a:p>
            <a:fld id="{9658B9CC-B974-4E6D-B234-433AC0F2AA43}" type="slidenum">
              <a:rPr lang="en-GB" smtClean="0"/>
              <a:t>27</a:t>
            </a:fld>
            <a:endParaRPr lang="en-GB"/>
          </a:p>
        </p:txBody>
      </p:sp>
    </p:spTree>
    <p:extLst>
      <p:ext uri="{BB962C8B-B14F-4D97-AF65-F5344CB8AC3E}">
        <p14:creationId xmlns:p14="http://schemas.microsoft.com/office/powerpoint/2010/main" val="2909960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8B9CC-B974-4E6D-B234-433AC0F2AA43}" type="slidenum">
              <a:rPr lang="en-GB" smtClean="0"/>
              <a:t>29</a:t>
            </a:fld>
            <a:endParaRPr lang="en-GB"/>
          </a:p>
        </p:txBody>
      </p:sp>
    </p:spTree>
    <p:extLst>
      <p:ext uri="{BB962C8B-B14F-4D97-AF65-F5344CB8AC3E}">
        <p14:creationId xmlns:p14="http://schemas.microsoft.com/office/powerpoint/2010/main" val="264138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use whichever</a:t>
            </a:r>
            <a:r>
              <a:rPr lang="en-GB" baseline="0" dirty="0"/>
              <a:t> terminology your students are familiar with for the fragment/minor sentence. Talk through the structure with them about the sentences.</a:t>
            </a:r>
            <a:endParaRPr lang="en-GB" dirty="0"/>
          </a:p>
        </p:txBody>
      </p:sp>
      <p:sp>
        <p:nvSpPr>
          <p:cNvPr id="4" name="Slide Number Placeholder 3"/>
          <p:cNvSpPr>
            <a:spLocks noGrp="1"/>
          </p:cNvSpPr>
          <p:nvPr>
            <p:ph type="sldNum" sz="quarter" idx="10"/>
          </p:nvPr>
        </p:nvSpPr>
        <p:spPr/>
        <p:txBody>
          <a:bodyPr/>
          <a:lstStyle/>
          <a:p>
            <a:fld id="{9658B9CC-B974-4E6D-B234-433AC0F2AA43}" type="slidenum">
              <a:rPr lang="en-GB" smtClean="0"/>
              <a:t>31</a:t>
            </a:fld>
            <a:endParaRPr lang="en-GB"/>
          </a:p>
        </p:txBody>
      </p:sp>
    </p:spTree>
    <p:extLst>
      <p:ext uri="{BB962C8B-B14F-4D97-AF65-F5344CB8AC3E}">
        <p14:creationId xmlns:p14="http://schemas.microsoft.com/office/powerpoint/2010/main" val="3031128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use whichever</a:t>
            </a:r>
            <a:r>
              <a:rPr lang="en-GB" baseline="0" dirty="0"/>
              <a:t> terminology your students are familiar with for the fragment/minor sentence. Talk through the structure with them about the sentences.</a:t>
            </a:r>
            <a:endParaRPr lang="en-GB" dirty="0"/>
          </a:p>
        </p:txBody>
      </p:sp>
      <p:sp>
        <p:nvSpPr>
          <p:cNvPr id="4" name="Slide Number Placeholder 3"/>
          <p:cNvSpPr>
            <a:spLocks noGrp="1"/>
          </p:cNvSpPr>
          <p:nvPr>
            <p:ph type="sldNum" sz="quarter" idx="10"/>
          </p:nvPr>
        </p:nvSpPr>
        <p:spPr/>
        <p:txBody>
          <a:bodyPr/>
          <a:lstStyle/>
          <a:p>
            <a:fld id="{9658B9CC-B974-4E6D-B234-433AC0F2AA43}" type="slidenum">
              <a:rPr lang="en-GB" smtClean="0"/>
              <a:t>32</a:t>
            </a:fld>
            <a:endParaRPr lang="en-GB"/>
          </a:p>
        </p:txBody>
      </p:sp>
    </p:spTree>
    <p:extLst>
      <p:ext uri="{BB962C8B-B14F-4D97-AF65-F5344CB8AC3E}">
        <p14:creationId xmlns:p14="http://schemas.microsoft.com/office/powerpoint/2010/main" val="64387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608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wish to print this grid and ask students to label the forms Red, Amber or</a:t>
            </a:r>
            <a:r>
              <a:rPr lang="en-GB" baseline="0" dirty="0"/>
              <a:t> Green, according to how they feel about their ability to use them accurately. They can then edit this PowerPoint accordingly. </a:t>
            </a:r>
            <a:endParaRPr lang="en-GB" dirty="0"/>
          </a:p>
        </p:txBody>
      </p:sp>
      <p:sp>
        <p:nvSpPr>
          <p:cNvPr id="4" name="Slide Number Placeholder 3"/>
          <p:cNvSpPr>
            <a:spLocks noGrp="1"/>
          </p:cNvSpPr>
          <p:nvPr>
            <p:ph type="sldNum" sz="quarter" idx="10"/>
          </p:nvPr>
        </p:nvSpPr>
        <p:spPr/>
        <p:txBody>
          <a:bodyPr/>
          <a:lstStyle/>
          <a:p>
            <a:fld id="{9658B9CC-B974-4E6D-B234-433AC0F2AA43}" type="slidenum">
              <a:rPr lang="en-GB" smtClean="0"/>
              <a:t>7</a:t>
            </a:fld>
            <a:endParaRPr lang="en-GB"/>
          </a:p>
        </p:txBody>
      </p:sp>
    </p:spTree>
    <p:extLst>
      <p:ext uri="{BB962C8B-B14F-4D97-AF65-F5344CB8AC3E}">
        <p14:creationId xmlns:p14="http://schemas.microsoft.com/office/powerpoint/2010/main" val="29860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Obviously, some students will know all of this and write with tremendous</a:t>
            </a:r>
            <a:r>
              <a:rPr lang="en-GB" baseline="0" dirty="0"/>
              <a:t> accuracy already.  Some might need more support than others.  Please adapt as required by your group. </a:t>
            </a:r>
            <a:endParaRPr lang="en-GB" dirty="0"/>
          </a:p>
        </p:txBody>
      </p:sp>
      <p:sp>
        <p:nvSpPr>
          <p:cNvPr id="4" name="Slide Number Placeholder 3"/>
          <p:cNvSpPr>
            <a:spLocks noGrp="1"/>
          </p:cNvSpPr>
          <p:nvPr>
            <p:ph type="sldNum" sz="quarter" idx="10"/>
          </p:nvPr>
        </p:nvSpPr>
        <p:spPr/>
        <p:txBody>
          <a:bodyPr/>
          <a:lstStyle/>
          <a:p>
            <a:fld id="{9658B9CC-B974-4E6D-B234-433AC0F2AA43}" type="slidenum">
              <a:rPr lang="en-GB" smtClean="0"/>
              <a:t>8</a:t>
            </a:fld>
            <a:endParaRPr lang="en-GB"/>
          </a:p>
        </p:txBody>
      </p:sp>
    </p:spTree>
    <p:extLst>
      <p:ext uri="{BB962C8B-B14F-4D97-AF65-F5344CB8AC3E}">
        <p14:creationId xmlns:p14="http://schemas.microsoft.com/office/powerpoint/2010/main" val="426355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tell students how many things are missing at the start of the activity, or in the middle so they can double-check, or at the end. </a:t>
            </a:r>
          </a:p>
        </p:txBody>
      </p:sp>
      <p:sp>
        <p:nvSpPr>
          <p:cNvPr id="4" name="Slide Number Placeholder 3"/>
          <p:cNvSpPr>
            <a:spLocks noGrp="1"/>
          </p:cNvSpPr>
          <p:nvPr>
            <p:ph type="sldNum" sz="quarter" idx="10"/>
          </p:nvPr>
        </p:nvSpPr>
        <p:spPr/>
        <p:txBody>
          <a:bodyPr/>
          <a:lstStyle/>
          <a:p>
            <a:fld id="{9658B9CC-B974-4E6D-B234-433AC0F2AA43}" type="slidenum">
              <a:rPr lang="en-GB" smtClean="0"/>
              <a:t>9</a:t>
            </a:fld>
            <a:endParaRPr lang="en-GB"/>
          </a:p>
        </p:txBody>
      </p:sp>
    </p:spTree>
    <p:extLst>
      <p:ext uri="{BB962C8B-B14F-4D97-AF65-F5344CB8AC3E}">
        <p14:creationId xmlns:p14="http://schemas.microsoft.com/office/powerpoint/2010/main" val="17928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not an exhaustive list.  The University of Sussex has a student-friendly guide and some students may have additional ideas</a:t>
            </a:r>
            <a:r>
              <a:rPr lang="en-GB" baseline="0" dirty="0"/>
              <a:t> from their lower years.</a:t>
            </a:r>
            <a:endParaRPr lang="en-GB" dirty="0"/>
          </a:p>
        </p:txBody>
      </p:sp>
      <p:sp>
        <p:nvSpPr>
          <p:cNvPr id="4" name="Slide Number Placeholder 3"/>
          <p:cNvSpPr>
            <a:spLocks noGrp="1"/>
          </p:cNvSpPr>
          <p:nvPr>
            <p:ph type="sldNum" sz="quarter" idx="10"/>
          </p:nvPr>
        </p:nvSpPr>
        <p:spPr/>
        <p:txBody>
          <a:bodyPr/>
          <a:lstStyle/>
          <a:p>
            <a:fld id="{9658B9CC-B974-4E6D-B234-433AC0F2AA43}" type="slidenum">
              <a:rPr lang="en-GB" smtClean="0"/>
              <a:t>11</a:t>
            </a:fld>
            <a:endParaRPr lang="en-GB"/>
          </a:p>
        </p:txBody>
      </p:sp>
    </p:spTree>
    <p:extLst>
      <p:ext uri="{BB962C8B-B14F-4D97-AF65-F5344CB8AC3E}">
        <p14:creationId xmlns:p14="http://schemas.microsoft.com/office/powerpoint/2010/main" val="344224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six commas missing. </a:t>
            </a:r>
          </a:p>
        </p:txBody>
      </p:sp>
      <p:sp>
        <p:nvSpPr>
          <p:cNvPr id="4" name="Slide Number Placeholder 3"/>
          <p:cNvSpPr>
            <a:spLocks noGrp="1"/>
          </p:cNvSpPr>
          <p:nvPr>
            <p:ph type="sldNum" sz="quarter" idx="10"/>
          </p:nvPr>
        </p:nvSpPr>
        <p:spPr/>
        <p:txBody>
          <a:bodyPr/>
          <a:lstStyle/>
          <a:p>
            <a:fld id="{9658B9CC-B974-4E6D-B234-433AC0F2AA43}" type="slidenum">
              <a:rPr lang="en-GB" smtClean="0"/>
              <a:t>12</a:t>
            </a:fld>
            <a:endParaRPr lang="en-GB"/>
          </a:p>
        </p:txBody>
      </p:sp>
    </p:spTree>
    <p:extLst>
      <p:ext uri="{BB962C8B-B14F-4D97-AF65-F5344CB8AC3E}">
        <p14:creationId xmlns:p14="http://schemas.microsoft.com/office/powerpoint/2010/main" val="2880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students to</a:t>
            </a:r>
            <a:r>
              <a:rPr lang="en-GB" baseline="0" dirty="0"/>
              <a:t> think about how the exclamation marks help to show the emotions of the protagonist.  The first exclamation mark demonstrates his panic and frustration and the second exclamation mark shows how angry the protagonist is with himself..  </a:t>
            </a:r>
            <a:endParaRPr lang="en-GB" dirty="0"/>
          </a:p>
        </p:txBody>
      </p:sp>
      <p:sp>
        <p:nvSpPr>
          <p:cNvPr id="4" name="Slide Number Placeholder 3"/>
          <p:cNvSpPr>
            <a:spLocks noGrp="1"/>
          </p:cNvSpPr>
          <p:nvPr>
            <p:ph type="sldNum" sz="quarter" idx="10"/>
          </p:nvPr>
        </p:nvSpPr>
        <p:spPr/>
        <p:txBody>
          <a:bodyPr/>
          <a:lstStyle/>
          <a:p>
            <a:fld id="{9658B9CC-B974-4E6D-B234-433AC0F2AA43}" type="slidenum">
              <a:rPr lang="en-GB" smtClean="0"/>
              <a:t>16</a:t>
            </a:fld>
            <a:endParaRPr lang="en-GB"/>
          </a:p>
        </p:txBody>
      </p:sp>
    </p:spTree>
    <p:extLst>
      <p:ext uri="{BB962C8B-B14F-4D97-AF65-F5344CB8AC3E}">
        <p14:creationId xmlns:p14="http://schemas.microsoft.com/office/powerpoint/2010/main" val="3069578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students to</a:t>
            </a:r>
            <a:r>
              <a:rPr lang="en-GB" baseline="0" dirty="0"/>
              <a:t> think about how the exclamation marks help to show the emotions of the protagonist.  The first exclamation mark demonstrates his panic and frustration and the second exclamation mark shows how angry the protagonist is with himself..  </a:t>
            </a:r>
            <a:endParaRPr lang="en-GB" dirty="0"/>
          </a:p>
        </p:txBody>
      </p:sp>
      <p:sp>
        <p:nvSpPr>
          <p:cNvPr id="4" name="Slide Number Placeholder 3"/>
          <p:cNvSpPr>
            <a:spLocks noGrp="1"/>
          </p:cNvSpPr>
          <p:nvPr>
            <p:ph type="sldNum" sz="quarter" idx="10"/>
          </p:nvPr>
        </p:nvSpPr>
        <p:spPr/>
        <p:txBody>
          <a:bodyPr/>
          <a:lstStyle/>
          <a:p>
            <a:fld id="{9658B9CC-B974-4E6D-B234-433AC0F2AA43}" type="slidenum">
              <a:rPr lang="en-GB" smtClean="0"/>
              <a:t>17</a:t>
            </a:fld>
            <a:endParaRPr lang="en-GB"/>
          </a:p>
        </p:txBody>
      </p:sp>
    </p:spTree>
    <p:extLst>
      <p:ext uri="{BB962C8B-B14F-4D97-AF65-F5344CB8AC3E}">
        <p14:creationId xmlns:p14="http://schemas.microsoft.com/office/powerpoint/2010/main" val="3924149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2">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681200"/>
            <a:ext cx="3733800" cy="2063261"/>
          </a:xfrm>
        </p:spPr>
        <p:txBody>
          <a:bodyPr anchor="t" anchorCtr="0"/>
          <a:lstStyle>
            <a:lvl1pPr algn="l">
              <a:lnSpc>
                <a:spcPts val="4200"/>
              </a:lnSpc>
              <a:defRPr sz="3600" spc="20" baseline="0">
                <a:solidFill>
                  <a:schemeClr val="bg2"/>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bg2"/>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107"/>
            <a:ext cx="1144800" cy="811050"/>
          </a:xfrm>
          <a:prstGeom prst="rect">
            <a:avLst/>
          </a:prstGeom>
        </p:spPr>
      </p:pic>
    </p:spTree>
    <p:extLst>
      <p:ext uri="{BB962C8B-B14F-4D97-AF65-F5344CB8AC3E}">
        <p14:creationId xmlns:p14="http://schemas.microsoft.com/office/powerpoint/2010/main" val="137949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and Image Option2">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4470150" cy="1144958"/>
          </a:xfrm>
        </p:spPr>
        <p:txBody>
          <a:bodyPr anchor="t" anchorCtr="0"/>
          <a:lstStyle>
            <a:lvl1pPr>
              <a:lnSpc>
                <a:spcPts val="4000"/>
              </a:lnSpc>
              <a:defRPr sz="340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40000" y="1695449"/>
            <a:ext cx="451167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76925" y="0"/>
            <a:ext cx="32670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3251524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and Image Option3">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3681163"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678238" cy="457200"/>
          </a:xfrm>
        </p:spPr>
        <p:txBody>
          <a:bodyPr/>
          <a:lstStyle>
            <a:lvl1pPr>
              <a:lnSpc>
                <a:spcPts val="1300"/>
              </a:lnSpc>
              <a:spcAft>
                <a:spcPts val="0"/>
              </a:spcAft>
              <a:defRPr sz="1100">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235914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and Image Option4">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4517775"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4517775"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6740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581400" cy="457200"/>
          </a:xfrm>
        </p:spPr>
        <p:txBody>
          <a:bodyPr/>
          <a:lstStyle>
            <a:lvl1pPr>
              <a:lnSpc>
                <a:spcPts val="1300"/>
              </a:lnSpc>
              <a:spcAft>
                <a:spcPts val="0"/>
              </a:spcAft>
              <a:defRPr sz="1100">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87902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and Image Option5">
    <p:spTree>
      <p:nvGrpSpPr>
        <p:cNvPr id="1" name=""/>
        <p:cNvGrpSpPr/>
        <p:nvPr/>
      </p:nvGrpSpPr>
      <p:grpSpPr>
        <a:xfrm>
          <a:off x="0" y="0"/>
          <a:ext cx="0" cy="0"/>
          <a:chOff x="0" y="0"/>
          <a:chExt cx="0" cy="0"/>
        </a:xfrm>
      </p:grpSpPr>
      <p:sp>
        <p:nvSpPr>
          <p:cNvPr id="2" name="Title 1"/>
          <p:cNvSpPr>
            <a:spLocks noGrp="1"/>
          </p:cNvSpPr>
          <p:nvPr>
            <p:ph type="title"/>
          </p:nvPr>
        </p:nvSpPr>
        <p:spPr>
          <a:xfrm>
            <a:off x="3698875" y="418050"/>
            <a:ext cx="3520632"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3698875" y="1695449"/>
            <a:ext cx="4986338"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536522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and Image Option6">
    <p:spTree>
      <p:nvGrpSpPr>
        <p:cNvPr id="1" name=""/>
        <p:cNvGrpSpPr/>
        <p:nvPr/>
      </p:nvGrpSpPr>
      <p:grpSpPr>
        <a:xfrm>
          <a:off x="0" y="0"/>
          <a:ext cx="0" cy="0"/>
          <a:chOff x="0" y="0"/>
          <a:chExt cx="0" cy="0"/>
        </a:xfrm>
      </p:grpSpPr>
      <p:sp>
        <p:nvSpPr>
          <p:cNvPr id="2" name="Title 1"/>
          <p:cNvSpPr>
            <a:spLocks noGrp="1"/>
          </p:cNvSpPr>
          <p:nvPr>
            <p:ph type="title"/>
          </p:nvPr>
        </p:nvSpPr>
        <p:spPr>
          <a:xfrm>
            <a:off x="539998" y="418050"/>
            <a:ext cx="6241801" cy="848775"/>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5" y="1447799"/>
            <a:ext cx="2562225" cy="4524375"/>
          </a:xfrm>
          <a:solidFill>
            <a:srgbClr val="BBBBBB"/>
          </a:solidFill>
        </p:spPr>
        <p:txBody>
          <a:bodyPr vert="horz" lIns="0" tIns="2700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5" y="6172200"/>
            <a:ext cx="3343275" cy="257175"/>
          </a:xfrm>
        </p:spPr>
        <p:txBody>
          <a:bodyPr/>
          <a:lstStyle>
            <a:lvl1pPr algn="r">
              <a:lnSpc>
                <a:spcPts val="900"/>
              </a:lnSpc>
              <a:spcAft>
                <a:spcPts val="0"/>
              </a:spcAft>
              <a:defRPr sz="600">
                <a:solidFill>
                  <a:schemeClr val="bg2"/>
                </a:solidFill>
              </a:defRPr>
            </a:lvl1pPr>
          </a:lstStyle>
          <a:p>
            <a:pPr lvl="0"/>
            <a:r>
              <a:rPr lang="en-US"/>
              <a:t>Click to edit Master text styles</a:t>
            </a:r>
          </a:p>
        </p:txBody>
      </p:sp>
      <p:cxnSp>
        <p:nvCxnSpPr>
          <p:cNvPr id="10" name="Straight Connector 9"/>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2752950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Option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1522575" y="2759845"/>
            <a:ext cx="6296400" cy="1338309"/>
          </a:xfrm>
        </p:spPr>
        <p:txBody>
          <a:bodyPr anchor="ctr" anchorCtr="0"/>
          <a:lstStyle>
            <a:lvl1pPr algn="ctr">
              <a:lnSpc>
                <a:spcPts val="4000"/>
              </a:lnSpc>
              <a:defRPr sz="3400" i="0">
                <a:solidFill>
                  <a:schemeClr val="bg2"/>
                </a:solidFill>
                <a:latin typeface="+mj-lt"/>
              </a:defRPr>
            </a:lvl1pPr>
          </a:lstStyle>
          <a:p>
            <a:r>
              <a:rPr lang="en-US"/>
              <a:t>Click to edit Master title style</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00" y="6375599"/>
            <a:ext cx="928499" cy="280800"/>
          </a:xfrm>
          <a:prstGeom prst="rect">
            <a:avLst/>
          </a:prstGeom>
        </p:spPr>
      </p:pic>
    </p:spTree>
    <p:extLst>
      <p:ext uri="{BB962C8B-B14F-4D97-AF65-F5344CB8AC3E}">
        <p14:creationId xmlns:p14="http://schemas.microsoft.com/office/powerpoint/2010/main" val="4102546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Option 4">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1494000" y="2389031"/>
            <a:ext cx="6296400" cy="1644743"/>
          </a:xfrm>
        </p:spPr>
        <p:txBody>
          <a:bodyPr anchor="b" anchorCtr="0"/>
          <a:lstStyle>
            <a:lvl1pPr algn="ctr">
              <a:lnSpc>
                <a:spcPts val="3600"/>
              </a:lnSpc>
              <a:defRPr sz="3400" i="1">
                <a:solidFill>
                  <a:schemeClr val="tx2"/>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1616075" y="4179105"/>
            <a:ext cx="6015038" cy="366713"/>
          </a:xfrm>
        </p:spPr>
        <p:txBody>
          <a:bodyPr/>
          <a:lstStyle>
            <a:lvl1pPr algn="ctr">
              <a:lnSpc>
                <a:spcPts val="1800"/>
              </a:lnSpc>
              <a:spcAft>
                <a:spcPts val="0"/>
              </a:spcAft>
              <a:defRPr sz="1600" b="0" i="0">
                <a:solidFill>
                  <a:schemeClr val="bg2"/>
                </a:solidFill>
                <a:latin typeface="+mn-lt"/>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207140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4" name="Title 3"/>
          <p:cNvSpPr>
            <a:spLocks noGrp="1"/>
          </p:cNvSpPr>
          <p:nvPr>
            <p:ph type="title"/>
          </p:nvPr>
        </p:nvSpPr>
        <p:spPr>
          <a:xfrm>
            <a:off x="540000" y="417600"/>
            <a:ext cx="5956050" cy="525375"/>
          </a:xfrm>
        </p:spPr>
        <p:txBody>
          <a:bodyPr/>
          <a:lstStyle>
            <a:lvl1pPr>
              <a:defRPr>
                <a:solidFill>
                  <a:schemeClr val="tx2"/>
                </a:solidFill>
              </a:defRPr>
            </a:lvl1pPr>
          </a:lstStyle>
          <a:p>
            <a:r>
              <a:rPr lang="en-US"/>
              <a:t>Click to edit Master title style</a:t>
            </a:r>
          </a:p>
        </p:txBody>
      </p:sp>
      <p:sp>
        <p:nvSpPr>
          <p:cNvPr id="3" name="Rectangle 2"/>
          <p:cNvSpPr/>
          <p:nvPr userDrawn="1"/>
        </p:nvSpPr>
        <p:spPr>
          <a:xfrm>
            <a:off x="542925" y="1752601"/>
            <a:ext cx="4857750" cy="44672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baseline="0"/>
          </a:p>
        </p:txBody>
      </p:sp>
      <p:sp>
        <p:nvSpPr>
          <p:cNvPr id="8" name="Text Placeholder 7"/>
          <p:cNvSpPr>
            <a:spLocks noGrp="1"/>
          </p:cNvSpPr>
          <p:nvPr>
            <p:ph type="body" sz="quarter" idx="10"/>
          </p:nvPr>
        </p:nvSpPr>
        <p:spPr>
          <a:xfrm>
            <a:off x="790575" y="1943100"/>
            <a:ext cx="4257675" cy="3162300"/>
          </a:xfrm>
        </p:spPr>
        <p:txBody>
          <a:bodyPr/>
          <a:lstStyle>
            <a:lvl1pPr>
              <a:lnSpc>
                <a:spcPts val="1500"/>
              </a:lnSpc>
              <a:spcBef>
                <a:spcPts val="0"/>
              </a:spcBef>
              <a:spcAft>
                <a:spcPts val="0"/>
              </a:spcAft>
              <a:defRPr sz="1300" spc="0" baseline="0">
                <a:solidFill>
                  <a:srgbClr val="FFFFFF"/>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9" name="Rectangle 8"/>
          <p:cNvSpPr/>
          <p:nvPr userDrawn="1"/>
        </p:nvSpPr>
        <p:spPr>
          <a:xfrm>
            <a:off x="5524500" y="3324225"/>
            <a:ext cx="3096621" cy="2895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5"/>
          <p:cNvSpPr>
            <a:spLocks noGrp="1"/>
          </p:cNvSpPr>
          <p:nvPr>
            <p:ph type="pic" sz="quarter" idx="12" hasCustomPrompt="1"/>
          </p:nvPr>
        </p:nvSpPr>
        <p:spPr>
          <a:xfrm>
            <a:off x="5524500" y="1752601"/>
            <a:ext cx="3096000" cy="1571624"/>
          </a:xfrm>
          <a:solidFill>
            <a:srgbClr val="BBBBBB"/>
          </a:solidFill>
        </p:spPr>
        <p:txBody>
          <a:bodyPr tIns="972000"/>
          <a:lstStyle>
            <a:lvl1pPr algn="ctr">
              <a:defRPr sz="1000" b="0"/>
            </a:lvl1pPr>
          </a:lstStyle>
          <a:p>
            <a:r>
              <a:rPr lang="en-GB"/>
              <a:t>insert photographic image</a:t>
            </a:r>
            <a:endParaRPr lang="en-US" dirty="0"/>
          </a:p>
        </p:txBody>
      </p:sp>
      <p:sp>
        <p:nvSpPr>
          <p:cNvPr id="11" name="Text Placeholder 7"/>
          <p:cNvSpPr>
            <a:spLocks noGrp="1"/>
          </p:cNvSpPr>
          <p:nvPr>
            <p:ph type="body" sz="quarter" idx="13"/>
          </p:nvPr>
        </p:nvSpPr>
        <p:spPr>
          <a:xfrm>
            <a:off x="5663790" y="3457574"/>
            <a:ext cx="2756310" cy="2390775"/>
          </a:xfrm>
        </p:spPr>
        <p:txBody>
          <a:bodyPr/>
          <a:lstStyle>
            <a:lvl1pPr>
              <a:lnSpc>
                <a:spcPts val="1100"/>
              </a:lnSpc>
              <a:spcBef>
                <a:spcPts val="600"/>
              </a:spcBef>
              <a:spcAft>
                <a:spcPts val="0"/>
              </a:spcAft>
              <a:defRPr sz="900" b="1" cap="none" spc="0" baseline="0">
                <a:solidFill>
                  <a:schemeClr val="bg2"/>
                </a:solidFill>
              </a:defRPr>
            </a:lvl1pPr>
            <a:lvl2pPr marL="114300" indent="-114300">
              <a:lnSpc>
                <a:spcPts val="1100"/>
              </a:lnSpc>
              <a:spcBef>
                <a:spcPts val="600"/>
              </a:spcBef>
              <a:spcAft>
                <a:spcPts val="0"/>
              </a:spcAft>
              <a:buClr>
                <a:schemeClr val="tx2"/>
              </a:buClr>
              <a:buFont typeface="Arial" panose="020B0604020202020204" pitchFamily="34" charset="0"/>
              <a:buChar char="•"/>
              <a:defRPr sz="900" spc="-20" baseline="0">
                <a:solidFill>
                  <a:schemeClr val="bg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US"/>
              <a:t>Second level</a:t>
            </a:r>
          </a:p>
        </p:txBody>
      </p:sp>
      <p:sp>
        <p:nvSpPr>
          <p:cNvPr id="22" name="Text Placeholder 21"/>
          <p:cNvSpPr>
            <a:spLocks noGrp="1"/>
          </p:cNvSpPr>
          <p:nvPr>
            <p:ph type="body" sz="quarter" idx="17"/>
          </p:nvPr>
        </p:nvSpPr>
        <p:spPr>
          <a:xfrm>
            <a:off x="542925" y="1076325"/>
            <a:ext cx="4381500" cy="400050"/>
          </a:xfrm>
        </p:spPr>
        <p:txBody>
          <a:bodyPr/>
          <a:lstStyle>
            <a:lvl1pPr>
              <a:lnSpc>
                <a:spcPts val="1500"/>
              </a:lnSpc>
              <a:spcAft>
                <a:spcPts val="0"/>
              </a:spcAft>
              <a:defRPr sz="1500" b="1">
                <a:solidFill>
                  <a:schemeClr val="tx2"/>
                </a:solidFill>
              </a:defRPr>
            </a:lvl1pPr>
          </a:lstStyle>
          <a:p>
            <a:pPr lvl="0"/>
            <a:r>
              <a:rPr lang="en-US"/>
              <a:t>Click to edit Master text styles</a:t>
            </a:r>
          </a:p>
        </p:txBody>
      </p:sp>
      <p:sp>
        <p:nvSpPr>
          <p:cNvPr id="12"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a:t>Space for logo</a:t>
            </a:r>
            <a:endParaRPr lang="en-US"/>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767675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Option1">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286125"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0350"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37715"/>
            <a:ext cx="4983816" cy="428625"/>
          </a:xfrm>
        </p:spPr>
        <p:txBody>
          <a:bodyPr anchor="ctr" anchorCtr="0"/>
          <a:lstStyle>
            <a:lvl1pP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6"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a:t>Space for logo</a:t>
            </a:r>
            <a:endParaRPr lang="en-US"/>
          </a:p>
        </p:txBody>
      </p:sp>
      <p:sp>
        <p:nvSpPr>
          <p:cNvPr id="1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456063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Option2">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5" name="Rectangle 4"/>
          <p:cNvSpPr/>
          <p:nvPr userDrawn="1"/>
        </p:nvSpPr>
        <p:spPr>
          <a:xfrm>
            <a:off x="3286125"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9875"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47240"/>
            <a:ext cx="4983816" cy="428625"/>
          </a:xfrm>
        </p:spPr>
        <p:txBody>
          <a:bodyPr anchor="ctr" anchorCtr="0"/>
          <a:lstStyle>
            <a:lvl1pPr>
              <a:lnSpc>
                <a:spcPts val="2100"/>
              </a:lnSpc>
              <a:defRPr sz="2000" b="1">
                <a:solidFill>
                  <a:schemeClr val="bg2"/>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2"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dirty="0"/>
              <a:t>Space for logo</a:t>
            </a:r>
            <a:endParaRPr lang="en-US" dirty="0"/>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95168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1200"/>
            <a:ext cx="3733800" cy="1977536"/>
          </a:xfrm>
        </p:spPr>
        <p:txBody>
          <a:bodyPr anchor="t" anchorCtr="0"/>
          <a:lstStyle>
            <a:lvl1pPr algn="l">
              <a:lnSpc>
                <a:spcPts val="4200"/>
              </a:lnSpc>
              <a:defRPr sz="3600" spc="20" baseline="0">
                <a:solidFill>
                  <a:srgbClr val="FFFFFF"/>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6" y="0"/>
            <a:ext cx="4562474"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Tree>
    <p:extLst>
      <p:ext uri="{BB962C8B-B14F-4D97-AF65-F5344CB8AC3E}">
        <p14:creationId xmlns:p14="http://schemas.microsoft.com/office/powerpoint/2010/main" val="86881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ple Boxed Text x3">
    <p:spTree>
      <p:nvGrpSpPr>
        <p:cNvPr id="1" name=""/>
        <p:cNvGrpSpPr/>
        <p:nvPr/>
      </p:nvGrpSpPr>
      <p:grpSpPr>
        <a:xfrm>
          <a:off x="0" y="0"/>
          <a:ext cx="0" cy="0"/>
          <a:chOff x="0" y="0"/>
          <a:chExt cx="0" cy="0"/>
        </a:xfrm>
      </p:grpSpPr>
      <p:sp>
        <p:nvSpPr>
          <p:cNvPr id="3" name="Rectangle 2"/>
          <p:cNvSpPr/>
          <p:nvPr userDrawn="1"/>
        </p:nvSpPr>
        <p:spPr>
          <a:xfrm>
            <a:off x="539109" y="2669156"/>
            <a:ext cx="2602800" cy="468000"/>
          </a:xfrm>
          <a:prstGeom prst="rect">
            <a:avLst/>
          </a:prstGeom>
          <a:solidFill>
            <a:srgbClr val="0387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userDrawn="1"/>
        </p:nvSpPr>
        <p:spPr>
          <a:xfrm>
            <a:off x="539109"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24618"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737419"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17" name="Rectangle 16"/>
          <p:cNvSpPr/>
          <p:nvPr userDrawn="1"/>
        </p:nvSpPr>
        <p:spPr>
          <a:xfrm>
            <a:off x="3290737" y="2669156"/>
            <a:ext cx="2602800"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userDrawn="1"/>
        </p:nvSpPr>
        <p:spPr>
          <a:xfrm>
            <a:off x="3290737"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6"/>
          <p:cNvSpPr>
            <a:spLocks noGrp="1"/>
          </p:cNvSpPr>
          <p:nvPr>
            <p:ph type="body" sz="quarter" idx="12"/>
          </p:nvPr>
        </p:nvSpPr>
        <p:spPr>
          <a:xfrm>
            <a:off x="3476246"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20" name="Text Placeholder 8"/>
          <p:cNvSpPr>
            <a:spLocks noGrp="1"/>
          </p:cNvSpPr>
          <p:nvPr>
            <p:ph type="body" sz="quarter" idx="13"/>
          </p:nvPr>
        </p:nvSpPr>
        <p:spPr>
          <a:xfrm>
            <a:off x="3489047"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21" name="Rectangle 20"/>
          <p:cNvSpPr/>
          <p:nvPr userDrawn="1"/>
        </p:nvSpPr>
        <p:spPr>
          <a:xfrm>
            <a:off x="6023270" y="2669156"/>
            <a:ext cx="2602800" cy="46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userDrawn="1"/>
        </p:nvSpPr>
        <p:spPr>
          <a:xfrm>
            <a:off x="6023270"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6"/>
          <p:cNvSpPr>
            <a:spLocks noGrp="1"/>
          </p:cNvSpPr>
          <p:nvPr>
            <p:ph type="body" sz="quarter" idx="14"/>
          </p:nvPr>
        </p:nvSpPr>
        <p:spPr>
          <a:xfrm>
            <a:off x="6208779"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24" name="Text Placeholder 8"/>
          <p:cNvSpPr>
            <a:spLocks noGrp="1"/>
          </p:cNvSpPr>
          <p:nvPr>
            <p:ph type="body" sz="quarter" idx="15"/>
          </p:nvPr>
        </p:nvSpPr>
        <p:spPr>
          <a:xfrm>
            <a:off x="6221580"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16"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896745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spTree>
      <p:nvGrpSpPr>
        <p:cNvPr id="1" name=""/>
        <p:cNvGrpSpPr/>
        <p:nvPr/>
      </p:nvGrpSpPr>
      <p:grpSpPr>
        <a:xfrm>
          <a:off x="0" y="0"/>
          <a:ext cx="0" cy="0"/>
          <a:chOff x="0" y="0"/>
          <a:chExt cx="0" cy="0"/>
        </a:xfrm>
      </p:grpSpPr>
      <p:sp>
        <p:nvSpPr>
          <p:cNvPr id="16" name="Picture Placeholder 5"/>
          <p:cNvSpPr>
            <a:spLocks noGrp="1"/>
          </p:cNvSpPr>
          <p:nvPr>
            <p:ph type="pic" sz="quarter" idx="17" hasCustomPrompt="1"/>
          </p:nvPr>
        </p:nvSpPr>
        <p:spPr>
          <a:xfrm>
            <a:off x="5391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5" name="Rectangle 4"/>
          <p:cNvSpPr/>
          <p:nvPr userDrawn="1"/>
        </p:nvSpPr>
        <p:spPr>
          <a:xfrm>
            <a:off x="5391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22"/>
          </p:nvPr>
        </p:nvSpPr>
        <p:spPr>
          <a:xfrm>
            <a:off x="676275" y="2549525"/>
            <a:ext cx="2362200" cy="1149910"/>
          </a:xfrm>
        </p:spPr>
        <p:txBody>
          <a:bodyPr anchor="ctr"/>
          <a:lstStyle>
            <a:lvl1pPr algn="ctr">
              <a:lnSpc>
                <a:spcPct val="100000"/>
              </a:lnSpc>
              <a:defRPr sz="7300" b="1">
                <a:solidFill>
                  <a:schemeClr val="tx2"/>
                </a:solidFill>
              </a:defRPr>
            </a:lvl1pPr>
          </a:lstStyle>
          <a:p>
            <a:pPr lvl="0"/>
            <a:r>
              <a:rPr lang="en-US"/>
              <a:t>Click to edit Master text styles</a:t>
            </a:r>
          </a:p>
        </p:txBody>
      </p:sp>
      <p:sp>
        <p:nvSpPr>
          <p:cNvPr id="26" name="Rectangle 25"/>
          <p:cNvSpPr/>
          <p:nvPr userDrawn="1"/>
        </p:nvSpPr>
        <p:spPr>
          <a:xfrm>
            <a:off x="32823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60255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lvl1pPr>
              <a:defRPr>
                <a:solidFill>
                  <a:schemeClr val="tx2"/>
                </a:solidFill>
              </a:defRPr>
            </a:lvl1pPr>
          </a:lstStyle>
          <a:p>
            <a:r>
              <a:rPr lang="en-US"/>
              <a:t>Click to edit Master title style</a:t>
            </a:r>
          </a:p>
        </p:txBody>
      </p:sp>
      <p:sp>
        <p:nvSpPr>
          <p:cNvPr id="9" name="Text Placeholder 8"/>
          <p:cNvSpPr>
            <a:spLocks noGrp="1"/>
          </p:cNvSpPr>
          <p:nvPr>
            <p:ph type="body" sz="quarter" idx="11"/>
          </p:nvPr>
        </p:nvSpPr>
        <p:spPr>
          <a:xfrm>
            <a:off x="6762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27" name="Text Placeholder 8"/>
          <p:cNvSpPr>
            <a:spLocks noGrp="1"/>
          </p:cNvSpPr>
          <p:nvPr>
            <p:ph type="body" sz="quarter" idx="18"/>
          </p:nvPr>
        </p:nvSpPr>
        <p:spPr>
          <a:xfrm>
            <a:off x="34194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8" name="Picture Placeholder 5"/>
          <p:cNvSpPr>
            <a:spLocks noGrp="1"/>
          </p:cNvSpPr>
          <p:nvPr>
            <p:ph type="pic" sz="quarter" idx="19" hasCustomPrompt="1"/>
          </p:nvPr>
        </p:nvSpPr>
        <p:spPr>
          <a:xfrm>
            <a:off x="32823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31" name="Text Placeholder 8"/>
          <p:cNvSpPr>
            <a:spLocks noGrp="1"/>
          </p:cNvSpPr>
          <p:nvPr>
            <p:ph type="body" sz="quarter" idx="20"/>
          </p:nvPr>
        </p:nvSpPr>
        <p:spPr>
          <a:xfrm>
            <a:off x="61626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32" name="Picture Placeholder 5"/>
          <p:cNvSpPr>
            <a:spLocks noGrp="1"/>
          </p:cNvSpPr>
          <p:nvPr>
            <p:ph type="pic" sz="quarter" idx="21" hasCustomPrompt="1"/>
          </p:nvPr>
        </p:nvSpPr>
        <p:spPr>
          <a:xfrm>
            <a:off x="60255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17"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
        <p:nvSpPr>
          <p:cNvPr id="22" name="Text Placeholder 2"/>
          <p:cNvSpPr>
            <a:spLocks noGrp="1"/>
          </p:cNvSpPr>
          <p:nvPr>
            <p:ph type="body" sz="quarter" idx="23"/>
          </p:nvPr>
        </p:nvSpPr>
        <p:spPr>
          <a:xfrm>
            <a:off x="3419475" y="2550085"/>
            <a:ext cx="2362200" cy="1149910"/>
          </a:xfrm>
        </p:spPr>
        <p:txBody>
          <a:bodyPr anchor="ctr"/>
          <a:lstStyle>
            <a:lvl1pPr algn="ctr">
              <a:lnSpc>
                <a:spcPct val="100000"/>
              </a:lnSpc>
              <a:defRPr sz="7300" b="1">
                <a:solidFill>
                  <a:srgbClr val="03873A"/>
                </a:solidFill>
              </a:defRPr>
            </a:lvl1pPr>
          </a:lstStyle>
          <a:p>
            <a:pPr lvl="0"/>
            <a:r>
              <a:rPr lang="en-US"/>
              <a:t>Click to edit Master text styles</a:t>
            </a:r>
          </a:p>
        </p:txBody>
      </p:sp>
      <p:sp>
        <p:nvSpPr>
          <p:cNvPr id="23" name="Text Placeholder 2"/>
          <p:cNvSpPr>
            <a:spLocks noGrp="1"/>
          </p:cNvSpPr>
          <p:nvPr>
            <p:ph type="body" sz="quarter" idx="24"/>
          </p:nvPr>
        </p:nvSpPr>
        <p:spPr>
          <a:xfrm>
            <a:off x="6162675" y="2549525"/>
            <a:ext cx="2362200" cy="1149910"/>
          </a:xfrm>
        </p:spPr>
        <p:txBody>
          <a:bodyPr anchor="ctr"/>
          <a:lstStyle>
            <a:lvl1pPr algn="ctr">
              <a:lnSpc>
                <a:spcPct val="100000"/>
              </a:lnSpc>
              <a:defRPr sz="73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09598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096875"/>
          </a:xfrm>
        </p:spPr>
        <p:txBody>
          <a:bodyPr/>
          <a:lstStyle>
            <a:lvl1pPr>
              <a:defRPr>
                <a:solidFill>
                  <a:schemeClr val="tx2"/>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542926" y="1704975"/>
            <a:ext cx="6059488"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266086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mbered">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lvl1pPr>
              <a:defRPr>
                <a:solidFill>
                  <a:schemeClr val="tx2"/>
                </a:solidFill>
              </a:defRPr>
            </a:lvl1p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2"/>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673041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graphic x3">
    <p:spTree>
      <p:nvGrpSpPr>
        <p:cNvPr id="1" name=""/>
        <p:cNvGrpSpPr/>
        <p:nvPr/>
      </p:nvGrpSpPr>
      <p:grpSpPr>
        <a:xfrm>
          <a:off x="0" y="0"/>
          <a:ext cx="0" cy="0"/>
          <a:chOff x="0" y="0"/>
          <a:chExt cx="0" cy="0"/>
        </a:xfrm>
      </p:grpSpPr>
      <p:sp>
        <p:nvSpPr>
          <p:cNvPr id="2" name="Title 1"/>
          <p:cNvSpPr>
            <a:spLocks noGrp="1"/>
          </p:cNvSpPr>
          <p:nvPr>
            <p:ph type="title"/>
          </p:nvPr>
        </p:nvSpPr>
        <p:spPr>
          <a:xfrm>
            <a:off x="541337" y="417600"/>
            <a:ext cx="7726363" cy="1030200"/>
          </a:xfrm>
        </p:spPr>
        <p:txBody>
          <a:bodyPr/>
          <a:lstStyle>
            <a:lvl1pPr>
              <a:defRPr>
                <a:solidFill>
                  <a:schemeClr val="tx2"/>
                </a:solidFill>
              </a:defRPr>
            </a:lvl1pPr>
          </a:lstStyle>
          <a:p>
            <a:r>
              <a:rPr lang="en-US"/>
              <a:t>Click to edit Master title style</a:t>
            </a:r>
            <a:endParaRPr lang="en-GB"/>
          </a:p>
        </p:txBody>
      </p:sp>
      <p:sp>
        <p:nvSpPr>
          <p:cNvPr id="5" name="Picture Placeholder 4"/>
          <p:cNvSpPr>
            <a:spLocks noGrp="1"/>
          </p:cNvSpPr>
          <p:nvPr>
            <p:ph type="pic" sz="quarter" idx="10" hasCustomPrompt="1"/>
          </p:nvPr>
        </p:nvSpPr>
        <p:spPr>
          <a:xfrm>
            <a:off x="836613"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1" name="Text Placeholder 10"/>
          <p:cNvSpPr>
            <a:spLocks noGrp="1"/>
          </p:cNvSpPr>
          <p:nvPr>
            <p:ph type="body" sz="quarter" idx="11"/>
          </p:nvPr>
        </p:nvSpPr>
        <p:spPr>
          <a:xfrm>
            <a:off x="830263" y="4425950"/>
            <a:ext cx="1990725" cy="979488"/>
          </a:xfrm>
        </p:spPr>
        <p:txBody>
          <a:bodyPr/>
          <a:lstStyle>
            <a:lvl1pPr algn="ctr">
              <a:lnSpc>
                <a:spcPts val="1700"/>
              </a:lnSpc>
              <a:spcAft>
                <a:spcPts val="800"/>
              </a:spcAft>
              <a:defRPr sz="1500" b="1">
                <a:solidFill>
                  <a:schemeClr val="bg2"/>
                </a:solidFill>
              </a:defRPr>
            </a:lvl1pPr>
            <a:lvl2pPr marL="0" indent="0" algn="ctr">
              <a:lnSpc>
                <a:spcPts val="1100"/>
              </a:lnSpc>
              <a:buNone/>
              <a:defRPr sz="1000" i="0">
                <a:solidFill>
                  <a:schemeClr val="tx1"/>
                </a:solidFill>
              </a:defRPr>
            </a:lvl2pPr>
          </a:lstStyle>
          <a:p>
            <a:pPr lvl="0"/>
            <a:r>
              <a:rPr lang="en-US"/>
              <a:t>Click to edit Master text styles</a:t>
            </a:r>
          </a:p>
          <a:p>
            <a:pPr lvl="1"/>
            <a:r>
              <a:rPr lang="en-US"/>
              <a:t>Second level</a:t>
            </a:r>
          </a:p>
        </p:txBody>
      </p:sp>
      <p:sp>
        <p:nvSpPr>
          <p:cNvPr id="13" name="Text Placeholder 12"/>
          <p:cNvSpPr>
            <a:spLocks noGrp="1"/>
          </p:cNvSpPr>
          <p:nvPr>
            <p:ph type="body" sz="quarter" idx="12"/>
          </p:nvPr>
        </p:nvSpPr>
        <p:spPr>
          <a:xfrm>
            <a:off x="836613" y="3924926"/>
            <a:ext cx="1984375" cy="418474"/>
          </a:xfrm>
        </p:spPr>
        <p:txBody>
          <a:bodyPr/>
          <a:lstStyle>
            <a:lvl1pPr algn="ctr">
              <a:lnSpc>
                <a:spcPts val="4000"/>
              </a:lnSpc>
              <a:defRPr sz="3400" b="1">
                <a:solidFill>
                  <a:schemeClr val="bg2"/>
                </a:solidFill>
                <a:latin typeface="+mn-lt"/>
              </a:defRPr>
            </a:lvl1pPr>
          </a:lstStyle>
          <a:p>
            <a:pPr lvl="0"/>
            <a:r>
              <a:rPr lang="en-US"/>
              <a:t>Click to edit Master text styles</a:t>
            </a:r>
          </a:p>
        </p:txBody>
      </p:sp>
      <p:sp>
        <p:nvSpPr>
          <p:cNvPr id="18" name="Text Placeholder 12"/>
          <p:cNvSpPr>
            <a:spLocks noGrp="1"/>
          </p:cNvSpPr>
          <p:nvPr>
            <p:ph type="body" sz="quarter" idx="15"/>
          </p:nvPr>
        </p:nvSpPr>
        <p:spPr>
          <a:xfrm>
            <a:off x="3563888" y="3924926"/>
            <a:ext cx="1984375" cy="418474"/>
          </a:xfrm>
        </p:spPr>
        <p:txBody>
          <a:bodyPr/>
          <a:lstStyle>
            <a:lvl1pPr algn="ctr">
              <a:lnSpc>
                <a:spcPts val="4000"/>
              </a:lnSpc>
              <a:defRPr sz="3400" b="1">
                <a:solidFill>
                  <a:schemeClr val="tx2"/>
                </a:solidFill>
                <a:latin typeface="+mn-lt"/>
              </a:defRPr>
            </a:lvl1pPr>
          </a:lstStyle>
          <a:p>
            <a:pPr lvl="0"/>
            <a:r>
              <a:rPr lang="en-US"/>
              <a:t>Click to edit Master text styles</a:t>
            </a:r>
          </a:p>
        </p:txBody>
      </p:sp>
      <p:sp>
        <p:nvSpPr>
          <p:cNvPr id="22" name="Text Placeholder 12"/>
          <p:cNvSpPr>
            <a:spLocks noGrp="1"/>
          </p:cNvSpPr>
          <p:nvPr>
            <p:ph type="body" sz="quarter" idx="18"/>
          </p:nvPr>
        </p:nvSpPr>
        <p:spPr>
          <a:xfrm>
            <a:off x="6300192" y="3924926"/>
            <a:ext cx="1984375" cy="408949"/>
          </a:xfrm>
        </p:spPr>
        <p:txBody>
          <a:bodyPr/>
          <a:lstStyle>
            <a:lvl1pPr algn="ctr">
              <a:lnSpc>
                <a:spcPts val="4000"/>
              </a:lnSpc>
              <a:defRPr sz="3400" b="1">
                <a:solidFill>
                  <a:srgbClr val="03873A"/>
                </a:solidFill>
                <a:latin typeface="+mn-lt"/>
              </a:defRPr>
            </a:lvl1pPr>
          </a:lstStyle>
          <a:p>
            <a:pPr lvl="0"/>
            <a:r>
              <a:rPr lang="en-US"/>
              <a:t>Click to edit Master text styles</a:t>
            </a:r>
          </a:p>
        </p:txBody>
      </p:sp>
      <p:sp>
        <p:nvSpPr>
          <p:cNvPr id="23" name="Text Placeholder 10"/>
          <p:cNvSpPr>
            <a:spLocks noGrp="1"/>
          </p:cNvSpPr>
          <p:nvPr>
            <p:ph type="body" sz="quarter" idx="19"/>
          </p:nvPr>
        </p:nvSpPr>
        <p:spPr>
          <a:xfrm>
            <a:off x="3582988" y="4425950"/>
            <a:ext cx="1990725"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tx1"/>
                </a:solidFill>
              </a:defRPr>
            </a:lvl2pPr>
          </a:lstStyle>
          <a:p>
            <a:pPr lvl="0"/>
            <a:r>
              <a:rPr lang="en-US"/>
              <a:t>Click to edit Master text styles</a:t>
            </a:r>
          </a:p>
          <a:p>
            <a:pPr lvl="1"/>
            <a:r>
              <a:rPr lang="en-US"/>
              <a:t>Second level</a:t>
            </a:r>
          </a:p>
        </p:txBody>
      </p:sp>
      <p:sp>
        <p:nvSpPr>
          <p:cNvPr id="24" name="Text Placeholder 10"/>
          <p:cNvSpPr>
            <a:spLocks noGrp="1"/>
          </p:cNvSpPr>
          <p:nvPr>
            <p:ph type="body" sz="quarter" idx="20"/>
          </p:nvPr>
        </p:nvSpPr>
        <p:spPr>
          <a:xfrm>
            <a:off x="6307138" y="4425950"/>
            <a:ext cx="1990725" cy="979488"/>
          </a:xfrm>
        </p:spPr>
        <p:txBody>
          <a:bodyPr/>
          <a:lstStyle>
            <a:lvl1pPr algn="ctr">
              <a:lnSpc>
                <a:spcPts val="1700"/>
              </a:lnSpc>
              <a:spcAft>
                <a:spcPts val="800"/>
              </a:spcAft>
              <a:defRPr sz="1500" b="1">
                <a:solidFill>
                  <a:srgbClr val="03873A"/>
                </a:solidFill>
              </a:defRPr>
            </a:lvl1pPr>
            <a:lvl2pPr marL="0" indent="0" algn="ctr">
              <a:lnSpc>
                <a:spcPts val="1100"/>
              </a:lnSpc>
              <a:buNone/>
              <a:defRPr sz="1000" i="0">
                <a:solidFill>
                  <a:schemeClr val="tx1"/>
                </a:solidFill>
              </a:defRPr>
            </a:lvl2pPr>
          </a:lstStyle>
          <a:p>
            <a:pPr lvl="0"/>
            <a:r>
              <a:rPr lang="en-US"/>
              <a:t>Click to edit Master text styles</a:t>
            </a:r>
          </a:p>
          <a:p>
            <a:pPr lvl="1"/>
            <a:r>
              <a:rPr lang="en-US"/>
              <a:t>Second level</a:t>
            </a:r>
          </a:p>
        </p:txBody>
      </p:sp>
      <p:cxnSp>
        <p:nvCxnSpPr>
          <p:cNvPr id="25" name="Straight Connector 24"/>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10"/>
          <p:cNvSpPr>
            <a:spLocks noGrp="1"/>
          </p:cNvSpPr>
          <p:nvPr>
            <p:ph type="body" sz="quarter" idx="21"/>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7" name="Picture Placeholder 4"/>
          <p:cNvSpPr>
            <a:spLocks noGrp="1"/>
          </p:cNvSpPr>
          <p:nvPr>
            <p:ph type="pic" sz="quarter" idx="22" hasCustomPrompt="1"/>
          </p:nvPr>
        </p:nvSpPr>
        <p:spPr>
          <a:xfrm>
            <a:off x="35376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21" name="Picture Placeholder 4"/>
          <p:cNvSpPr>
            <a:spLocks noGrp="1"/>
          </p:cNvSpPr>
          <p:nvPr>
            <p:ph type="pic" sz="quarter" idx="23" hasCustomPrompt="1"/>
          </p:nvPr>
        </p:nvSpPr>
        <p:spPr>
          <a:xfrm>
            <a:off x="62808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598941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975126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a:t>Click to edit Master title style</a:t>
            </a:r>
            <a:endParaRPr lang="en-GB"/>
          </a:p>
        </p:txBody>
      </p:sp>
      <p:sp>
        <p:nvSpPr>
          <p:cNvPr id="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headin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886982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re to Lear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4000"/>
              </a:lnSpc>
              <a:defRPr sz="3400" i="0">
                <a:solidFill>
                  <a:schemeClr val="tx2"/>
                </a:solidFill>
                <a:latin typeface="+mj-lt"/>
              </a:defRPr>
            </a:lvl1pPr>
          </a:lstStyle>
          <a:p>
            <a:r>
              <a:rPr lang="en-US"/>
              <a:t>Click to edit Master title style</a:t>
            </a:r>
            <a:endParaRPr lang="en-GB" dirty="0"/>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bg2"/>
                </a:solidFill>
              </a:defRPr>
            </a:lvl1pPr>
            <a:lvl2pPr marL="0" indent="0" algn="ctr">
              <a:lnSpc>
                <a:spcPts val="2100"/>
              </a:lnSpc>
              <a:buNone/>
              <a:defRPr b="1">
                <a:solidFill>
                  <a:schemeClr val="bg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25979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Final Slide Option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143884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Option 1">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37773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Final Slide Option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7"/>
          </a:xfrm>
          <a:prstGeom prst="rect">
            <a:avLst/>
          </a:prstGeom>
        </p:spPr>
      </p:pic>
    </p:spTree>
    <p:extLst>
      <p:ext uri="{BB962C8B-B14F-4D97-AF65-F5344CB8AC3E}">
        <p14:creationId xmlns:p14="http://schemas.microsoft.com/office/powerpoint/2010/main" val="420800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Final Slide Option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1687030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0064"/>
            <a:ext cx="3683000" cy="2244236"/>
          </a:xfrm>
        </p:spPr>
        <p:txBody>
          <a:bodyPr anchor="t" anchorCtr="0"/>
          <a:lstStyle>
            <a:lvl1pPr algn="l">
              <a:lnSpc>
                <a:spcPts val="4200"/>
              </a:lnSpc>
              <a:defRPr sz="36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rgbClr val="FFFFFF"/>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1100"/>
            </a:lvl1pPr>
          </a:lstStyle>
          <a:p>
            <a:r>
              <a:rPr lang="en-GB"/>
              <a:t>Insert photographic image</a:t>
            </a:r>
            <a:endParaRPr lang="en-US" dirty="0"/>
          </a:p>
        </p:txBody>
      </p:sp>
    </p:spTree>
    <p:extLst>
      <p:ext uri="{BB962C8B-B14F-4D97-AF65-F5344CB8AC3E}">
        <p14:creationId xmlns:p14="http://schemas.microsoft.com/office/powerpoint/2010/main" val="3917381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681200"/>
            <a:ext cx="3733800" cy="2063261"/>
          </a:xfrm>
        </p:spPr>
        <p:txBody>
          <a:bodyPr anchor="t" anchorCtr="0"/>
          <a:lstStyle>
            <a:lvl1pPr algn="l">
              <a:lnSpc>
                <a:spcPts val="4200"/>
              </a:lnSpc>
              <a:defRPr sz="3600" spc="20" baseline="0">
                <a:solidFill>
                  <a:schemeClr val="bg2"/>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bg2"/>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107"/>
            <a:ext cx="1144800" cy="811050"/>
          </a:xfrm>
          <a:prstGeom prst="rect">
            <a:avLst/>
          </a:prstGeom>
        </p:spPr>
      </p:pic>
    </p:spTree>
    <p:extLst>
      <p:ext uri="{BB962C8B-B14F-4D97-AF65-F5344CB8AC3E}">
        <p14:creationId xmlns:p14="http://schemas.microsoft.com/office/powerpoint/2010/main" val="141740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1200"/>
            <a:ext cx="3733800" cy="1977536"/>
          </a:xfrm>
        </p:spPr>
        <p:txBody>
          <a:bodyPr anchor="t" anchorCtr="0"/>
          <a:lstStyle>
            <a:lvl1pPr algn="l">
              <a:lnSpc>
                <a:spcPts val="4200"/>
              </a:lnSpc>
              <a:defRPr sz="3600" spc="20" baseline="0">
                <a:solidFill>
                  <a:srgbClr val="FFFFFF"/>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6" y="0"/>
            <a:ext cx="4562474"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Tree>
    <p:extLst>
      <p:ext uri="{BB962C8B-B14F-4D97-AF65-F5344CB8AC3E}">
        <p14:creationId xmlns:p14="http://schemas.microsoft.com/office/powerpoint/2010/main" val="766406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able of Content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5824" y="1332225"/>
            <a:ext cx="4334326" cy="393450"/>
          </a:xfrm>
        </p:spPr>
        <p:txBody>
          <a:bodyPr anchor="b" anchorCtr="0"/>
          <a:lstStyle>
            <a:lvl1pPr>
              <a:lnSpc>
                <a:spcPts val="2800"/>
              </a:lnSpc>
              <a:defRPr sz="2600">
                <a:solidFill>
                  <a:schemeClr val="tx2"/>
                </a:solidFill>
              </a:defRPr>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4508500" y="2000250"/>
            <a:ext cx="4102100" cy="3113088"/>
          </a:xfrm>
        </p:spPr>
        <p:txBody>
          <a:bodyPr/>
          <a:lstStyle>
            <a:lvl1pPr marL="428625" indent="-428625">
              <a:lnSpc>
                <a:spcPts val="1800"/>
              </a:lnSpc>
              <a:spcAft>
                <a:spcPts val="600"/>
              </a:spcAft>
              <a:tabLst>
                <a:tab pos="409575" algn="l"/>
              </a:tabLst>
              <a:defRPr sz="1600">
                <a:solidFill>
                  <a:schemeClr val="bg2"/>
                </a:solidFill>
              </a:defRPr>
            </a:lvl1pPr>
            <a:lvl2pPr>
              <a:lnSpc>
                <a:spcPts val="1800"/>
              </a:lnSpc>
              <a:spcAft>
                <a:spcPts val="0"/>
              </a:spcAft>
              <a:defRPr sz="1600">
                <a:solidFill>
                  <a:schemeClr val="tx2"/>
                </a:solidFill>
              </a:defRPr>
            </a:lvl2pPr>
          </a:lstStyle>
          <a:p>
            <a:pPr lvl="0"/>
            <a:r>
              <a:rPr lang="en-US" dirty="0"/>
              <a:t>00	Click to edit Master text styles</a:t>
            </a:r>
          </a:p>
        </p:txBody>
      </p:sp>
      <p:sp>
        <p:nvSpPr>
          <p:cNvPr id="8" name="Picture Placeholder 6"/>
          <p:cNvSpPr>
            <a:spLocks noGrp="1"/>
          </p:cNvSpPr>
          <p:nvPr>
            <p:ph type="pic" sz="quarter" idx="12" hasCustomPrompt="1"/>
          </p:nvPr>
        </p:nvSpPr>
        <p:spPr>
          <a:xfrm>
            <a:off x="1" y="0"/>
            <a:ext cx="3876674"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7" name="Straight Connector 6"/>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691659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Option 1">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044980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Option 2">
    <p:bg>
      <p:bgPr>
        <a:blipFill dpi="0" rotWithShape="1">
          <a:blip r:embed="rId2">
            <a:lum/>
          </a:blip>
          <a:srcRect/>
          <a:stretch>
            <a:fillRect l="-57000" r="-57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194472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Option 3">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813389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Option 4">
    <p:bg>
      <p:bgPr>
        <a:blipFill dpi="0" rotWithShape="1">
          <a:blip r:embed="rId2">
            <a:lum/>
          </a:blip>
          <a:srcRect/>
          <a:stretch>
            <a:fillRect l="-54000" r="-54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45609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2">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847803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Option 5">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dirty="0"/>
          </a:p>
        </p:txBody>
      </p:sp>
    </p:spTree>
    <p:extLst>
      <p:ext uri="{BB962C8B-B14F-4D97-AF65-F5344CB8AC3E}">
        <p14:creationId xmlns:p14="http://schemas.microsoft.com/office/powerpoint/2010/main" val="958757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Option 6">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518625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3681163" cy="1144958"/>
          </a:xfrm>
        </p:spPr>
        <p:txBody>
          <a:bodyPr anchor="t" anchorCtr="0"/>
          <a:lstStyle>
            <a:lvl1pPr>
              <a:lnSpc>
                <a:spcPts val="4000"/>
              </a:lnSpc>
              <a:defRPr sz="340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chemeClr val="tx1"/>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45976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4470150" cy="1144958"/>
          </a:xfrm>
        </p:spPr>
        <p:txBody>
          <a:bodyPr anchor="t" anchorCtr="0"/>
          <a:lstStyle>
            <a:lvl1pPr>
              <a:lnSpc>
                <a:spcPts val="4000"/>
              </a:lnSpc>
              <a:defRPr sz="340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40000" y="1695449"/>
            <a:ext cx="451167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76925" y="0"/>
            <a:ext cx="32670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4230399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3681163"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678238" cy="457200"/>
          </a:xfrm>
        </p:spPr>
        <p:txBody>
          <a:bodyPr/>
          <a:lstStyle>
            <a:lvl1pPr>
              <a:lnSpc>
                <a:spcPts val="1300"/>
              </a:lnSpc>
              <a:spcAft>
                <a:spcPts val="0"/>
              </a:spcAft>
              <a:defRPr sz="1100">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8141973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4">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4517775"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4517775"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6740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581400" cy="457200"/>
          </a:xfrm>
        </p:spPr>
        <p:txBody>
          <a:bodyPr/>
          <a:lstStyle>
            <a:lvl1pPr>
              <a:lnSpc>
                <a:spcPts val="1300"/>
              </a:lnSpc>
              <a:spcAft>
                <a:spcPts val="0"/>
              </a:spcAft>
              <a:defRPr sz="1100">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3712466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5">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8875" y="418050"/>
            <a:ext cx="3520632"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3698875" y="1695449"/>
            <a:ext cx="4986338"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1981000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6">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8" y="418050"/>
            <a:ext cx="6241801" cy="848775"/>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5" y="1447799"/>
            <a:ext cx="2562225" cy="4524375"/>
          </a:xfrm>
          <a:solidFill>
            <a:srgbClr val="BBBBBB"/>
          </a:solidFill>
        </p:spPr>
        <p:txBody>
          <a:bodyPr vert="horz" lIns="0" tIns="2700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5" y="6172200"/>
            <a:ext cx="3343275" cy="257175"/>
          </a:xfrm>
        </p:spPr>
        <p:txBody>
          <a:bodyPr/>
          <a:lstStyle>
            <a:lvl1pPr algn="r">
              <a:lnSpc>
                <a:spcPts val="900"/>
              </a:lnSpc>
              <a:spcAft>
                <a:spcPts val="0"/>
              </a:spcAft>
              <a:defRPr sz="600">
                <a:solidFill>
                  <a:schemeClr val="bg2"/>
                </a:solidFill>
              </a:defRPr>
            </a:lvl1pPr>
          </a:lstStyle>
          <a:p>
            <a:pPr lvl="0"/>
            <a:r>
              <a:rPr lang="en-US"/>
              <a:t>Click to edit Master text styles</a:t>
            </a:r>
          </a:p>
        </p:txBody>
      </p:sp>
      <p:cxnSp>
        <p:nvCxnSpPr>
          <p:cNvPr id="10" name="Straight Connector 9"/>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358637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Option 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1522575" y="2759845"/>
            <a:ext cx="6296400" cy="1338309"/>
          </a:xfrm>
        </p:spPr>
        <p:txBody>
          <a:bodyPr anchor="ctr" anchorCtr="0"/>
          <a:lstStyle>
            <a:lvl1pPr algn="ctr">
              <a:lnSpc>
                <a:spcPts val="4000"/>
              </a:lnSpc>
              <a:defRPr sz="3400" i="0">
                <a:solidFill>
                  <a:schemeClr val="bg2"/>
                </a:solidFill>
                <a:latin typeface="+mj-lt"/>
              </a:defRPr>
            </a:lvl1pPr>
          </a:lstStyle>
          <a:p>
            <a:r>
              <a:rPr lang="en-US"/>
              <a:t>Click to edit Master title style</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00" y="6375599"/>
            <a:ext cx="928499" cy="280800"/>
          </a:xfrm>
          <a:prstGeom prst="rect">
            <a:avLst/>
          </a:prstGeom>
        </p:spPr>
      </p:pic>
    </p:spTree>
    <p:extLst>
      <p:ext uri="{BB962C8B-B14F-4D97-AF65-F5344CB8AC3E}">
        <p14:creationId xmlns:p14="http://schemas.microsoft.com/office/powerpoint/2010/main" val="1318543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tement Option 4">
    <p:bg>
      <p:bgPr>
        <a:solidFill>
          <a:srgbClr val="D2DB0E"/>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1494000" y="2389031"/>
            <a:ext cx="6296400" cy="1644743"/>
          </a:xfrm>
        </p:spPr>
        <p:txBody>
          <a:bodyPr anchor="b" anchorCtr="0"/>
          <a:lstStyle>
            <a:lvl1pPr algn="ctr">
              <a:lnSpc>
                <a:spcPts val="3600"/>
              </a:lnSpc>
              <a:defRPr sz="3400" i="1">
                <a:solidFill>
                  <a:schemeClr val="tx2"/>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1616075" y="4179105"/>
            <a:ext cx="6015038" cy="366713"/>
          </a:xfrm>
        </p:spPr>
        <p:txBody>
          <a:bodyPr/>
          <a:lstStyle>
            <a:lvl1pPr algn="ctr">
              <a:lnSpc>
                <a:spcPts val="1800"/>
              </a:lnSpc>
              <a:spcAft>
                <a:spcPts val="0"/>
              </a:spcAft>
              <a:defRPr sz="1600" b="0" i="0">
                <a:solidFill>
                  <a:schemeClr val="bg2"/>
                </a:solidFill>
                <a:latin typeface="+mn-lt"/>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412795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Option 3">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4128896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duct Page">
    <p:bg>
      <p:bgPr>
        <a:solidFill>
          <a:srgbClr val="FFFF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40000" y="417600"/>
            <a:ext cx="5956050" cy="525375"/>
          </a:xfrm>
        </p:spPr>
        <p:txBody>
          <a:bodyPr/>
          <a:lstStyle>
            <a:lvl1pPr>
              <a:defRPr>
                <a:solidFill>
                  <a:schemeClr val="tx2"/>
                </a:solidFill>
              </a:defRPr>
            </a:lvl1pPr>
          </a:lstStyle>
          <a:p>
            <a:r>
              <a:rPr lang="en-US"/>
              <a:t>Click to edit Master title style</a:t>
            </a:r>
          </a:p>
        </p:txBody>
      </p:sp>
      <p:sp>
        <p:nvSpPr>
          <p:cNvPr id="3" name="Rectangle 2"/>
          <p:cNvSpPr/>
          <p:nvPr userDrawn="1"/>
        </p:nvSpPr>
        <p:spPr>
          <a:xfrm>
            <a:off x="542925" y="1752601"/>
            <a:ext cx="4857750" cy="44672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baseline="0"/>
          </a:p>
        </p:txBody>
      </p:sp>
      <p:sp>
        <p:nvSpPr>
          <p:cNvPr id="8" name="Text Placeholder 7"/>
          <p:cNvSpPr>
            <a:spLocks noGrp="1"/>
          </p:cNvSpPr>
          <p:nvPr>
            <p:ph type="body" sz="quarter" idx="10"/>
          </p:nvPr>
        </p:nvSpPr>
        <p:spPr>
          <a:xfrm>
            <a:off x="790575" y="1943100"/>
            <a:ext cx="4257675" cy="3162300"/>
          </a:xfrm>
        </p:spPr>
        <p:txBody>
          <a:bodyPr/>
          <a:lstStyle>
            <a:lvl1pPr>
              <a:lnSpc>
                <a:spcPts val="1500"/>
              </a:lnSpc>
              <a:spcBef>
                <a:spcPts val="0"/>
              </a:spcBef>
              <a:spcAft>
                <a:spcPts val="0"/>
              </a:spcAft>
              <a:defRPr sz="1300" spc="0" baseline="0">
                <a:solidFill>
                  <a:srgbClr val="FFFFFF"/>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9" name="Rectangle 8"/>
          <p:cNvSpPr/>
          <p:nvPr userDrawn="1"/>
        </p:nvSpPr>
        <p:spPr>
          <a:xfrm>
            <a:off x="5524500" y="3324225"/>
            <a:ext cx="3096621" cy="2895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5"/>
          <p:cNvSpPr>
            <a:spLocks noGrp="1"/>
          </p:cNvSpPr>
          <p:nvPr>
            <p:ph type="pic" sz="quarter" idx="12" hasCustomPrompt="1"/>
          </p:nvPr>
        </p:nvSpPr>
        <p:spPr>
          <a:xfrm>
            <a:off x="5524500" y="1752601"/>
            <a:ext cx="3096000" cy="1571624"/>
          </a:xfrm>
          <a:solidFill>
            <a:srgbClr val="BBBBBB"/>
          </a:solidFill>
        </p:spPr>
        <p:txBody>
          <a:bodyPr tIns="972000"/>
          <a:lstStyle>
            <a:lvl1pPr algn="ctr">
              <a:defRPr sz="1000" b="0"/>
            </a:lvl1pPr>
          </a:lstStyle>
          <a:p>
            <a:r>
              <a:rPr lang="en-GB"/>
              <a:t>insert photographic image</a:t>
            </a:r>
            <a:endParaRPr lang="en-US" dirty="0"/>
          </a:p>
        </p:txBody>
      </p:sp>
      <p:sp>
        <p:nvSpPr>
          <p:cNvPr id="11" name="Text Placeholder 7"/>
          <p:cNvSpPr>
            <a:spLocks noGrp="1"/>
          </p:cNvSpPr>
          <p:nvPr>
            <p:ph type="body" sz="quarter" idx="13"/>
          </p:nvPr>
        </p:nvSpPr>
        <p:spPr>
          <a:xfrm>
            <a:off x="5663790" y="3457574"/>
            <a:ext cx="2756310" cy="2390775"/>
          </a:xfrm>
        </p:spPr>
        <p:txBody>
          <a:bodyPr/>
          <a:lstStyle>
            <a:lvl1pPr>
              <a:lnSpc>
                <a:spcPts val="1100"/>
              </a:lnSpc>
              <a:spcBef>
                <a:spcPts val="600"/>
              </a:spcBef>
              <a:spcAft>
                <a:spcPts val="0"/>
              </a:spcAft>
              <a:defRPr sz="900" b="1" cap="none" spc="0" baseline="0">
                <a:solidFill>
                  <a:schemeClr val="bg2"/>
                </a:solidFill>
              </a:defRPr>
            </a:lvl1pPr>
            <a:lvl2pPr marL="114300" indent="-114300">
              <a:lnSpc>
                <a:spcPts val="1100"/>
              </a:lnSpc>
              <a:spcBef>
                <a:spcPts val="600"/>
              </a:spcBef>
              <a:spcAft>
                <a:spcPts val="0"/>
              </a:spcAft>
              <a:buClr>
                <a:schemeClr val="tx2"/>
              </a:buClr>
              <a:buFont typeface="Arial" panose="020B0604020202020204" pitchFamily="34" charset="0"/>
              <a:buChar char="•"/>
              <a:defRPr sz="900" spc="-20" baseline="0">
                <a:solidFill>
                  <a:schemeClr val="bg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US"/>
              <a:t>Second level</a:t>
            </a:r>
          </a:p>
        </p:txBody>
      </p:sp>
      <p:sp>
        <p:nvSpPr>
          <p:cNvPr id="22" name="Text Placeholder 21"/>
          <p:cNvSpPr>
            <a:spLocks noGrp="1"/>
          </p:cNvSpPr>
          <p:nvPr>
            <p:ph type="body" sz="quarter" idx="17"/>
          </p:nvPr>
        </p:nvSpPr>
        <p:spPr>
          <a:xfrm>
            <a:off x="542925" y="1076325"/>
            <a:ext cx="4381500" cy="400050"/>
          </a:xfrm>
        </p:spPr>
        <p:txBody>
          <a:bodyPr/>
          <a:lstStyle>
            <a:lvl1pPr>
              <a:lnSpc>
                <a:spcPts val="1500"/>
              </a:lnSpc>
              <a:spcAft>
                <a:spcPts val="0"/>
              </a:spcAft>
              <a:defRPr sz="1500" b="1">
                <a:solidFill>
                  <a:schemeClr val="tx2"/>
                </a:solidFill>
              </a:defRPr>
            </a:lvl1pPr>
          </a:lstStyle>
          <a:p>
            <a:pPr lvl="0"/>
            <a:r>
              <a:rPr lang="en-US"/>
              <a:t>Click to edit Master text styles</a:t>
            </a:r>
          </a:p>
        </p:txBody>
      </p:sp>
      <p:sp>
        <p:nvSpPr>
          <p:cNvPr id="12"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a:t>Space for logo</a:t>
            </a:r>
            <a:endParaRPr lang="en-US"/>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056652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se study Option1">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286125"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0350"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37715"/>
            <a:ext cx="4983816" cy="428625"/>
          </a:xfrm>
        </p:spPr>
        <p:txBody>
          <a:bodyPr anchor="ctr" anchorCtr="0"/>
          <a:lstStyle>
            <a:lvl1pP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6"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a:t>Space for logo</a:t>
            </a:r>
            <a:endParaRPr lang="en-US"/>
          </a:p>
        </p:txBody>
      </p:sp>
      <p:sp>
        <p:nvSpPr>
          <p:cNvPr id="1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349857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ase study Option2">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5" name="Rectangle 4"/>
          <p:cNvSpPr/>
          <p:nvPr userDrawn="1"/>
        </p:nvSpPr>
        <p:spPr>
          <a:xfrm>
            <a:off x="3286125"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9875"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47240"/>
            <a:ext cx="4983816" cy="428625"/>
          </a:xfrm>
        </p:spPr>
        <p:txBody>
          <a:bodyPr anchor="ctr" anchorCtr="0"/>
          <a:lstStyle>
            <a:lvl1pPr>
              <a:lnSpc>
                <a:spcPts val="2100"/>
              </a:lnSpc>
              <a:defRPr sz="2000" b="1">
                <a:solidFill>
                  <a:schemeClr val="bg2"/>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2"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dirty="0"/>
              <a:t>Space for logo</a:t>
            </a:r>
            <a:endParaRPr lang="en-US" dirty="0"/>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852355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ample Boxed Text x3">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539109" y="2669156"/>
            <a:ext cx="2602800" cy="468000"/>
          </a:xfrm>
          <a:prstGeom prst="rect">
            <a:avLst/>
          </a:prstGeom>
          <a:solidFill>
            <a:srgbClr val="0387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userDrawn="1"/>
        </p:nvSpPr>
        <p:spPr>
          <a:xfrm>
            <a:off x="539109"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24618"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737419"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17" name="Rectangle 16"/>
          <p:cNvSpPr/>
          <p:nvPr userDrawn="1"/>
        </p:nvSpPr>
        <p:spPr>
          <a:xfrm>
            <a:off x="3290737" y="2669156"/>
            <a:ext cx="2602800"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userDrawn="1"/>
        </p:nvSpPr>
        <p:spPr>
          <a:xfrm>
            <a:off x="3290737"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6"/>
          <p:cNvSpPr>
            <a:spLocks noGrp="1"/>
          </p:cNvSpPr>
          <p:nvPr>
            <p:ph type="body" sz="quarter" idx="12"/>
          </p:nvPr>
        </p:nvSpPr>
        <p:spPr>
          <a:xfrm>
            <a:off x="3476246"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20" name="Text Placeholder 8"/>
          <p:cNvSpPr>
            <a:spLocks noGrp="1"/>
          </p:cNvSpPr>
          <p:nvPr>
            <p:ph type="body" sz="quarter" idx="13"/>
          </p:nvPr>
        </p:nvSpPr>
        <p:spPr>
          <a:xfrm>
            <a:off x="3489047"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21" name="Rectangle 20"/>
          <p:cNvSpPr/>
          <p:nvPr userDrawn="1"/>
        </p:nvSpPr>
        <p:spPr>
          <a:xfrm>
            <a:off x="6023270" y="2669156"/>
            <a:ext cx="2602800" cy="46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userDrawn="1"/>
        </p:nvSpPr>
        <p:spPr>
          <a:xfrm>
            <a:off x="6023270"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6"/>
          <p:cNvSpPr>
            <a:spLocks noGrp="1"/>
          </p:cNvSpPr>
          <p:nvPr>
            <p:ph type="body" sz="quarter" idx="14"/>
          </p:nvPr>
        </p:nvSpPr>
        <p:spPr>
          <a:xfrm>
            <a:off x="6208779"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24" name="Text Placeholder 8"/>
          <p:cNvSpPr>
            <a:spLocks noGrp="1"/>
          </p:cNvSpPr>
          <p:nvPr>
            <p:ph type="body" sz="quarter" idx="15"/>
          </p:nvPr>
        </p:nvSpPr>
        <p:spPr>
          <a:xfrm>
            <a:off x="6221580"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16"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4132625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bg>
      <p:bgPr>
        <a:solidFill>
          <a:srgbClr val="FFFFFF"/>
        </a:solidFill>
        <a:effectLst/>
      </p:bgPr>
    </p:bg>
    <p:spTree>
      <p:nvGrpSpPr>
        <p:cNvPr id="1" name=""/>
        <p:cNvGrpSpPr/>
        <p:nvPr/>
      </p:nvGrpSpPr>
      <p:grpSpPr>
        <a:xfrm>
          <a:off x="0" y="0"/>
          <a:ext cx="0" cy="0"/>
          <a:chOff x="0" y="0"/>
          <a:chExt cx="0" cy="0"/>
        </a:xfrm>
      </p:grpSpPr>
      <p:sp>
        <p:nvSpPr>
          <p:cNvPr id="16" name="Picture Placeholder 5"/>
          <p:cNvSpPr>
            <a:spLocks noGrp="1"/>
          </p:cNvSpPr>
          <p:nvPr>
            <p:ph type="pic" sz="quarter" idx="17" hasCustomPrompt="1"/>
          </p:nvPr>
        </p:nvSpPr>
        <p:spPr>
          <a:xfrm>
            <a:off x="5391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5" name="Rectangle 4"/>
          <p:cNvSpPr/>
          <p:nvPr userDrawn="1"/>
        </p:nvSpPr>
        <p:spPr>
          <a:xfrm>
            <a:off x="5391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22"/>
          </p:nvPr>
        </p:nvSpPr>
        <p:spPr>
          <a:xfrm>
            <a:off x="676275" y="2549525"/>
            <a:ext cx="2362200" cy="1149910"/>
          </a:xfrm>
        </p:spPr>
        <p:txBody>
          <a:bodyPr anchor="ctr"/>
          <a:lstStyle>
            <a:lvl1pPr algn="ctr">
              <a:lnSpc>
                <a:spcPct val="100000"/>
              </a:lnSpc>
              <a:defRPr sz="7300" b="1">
                <a:solidFill>
                  <a:schemeClr val="tx2"/>
                </a:solidFill>
              </a:defRPr>
            </a:lvl1pPr>
          </a:lstStyle>
          <a:p>
            <a:pPr lvl="0"/>
            <a:r>
              <a:rPr lang="en-US"/>
              <a:t>Click to edit Master text styles</a:t>
            </a:r>
          </a:p>
        </p:txBody>
      </p:sp>
      <p:sp>
        <p:nvSpPr>
          <p:cNvPr id="26" name="Rectangle 25"/>
          <p:cNvSpPr/>
          <p:nvPr userDrawn="1"/>
        </p:nvSpPr>
        <p:spPr>
          <a:xfrm>
            <a:off x="32823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60255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lvl1pPr>
              <a:defRPr>
                <a:solidFill>
                  <a:schemeClr val="tx2"/>
                </a:solidFill>
              </a:defRPr>
            </a:lvl1pPr>
          </a:lstStyle>
          <a:p>
            <a:r>
              <a:rPr lang="en-US"/>
              <a:t>Click to edit Master title style</a:t>
            </a:r>
          </a:p>
        </p:txBody>
      </p:sp>
      <p:sp>
        <p:nvSpPr>
          <p:cNvPr id="9" name="Text Placeholder 8"/>
          <p:cNvSpPr>
            <a:spLocks noGrp="1"/>
          </p:cNvSpPr>
          <p:nvPr>
            <p:ph type="body" sz="quarter" idx="11"/>
          </p:nvPr>
        </p:nvSpPr>
        <p:spPr>
          <a:xfrm>
            <a:off x="6762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27" name="Text Placeholder 8"/>
          <p:cNvSpPr>
            <a:spLocks noGrp="1"/>
          </p:cNvSpPr>
          <p:nvPr>
            <p:ph type="body" sz="quarter" idx="18"/>
          </p:nvPr>
        </p:nvSpPr>
        <p:spPr>
          <a:xfrm>
            <a:off x="34194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8" name="Picture Placeholder 5"/>
          <p:cNvSpPr>
            <a:spLocks noGrp="1"/>
          </p:cNvSpPr>
          <p:nvPr>
            <p:ph type="pic" sz="quarter" idx="19" hasCustomPrompt="1"/>
          </p:nvPr>
        </p:nvSpPr>
        <p:spPr>
          <a:xfrm>
            <a:off x="32823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31" name="Text Placeholder 8"/>
          <p:cNvSpPr>
            <a:spLocks noGrp="1"/>
          </p:cNvSpPr>
          <p:nvPr>
            <p:ph type="body" sz="quarter" idx="20"/>
          </p:nvPr>
        </p:nvSpPr>
        <p:spPr>
          <a:xfrm>
            <a:off x="61626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32" name="Picture Placeholder 5"/>
          <p:cNvSpPr>
            <a:spLocks noGrp="1"/>
          </p:cNvSpPr>
          <p:nvPr>
            <p:ph type="pic" sz="quarter" idx="21" hasCustomPrompt="1"/>
          </p:nvPr>
        </p:nvSpPr>
        <p:spPr>
          <a:xfrm>
            <a:off x="60255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17"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
        <p:nvSpPr>
          <p:cNvPr id="22" name="Text Placeholder 2"/>
          <p:cNvSpPr>
            <a:spLocks noGrp="1"/>
          </p:cNvSpPr>
          <p:nvPr>
            <p:ph type="body" sz="quarter" idx="23"/>
          </p:nvPr>
        </p:nvSpPr>
        <p:spPr>
          <a:xfrm>
            <a:off x="3419475" y="2550085"/>
            <a:ext cx="2362200" cy="1149910"/>
          </a:xfrm>
        </p:spPr>
        <p:txBody>
          <a:bodyPr anchor="ctr"/>
          <a:lstStyle>
            <a:lvl1pPr algn="ctr">
              <a:lnSpc>
                <a:spcPct val="100000"/>
              </a:lnSpc>
              <a:defRPr sz="7300" b="1">
                <a:solidFill>
                  <a:srgbClr val="03873A"/>
                </a:solidFill>
              </a:defRPr>
            </a:lvl1pPr>
          </a:lstStyle>
          <a:p>
            <a:pPr lvl="0"/>
            <a:r>
              <a:rPr lang="en-US"/>
              <a:t>Click to edit Master text styles</a:t>
            </a:r>
          </a:p>
        </p:txBody>
      </p:sp>
      <p:sp>
        <p:nvSpPr>
          <p:cNvPr id="23" name="Text Placeholder 2"/>
          <p:cNvSpPr>
            <a:spLocks noGrp="1"/>
          </p:cNvSpPr>
          <p:nvPr>
            <p:ph type="body" sz="quarter" idx="24"/>
          </p:nvPr>
        </p:nvSpPr>
        <p:spPr>
          <a:xfrm>
            <a:off x="6162675" y="2549525"/>
            <a:ext cx="2362200" cy="1149910"/>
          </a:xfrm>
        </p:spPr>
        <p:txBody>
          <a:bodyPr anchor="ctr"/>
          <a:lstStyle>
            <a:lvl1pPr algn="ctr">
              <a:lnSpc>
                <a:spcPct val="100000"/>
              </a:lnSpc>
              <a:defRPr sz="73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6496210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096875"/>
          </a:xfrm>
        </p:spPr>
        <p:txBody>
          <a:bodyPr/>
          <a:lstStyle>
            <a:lvl1pPr>
              <a:defRPr>
                <a:solidFill>
                  <a:schemeClr val="tx2"/>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542926" y="1704975"/>
            <a:ext cx="6059488"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2121228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umbere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lvl1pPr>
              <a:defRPr>
                <a:solidFill>
                  <a:schemeClr val="tx2"/>
                </a:solidFill>
              </a:defRPr>
            </a:lvl1p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2"/>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9797832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graphic x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7" y="417600"/>
            <a:ext cx="7726363" cy="1030200"/>
          </a:xfrm>
        </p:spPr>
        <p:txBody>
          <a:bodyPr/>
          <a:lstStyle>
            <a:lvl1pPr>
              <a:defRPr>
                <a:solidFill>
                  <a:schemeClr val="tx2"/>
                </a:solidFill>
              </a:defRPr>
            </a:lvl1pPr>
          </a:lstStyle>
          <a:p>
            <a:r>
              <a:rPr lang="en-US"/>
              <a:t>Click to edit Master title style</a:t>
            </a:r>
            <a:endParaRPr lang="en-GB"/>
          </a:p>
        </p:txBody>
      </p:sp>
      <p:sp>
        <p:nvSpPr>
          <p:cNvPr id="5" name="Picture Placeholder 4"/>
          <p:cNvSpPr>
            <a:spLocks noGrp="1"/>
          </p:cNvSpPr>
          <p:nvPr>
            <p:ph type="pic" sz="quarter" idx="10" hasCustomPrompt="1"/>
          </p:nvPr>
        </p:nvSpPr>
        <p:spPr>
          <a:xfrm>
            <a:off x="836613"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1" name="Text Placeholder 10"/>
          <p:cNvSpPr>
            <a:spLocks noGrp="1"/>
          </p:cNvSpPr>
          <p:nvPr>
            <p:ph type="body" sz="quarter" idx="11"/>
          </p:nvPr>
        </p:nvSpPr>
        <p:spPr>
          <a:xfrm>
            <a:off x="830263" y="4425950"/>
            <a:ext cx="1990725" cy="979488"/>
          </a:xfrm>
        </p:spPr>
        <p:txBody>
          <a:bodyPr/>
          <a:lstStyle>
            <a:lvl1pPr algn="ctr">
              <a:lnSpc>
                <a:spcPts val="1700"/>
              </a:lnSpc>
              <a:spcAft>
                <a:spcPts val="800"/>
              </a:spcAft>
              <a:defRPr sz="1500" b="1">
                <a:solidFill>
                  <a:schemeClr val="bg2"/>
                </a:solidFill>
              </a:defRPr>
            </a:lvl1pPr>
            <a:lvl2pPr marL="0" indent="0" algn="ctr">
              <a:lnSpc>
                <a:spcPts val="1100"/>
              </a:lnSpc>
              <a:buNone/>
              <a:defRPr sz="1000" i="0">
                <a:solidFill>
                  <a:schemeClr val="tx1"/>
                </a:solidFill>
              </a:defRPr>
            </a:lvl2pPr>
          </a:lstStyle>
          <a:p>
            <a:pPr lvl="0"/>
            <a:r>
              <a:rPr lang="en-US"/>
              <a:t>Click to edit Master text styles</a:t>
            </a:r>
          </a:p>
          <a:p>
            <a:pPr lvl="1"/>
            <a:r>
              <a:rPr lang="en-US"/>
              <a:t>Second level</a:t>
            </a:r>
          </a:p>
        </p:txBody>
      </p:sp>
      <p:sp>
        <p:nvSpPr>
          <p:cNvPr id="13" name="Text Placeholder 12"/>
          <p:cNvSpPr>
            <a:spLocks noGrp="1"/>
          </p:cNvSpPr>
          <p:nvPr>
            <p:ph type="body" sz="quarter" idx="12"/>
          </p:nvPr>
        </p:nvSpPr>
        <p:spPr>
          <a:xfrm>
            <a:off x="836613" y="3924926"/>
            <a:ext cx="1984375" cy="418474"/>
          </a:xfrm>
        </p:spPr>
        <p:txBody>
          <a:bodyPr/>
          <a:lstStyle>
            <a:lvl1pPr algn="ctr">
              <a:lnSpc>
                <a:spcPts val="4000"/>
              </a:lnSpc>
              <a:defRPr sz="3400" b="1">
                <a:solidFill>
                  <a:schemeClr val="bg2"/>
                </a:solidFill>
                <a:latin typeface="+mn-lt"/>
              </a:defRPr>
            </a:lvl1pPr>
          </a:lstStyle>
          <a:p>
            <a:pPr lvl="0"/>
            <a:r>
              <a:rPr lang="en-US"/>
              <a:t>Click to edit Master text styles</a:t>
            </a:r>
          </a:p>
        </p:txBody>
      </p:sp>
      <p:sp>
        <p:nvSpPr>
          <p:cNvPr id="18" name="Text Placeholder 12"/>
          <p:cNvSpPr>
            <a:spLocks noGrp="1"/>
          </p:cNvSpPr>
          <p:nvPr>
            <p:ph type="body" sz="quarter" idx="15"/>
          </p:nvPr>
        </p:nvSpPr>
        <p:spPr>
          <a:xfrm>
            <a:off x="3563888" y="3924926"/>
            <a:ext cx="1984375" cy="418474"/>
          </a:xfrm>
        </p:spPr>
        <p:txBody>
          <a:bodyPr/>
          <a:lstStyle>
            <a:lvl1pPr algn="ctr">
              <a:lnSpc>
                <a:spcPts val="4000"/>
              </a:lnSpc>
              <a:defRPr sz="3400" b="1">
                <a:solidFill>
                  <a:schemeClr val="tx2"/>
                </a:solidFill>
                <a:latin typeface="+mn-lt"/>
              </a:defRPr>
            </a:lvl1pPr>
          </a:lstStyle>
          <a:p>
            <a:pPr lvl="0"/>
            <a:r>
              <a:rPr lang="en-US"/>
              <a:t>Click to edit Master text styles</a:t>
            </a:r>
          </a:p>
        </p:txBody>
      </p:sp>
      <p:sp>
        <p:nvSpPr>
          <p:cNvPr id="22" name="Text Placeholder 12"/>
          <p:cNvSpPr>
            <a:spLocks noGrp="1"/>
          </p:cNvSpPr>
          <p:nvPr>
            <p:ph type="body" sz="quarter" idx="18"/>
          </p:nvPr>
        </p:nvSpPr>
        <p:spPr>
          <a:xfrm>
            <a:off x="6300192" y="3924926"/>
            <a:ext cx="1984375" cy="408949"/>
          </a:xfrm>
        </p:spPr>
        <p:txBody>
          <a:bodyPr/>
          <a:lstStyle>
            <a:lvl1pPr algn="ctr">
              <a:lnSpc>
                <a:spcPts val="4000"/>
              </a:lnSpc>
              <a:defRPr sz="3400" b="1">
                <a:solidFill>
                  <a:srgbClr val="03873A"/>
                </a:solidFill>
                <a:latin typeface="+mn-lt"/>
              </a:defRPr>
            </a:lvl1pPr>
          </a:lstStyle>
          <a:p>
            <a:pPr lvl="0"/>
            <a:r>
              <a:rPr lang="en-US"/>
              <a:t>Click to edit Master text styles</a:t>
            </a:r>
          </a:p>
        </p:txBody>
      </p:sp>
      <p:sp>
        <p:nvSpPr>
          <p:cNvPr id="23" name="Text Placeholder 10"/>
          <p:cNvSpPr>
            <a:spLocks noGrp="1"/>
          </p:cNvSpPr>
          <p:nvPr>
            <p:ph type="body" sz="quarter" idx="19"/>
          </p:nvPr>
        </p:nvSpPr>
        <p:spPr>
          <a:xfrm>
            <a:off x="3582988" y="4425950"/>
            <a:ext cx="1990725"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tx1"/>
                </a:solidFill>
              </a:defRPr>
            </a:lvl2pPr>
          </a:lstStyle>
          <a:p>
            <a:pPr lvl="0"/>
            <a:r>
              <a:rPr lang="en-US"/>
              <a:t>Click to edit Master text styles</a:t>
            </a:r>
          </a:p>
          <a:p>
            <a:pPr lvl="1"/>
            <a:r>
              <a:rPr lang="en-US"/>
              <a:t>Second level</a:t>
            </a:r>
          </a:p>
        </p:txBody>
      </p:sp>
      <p:sp>
        <p:nvSpPr>
          <p:cNvPr id="24" name="Text Placeholder 10"/>
          <p:cNvSpPr>
            <a:spLocks noGrp="1"/>
          </p:cNvSpPr>
          <p:nvPr>
            <p:ph type="body" sz="quarter" idx="20"/>
          </p:nvPr>
        </p:nvSpPr>
        <p:spPr>
          <a:xfrm>
            <a:off x="6307138" y="4425950"/>
            <a:ext cx="1990725" cy="979488"/>
          </a:xfrm>
        </p:spPr>
        <p:txBody>
          <a:bodyPr/>
          <a:lstStyle>
            <a:lvl1pPr algn="ctr">
              <a:lnSpc>
                <a:spcPts val="1700"/>
              </a:lnSpc>
              <a:spcAft>
                <a:spcPts val="800"/>
              </a:spcAft>
              <a:defRPr sz="1500" b="1">
                <a:solidFill>
                  <a:srgbClr val="03873A"/>
                </a:solidFill>
              </a:defRPr>
            </a:lvl1pPr>
            <a:lvl2pPr marL="0" indent="0" algn="ctr">
              <a:lnSpc>
                <a:spcPts val="1100"/>
              </a:lnSpc>
              <a:buNone/>
              <a:defRPr sz="1000" i="0">
                <a:solidFill>
                  <a:schemeClr val="tx1"/>
                </a:solidFill>
              </a:defRPr>
            </a:lvl2pPr>
          </a:lstStyle>
          <a:p>
            <a:pPr lvl="0"/>
            <a:r>
              <a:rPr lang="en-US"/>
              <a:t>Click to edit Master text styles</a:t>
            </a:r>
          </a:p>
          <a:p>
            <a:pPr lvl="1"/>
            <a:r>
              <a:rPr lang="en-US"/>
              <a:t>Second level</a:t>
            </a:r>
          </a:p>
        </p:txBody>
      </p:sp>
      <p:cxnSp>
        <p:nvCxnSpPr>
          <p:cNvPr id="25" name="Straight Connector 24"/>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10"/>
          <p:cNvSpPr>
            <a:spLocks noGrp="1"/>
          </p:cNvSpPr>
          <p:nvPr>
            <p:ph type="body" sz="quarter" idx="21"/>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7" name="Picture Placeholder 4"/>
          <p:cNvSpPr>
            <a:spLocks noGrp="1"/>
          </p:cNvSpPr>
          <p:nvPr>
            <p:ph type="pic" sz="quarter" idx="22" hasCustomPrompt="1"/>
          </p:nvPr>
        </p:nvSpPr>
        <p:spPr>
          <a:xfrm>
            <a:off x="35376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21" name="Picture Placeholder 4"/>
          <p:cNvSpPr>
            <a:spLocks noGrp="1"/>
          </p:cNvSpPr>
          <p:nvPr>
            <p:ph type="pic" sz="quarter" idx="23" hasCustomPrompt="1"/>
          </p:nvPr>
        </p:nvSpPr>
        <p:spPr>
          <a:xfrm>
            <a:off x="62808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327588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6908197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a:t>Click to edit Master title style</a:t>
            </a:r>
            <a:endParaRPr lang="en-GB"/>
          </a:p>
        </p:txBody>
      </p:sp>
      <p:sp>
        <p:nvSpPr>
          <p:cNvPr id="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70891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Option 4">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673304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heading">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7740693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More to Learn">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4000"/>
              </a:lnSpc>
              <a:defRPr sz="3400" i="0">
                <a:solidFill>
                  <a:schemeClr val="tx2"/>
                </a:solidFill>
                <a:latin typeface="+mj-lt"/>
              </a:defRPr>
            </a:lvl1pPr>
          </a:lstStyle>
          <a:p>
            <a:r>
              <a:rPr lang="en-US"/>
              <a:t>Click to edit Master title style</a:t>
            </a:r>
            <a:endParaRPr lang="en-GB" dirty="0"/>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bg2"/>
                </a:solidFill>
              </a:defRPr>
            </a:lvl1pPr>
            <a:lvl2pPr marL="0" indent="0" algn="ctr">
              <a:lnSpc>
                <a:spcPts val="2100"/>
              </a:lnSpc>
              <a:buNone/>
              <a:defRPr b="1">
                <a:solidFill>
                  <a:schemeClr val="bg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607679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Final Slide Option1">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21777722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Final Slide Option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7"/>
          </a:xfrm>
          <a:prstGeom prst="rect">
            <a:avLst/>
          </a:prstGeom>
        </p:spPr>
      </p:pic>
    </p:spTree>
    <p:extLst>
      <p:ext uri="{BB962C8B-B14F-4D97-AF65-F5344CB8AC3E}">
        <p14:creationId xmlns:p14="http://schemas.microsoft.com/office/powerpoint/2010/main" val="9187026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Final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31380411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E8FF21-E322-4872-B8A6-810B0D28B04F}"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E29E4-EFD2-499A-8976-74717A947E73}" type="slidenum">
              <a:rPr lang="en-GB" smtClean="0"/>
              <a:t>‹#›</a:t>
            </a:fld>
            <a:endParaRPr lang="en-GB"/>
          </a:p>
        </p:txBody>
      </p:sp>
    </p:spTree>
    <p:extLst>
      <p:ext uri="{BB962C8B-B14F-4D97-AF65-F5344CB8AC3E}">
        <p14:creationId xmlns:p14="http://schemas.microsoft.com/office/powerpoint/2010/main" val="393422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Option 5">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dirty="0"/>
          </a:p>
        </p:txBody>
      </p:sp>
    </p:spTree>
    <p:extLst>
      <p:ext uri="{BB962C8B-B14F-4D97-AF65-F5344CB8AC3E}">
        <p14:creationId xmlns:p14="http://schemas.microsoft.com/office/powerpoint/2010/main" val="419348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Option 6">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057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and Image  Option1">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3681163" cy="1144958"/>
          </a:xfrm>
        </p:spPr>
        <p:txBody>
          <a:bodyPr anchor="t" anchorCtr="0"/>
          <a:lstStyle>
            <a:lvl1pPr>
              <a:lnSpc>
                <a:spcPts val="4000"/>
              </a:lnSpc>
              <a:defRPr sz="340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chemeClr val="tx1"/>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137958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1.emf"/><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theme" Target="../theme/theme2.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7" y="417599"/>
            <a:ext cx="5983288" cy="90637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534899" y="1704975"/>
            <a:ext cx="6001130" cy="42851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endParaRPr lang="en-GB" dirty="0"/>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36" r:id="rId3"/>
    <p:sldLayoutId id="2147483737" r:id="rId4"/>
    <p:sldLayoutId id="2147483738" r:id="rId5"/>
    <p:sldLayoutId id="2147483739" r:id="rId6"/>
    <p:sldLayoutId id="2147483667" r:id="rId7"/>
    <p:sldLayoutId id="2147483740" r:id="rId8"/>
    <p:sldLayoutId id="2147483718" r:id="rId9"/>
    <p:sldLayoutId id="2147483719" r:id="rId10"/>
    <p:sldLayoutId id="2147483720" r:id="rId11"/>
    <p:sldLayoutId id="2147483721" r:id="rId12"/>
    <p:sldLayoutId id="2147483728" r:id="rId13"/>
    <p:sldLayoutId id="2147483723" r:id="rId14"/>
    <p:sldLayoutId id="2147483676" r:id="rId15"/>
    <p:sldLayoutId id="2147483691" r:id="rId16"/>
    <p:sldLayoutId id="2147483729" r:id="rId17"/>
    <p:sldLayoutId id="2147483730" r:id="rId18"/>
    <p:sldLayoutId id="2147483726" r:id="rId19"/>
    <p:sldLayoutId id="2147483731" r:id="rId20"/>
    <p:sldLayoutId id="2147483732" r:id="rId21"/>
    <p:sldLayoutId id="2147483682" r:id="rId22"/>
    <p:sldLayoutId id="2147483695" r:id="rId23"/>
    <p:sldLayoutId id="2147483698" r:id="rId24"/>
    <p:sldLayoutId id="2147483694" r:id="rId25"/>
    <p:sldLayoutId id="2147483654" r:id="rId26"/>
    <p:sldLayoutId id="2147483727" r:id="rId27"/>
    <p:sldLayoutId id="2147483733" r:id="rId28"/>
    <p:sldLayoutId id="2147483663" r:id="rId29"/>
    <p:sldLayoutId id="2147483734" r:id="rId30"/>
    <p:sldLayoutId id="2147483735" r:id="rId31"/>
  </p:sldLayoutIdLst>
  <p:hf hdr="0" ftr="0" dt="0"/>
  <p:txStyles>
    <p:title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7" y="417599"/>
            <a:ext cx="5983288" cy="90637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534899" y="1704975"/>
            <a:ext cx="6001130" cy="42851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endParaRPr lang="en-GB" dirty="0"/>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pic>
        <p:nvPicPr>
          <p:cNvPr id="7" name="Picture 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418015896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Lst>
  <p:hf hdr="0" ftr="0" dt="0"/>
  <p:txStyles>
    <p:title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680063"/>
            <a:ext cx="3683000" cy="3291432"/>
          </a:xfrm>
        </p:spPr>
        <p:txBody>
          <a:bodyPr/>
          <a:lstStyle/>
          <a:p>
            <a:r>
              <a:rPr lang="en-GB" dirty="0"/>
              <a:t>English Language</a:t>
            </a:r>
            <a:br>
              <a:rPr lang="en-GB" dirty="0"/>
            </a:br>
            <a:r>
              <a:rPr lang="en-GB" dirty="0"/>
              <a:t>Live Lesson</a:t>
            </a:r>
            <a:br>
              <a:rPr lang="en-GB" dirty="0"/>
            </a:br>
            <a:r>
              <a:rPr lang="en-GB" dirty="0" err="1"/>
              <a:t>Lesson</a:t>
            </a:r>
            <a:r>
              <a:rPr lang="en-GB" dirty="0"/>
              <a:t> 6</a:t>
            </a:r>
            <a:br>
              <a:rPr lang="en-GB" dirty="0"/>
            </a:br>
            <a:r>
              <a:rPr lang="en-GB"/>
              <a:t>Technical Accuracy</a:t>
            </a:r>
            <a:br>
              <a:rPr lang="en-GB" dirty="0"/>
            </a:br>
            <a:endParaRPr lang="en-US" dirty="0"/>
          </a:p>
        </p:txBody>
      </p:sp>
      <p:sp>
        <p:nvSpPr>
          <p:cNvPr id="4" name="Text Placeholder 3"/>
          <p:cNvSpPr>
            <a:spLocks noGrp="1"/>
          </p:cNvSpPr>
          <p:nvPr>
            <p:ph type="body" sz="quarter" idx="10"/>
          </p:nvPr>
        </p:nvSpPr>
        <p:spPr/>
        <p:txBody>
          <a:bodyPr/>
          <a:lstStyle/>
          <a:p>
            <a:r>
              <a:rPr lang="en-GB" dirty="0"/>
              <a:t>June 2020</a:t>
            </a:r>
            <a:endParaRPr lang="en-US" dirty="0"/>
          </a:p>
        </p:txBody>
      </p:sp>
      <p:cxnSp>
        <p:nvCxnSpPr>
          <p:cNvPr id="6" name="Straight Connector 5"/>
          <p:cNvCxnSpPr/>
          <p:nvPr/>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3057"/>
                </a:solidFill>
                <a:effectLst/>
                <a:uLnTx/>
                <a:uFillTx/>
                <a:latin typeface="Arial"/>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800" b="1" i="0" u="none" strike="noStrike" kern="1200" cap="none" spc="0" normalizeH="0" baseline="0" noProof="0" dirty="0">
              <a:ln>
                <a:noFill/>
              </a:ln>
              <a:solidFill>
                <a:srgbClr val="003057"/>
              </a:solidFill>
              <a:effectLst/>
              <a:uLnTx/>
              <a:uFillTx/>
              <a:latin typeface="Arial"/>
            </a:endParaRPr>
          </a:p>
        </p:txBody>
      </p:sp>
      <p:pic>
        <p:nvPicPr>
          <p:cNvPr id="9" name="Picture Placeholder 8">
            <a:extLst>
              <a:ext uri="{FF2B5EF4-FFF2-40B4-BE49-F238E27FC236}">
                <a16:creationId xmlns:a16="http://schemas.microsoft.com/office/drawing/2014/main" id="{56310883-1FC7-44FD-8C6C-BF6A28B83AD1}"/>
              </a:ext>
            </a:extLst>
          </p:cNvPr>
          <p:cNvPicPr>
            <a:picLocks noGrp="1" noChangeAspect="1"/>
          </p:cNvPicPr>
          <p:nvPr>
            <p:ph type="pic" sz="quarter" idx="12"/>
          </p:nvPr>
        </p:nvPicPr>
        <p:blipFill>
          <a:blip r:embed="rId3"/>
          <a:srcRect l="18134" r="18134"/>
          <a:stretch>
            <a:fillRect/>
          </a:stretch>
        </p:blipFill>
        <p:spPr>
          <a:prstGeom prst="rect">
            <a:avLst/>
          </a:prstGeom>
        </p:spPr>
      </p:pic>
    </p:spTree>
    <p:extLst>
      <p:ext uri="{BB962C8B-B14F-4D97-AF65-F5344CB8AC3E}">
        <p14:creationId xmlns:p14="http://schemas.microsoft.com/office/powerpoint/2010/main" val="7077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85927"/>
            <a:ext cx="7886700" cy="4912923"/>
          </a:xfrm>
        </p:spPr>
        <p:txBody>
          <a:bodyPr/>
          <a:lstStyle/>
          <a:p>
            <a:pPr marL="0" lvl="1" indent="0">
              <a:lnSpc>
                <a:spcPct val="100000"/>
              </a:lnSpc>
              <a:spcBef>
                <a:spcPts val="750"/>
              </a:spcBef>
              <a:buNone/>
            </a:pPr>
            <a:r>
              <a:rPr lang="en-GB" sz="2800" b="1" dirty="0">
                <a:ea typeface="+mj-ea"/>
                <a:cs typeface="+mj-cs"/>
              </a:rPr>
              <a:t>Did you spot them all?</a:t>
            </a:r>
          </a:p>
          <a:p>
            <a:pPr marL="342900" lvl="1" indent="0">
              <a:lnSpc>
                <a:spcPct val="100000"/>
              </a:lnSpc>
              <a:buNone/>
            </a:pPr>
            <a:endParaRPr lang="en-GB" sz="1800" b="1" dirty="0">
              <a:solidFill>
                <a:srgbClr val="7030A0"/>
              </a:solidFill>
            </a:endParaRPr>
          </a:p>
          <a:p>
            <a:pPr marL="342900" lvl="1" indent="0">
              <a:lnSpc>
                <a:spcPct val="100000"/>
              </a:lnSpc>
              <a:buNone/>
            </a:pPr>
            <a:r>
              <a:rPr lang="en-GB" sz="2400" b="1" dirty="0">
                <a:solidFill>
                  <a:schemeClr val="accent1">
                    <a:lumMod val="75000"/>
                  </a:schemeClr>
                </a:solidFill>
              </a:rPr>
              <a:t>S</a:t>
            </a:r>
            <a:r>
              <a:rPr lang="en-GB" sz="2400" b="1" dirty="0"/>
              <a:t>usan wondered if she could avoid her mum and just sneak out to school</a:t>
            </a:r>
            <a:r>
              <a:rPr lang="en-GB" sz="2400" b="1" dirty="0">
                <a:solidFill>
                  <a:schemeClr val="accent1">
                    <a:lumMod val="75000"/>
                  </a:schemeClr>
                </a:solidFill>
              </a:rPr>
              <a:t>.</a:t>
            </a:r>
            <a:r>
              <a:rPr lang="en-GB" sz="2400" b="1" dirty="0">
                <a:solidFill>
                  <a:srgbClr val="7030A0"/>
                </a:solidFill>
              </a:rPr>
              <a:t> </a:t>
            </a:r>
            <a:r>
              <a:rPr lang="en-GB" sz="2400" b="1" dirty="0">
                <a:solidFill>
                  <a:schemeClr val="accent1">
                    <a:lumMod val="75000"/>
                  </a:schemeClr>
                </a:solidFill>
              </a:rPr>
              <a:t>S</a:t>
            </a:r>
            <a:r>
              <a:rPr lang="en-GB" sz="2400" b="1" dirty="0"/>
              <a:t>he really didn’t want to start her day answering loads of questions</a:t>
            </a:r>
            <a:r>
              <a:rPr lang="en-GB" sz="2400" b="1" dirty="0">
                <a:solidFill>
                  <a:schemeClr val="accent1">
                    <a:lumMod val="75000"/>
                  </a:schemeClr>
                </a:solidFill>
              </a:rPr>
              <a:t>.</a:t>
            </a:r>
            <a:r>
              <a:rPr lang="en-GB" sz="2400" b="1" dirty="0">
                <a:solidFill>
                  <a:srgbClr val="7030A0"/>
                </a:solidFill>
              </a:rPr>
              <a:t> </a:t>
            </a:r>
          </a:p>
          <a:p>
            <a:pPr marL="342900" lvl="1" indent="0">
              <a:lnSpc>
                <a:spcPct val="100000"/>
              </a:lnSpc>
              <a:buNone/>
            </a:pPr>
            <a:r>
              <a:rPr lang="en-GB" sz="2400" b="1" dirty="0"/>
              <a:t>“</a:t>
            </a:r>
            <a:r>
              <a:rPr lang="en-GB" sz="2400" b="1" dirty="0">
                <a:solidFill>
                  <a:schemeClr val="accent1">
                    <a:lumMod val="75000"/>
                  </a:schemeClr>
                </a:solidFill>
              </a:rPr>
              <a:t>M</a:t>
            </a:r>
            <a:r>
              <a:rPr lang="en-GB" sz="2400" b="1" dirty="0"/>
              <a:t>um,” she called</a:t>
            </a:r>
            <a:r>
              <a:rPr lang="en-GB" sz="2400" b="1" dirty="0">
                <a:solidFill>
                  <a:schemeClr val="accent1">
                    <a:lumMod val="75000"/>
                  </a:schemeClr>
                </a:solidFill>
              </a:rPr>
              <a:t>.</a:t>
            </a:r>
            <a:r>
              <a:rPr lang="en-GB" sz="2400" b="1" dirty="0">
                <a:solidFill>
                  <a:srgbClr val="7030A0"/>
                </a:solidFill>
              </a:rPr>
              <a:t> </a:t>
            </a:r>
            <a:r>
              <a:rPr lang="en-GB" sz="2400" b="1" dirty="0"/>
              <a:t>“</a:t>
            </a:r>
            <a:r>
              <a:rPr lang="en-GB" sz="2400" b="1" dirty="0">
                <a:solidFill>
                  <a:schemeClr val="accent1">
                    <a:lumMod val="75000"/>
                  </a:schemeClr>
                </a:solidFill>
              </a:rPr>
              <a:t>I</a:t>
            </a:r>
            <a:r>
              <a:rPr lang="en-GB" sz="2400" b="1" dirty="0"/>
              <a:t>’ve got to be in school early because of my </a:t>
            </a:r>
            <a:r>
              <a:rPr lang="en-GB" sz="2400" b="1" dirty="0">
                <a:solidFill>
                  <a:schemeClr val="accent1">
                    <a:lumMod val="75000"/>
                  </a:schemeClr>
                </a:solidFill>
              </a:rPr>
              <a:t>S</a:t>
            </a:r>
            <a:r>
              <a:rPr lang="en-GB" sz="2400" b="1" dirty="0"/>
              <a:t>panish test</a:t>
            </a:r>
            <a:r>
              <a:rPr lang="en-GB" sz="2400" b="1" dirty="0">
                <a:solidFill>
                  <a:schemeClr val="accent1">
                    <a:lumMod val="75000"/>
                  </a:schemeClr>
                </a:solidFill>
              </a:rPr>
              <a:t>. I</a:t>
            </a:r>
            <a:r>
              <a:rPr lang="en-GB" sz="2400" b="1" dirty="0"/>
              <a:t>’ll</a:t>
            </a:r>
            <a:r>
              <a:rPr lang="en-GB" sz="2400" b="1" dirty="0">
                <a:solidFill>
                  <a:srgbClr val="7030A0"/>
                </a:solidFill>
              </a:rPr>
              <a:t> </a:t>
            </a:r>
            <a:r>
              <a:rPr lang="en-GB" sz="2400" b="1" dirty="0"/>
              <a:t>see you later</a:t>
            </a:r>
            <a:r>
              <a:rPr lang="en-GB" sz="2400" b="1" dirty="0">
                <a:solidFill>
                  <a:schemeClr val="accent1">
                    <a:lumMod val="75000"/>
                  </a:schemeClr>
                </a:solidFill>
              </a:rPr>
              <a:t>.</a:t>
            </a:r>
            <a:r>
              <a:rPr lang="en-GB" sz="2400" b="1" dirty="0"/>
              <a:t>”</a:t>
            </a:r>
          </a:p>
          <a:p>
            <a:pPr marL="342900" lvl="1" indent="0">
              <a:lnSpc>
                <a:spcPct val="100000"/>
              </a:lnSpc>
              <a:buNone/>
            </a:pPr>
            <a:r>
              <a:rPr lang="en-GB" sz="2400" b="1" dirty="0"/>
              <a:t>“</a:t>
            </a:r>
            <a:r>
              <a:rPr lang="en-GB" sz="2400" b="1" dirty="0">
                <a:solidFill>
                  <a:schemeClr val="accent1">
                    <a:lumMod val="75000"/>
                  </a:schemeClr>
                </a:solidFill>
              </a:rPr>
              <a:t>A</a:t>
            </a:r>
            <a:r>
              <a:rPr lang="en-GB" sz="2400" b="1" dirty="0"/>
              <a:t>lright</a:t>
            </a:r>
            <a:r>
              <a:rPr lang="en-GB" sz="2400" b="1" dirty="0">
                <a:solidFill>
                  <a:srgbClr val="7030A0"/>
                </a:solidFill>
              </a:rPr>
              <a:t> </a:t>
            </a:r>
            <a:r>
              <a:rPr lang="en-GB" sz="2400" b="1" dirty="0">
                <a:solidFill>
                  <a:schemeClr val="accent1">
                    <a:lumMod val="75000"/>
                  </a:schemeClr>
                </a:solidFill>
              </a:rPr>
              <a:t>S</a:t>
            </a:r>
            <a:r>
              <a:rPr lang="en-GB" sz="2400" b="1" dirty="0"/>
              <a:t>usan</a:t>
            </a:r>
            <a:r>
              <a:rPr lang="en-GB" sz="2400" b="1" dirty="0">
                <a:solidFill>
                  <a:schemeClr val="accent1">
                    <a:lumMod val="75000"/>
                  </a:schemeClr>
                </a:solidFill>
              </a:rPr>
              <a:t>.</a:t>
            </a:r>
            <a:r>
              <a:rPr lang="en-GB" sz="2400" b="1" dirty="0">
                <a:solidFill>
                  <a:srgbClr val="7030A0"/>
                </a:solidFill>
              </a:rPr>
              <a:t> </a:t>
            </a:r>
            <a:r>
              <a:rPr lang="en-GB" sz="2400" b="1" dirty="0">
                <a:solidFill>
                  <a:schemeClr val="accent1">
                    <a:lumMod val="75000"/>
                  </a:schemeClr>
                </a:solidFill>
              </a:rPr>
              <a:t>H</a:t>
            </a:r>
            <a:r>
              <a:rPr lang="en-GB" sz="2400" b="1" dirty="0"/>
              <a:t>ave you got your lunch?”</a:t>
            </a:r>
          </a:p>
          <a:p>
            <a:pPr marL="342900" lvl="1" indent="0">
              <a:lnSpc>
                <a:spcPct val="100000"/>
              </a:lnSpc>
              <a:buNone/>
            </a:pPr>
            <a:r>
              <a:rPr lang="en-GB" sz="2400" b="1" dirty="0"/>
              <a:t>“</a:t>
            </a:r>
            <a:r>
              <a:rPr lang="en-GB" sz="2400" b="1" dirty="0">
                <a:solidFill>
                  <a:schemeClr val="accent1">
                    <a:lumMod val="75000"/>
                  </a:schemeClr>
                </a:solidFill>
              </a:rPr>
              <a:t>Y</a:t>
            </a:r>
            <a:r>
              <a:rPr lang="en-GB" sz="2400" b="1" dirty="0"/>
              <a:t>eah</a:t>
            </a:r>
            <a:r>
              <a:rPr lang="en-GB" sz="2400" b="1" dirty="0">
                <a:solidFill>
                  <a:schemeClr val="accent1">
                    <a:lumMod val="75000"/>
                  </a:schemeClr>
                </a:solidFill>
              </a:rPr>
              <a:t>.</a:t>
            </a:r>
            <a:r>
              <a:rPr lang="en-GB" sz="2400" b="1" dirty="0"/>
              <a:t>”</a:t>
            </a:r>
          </a:p>
          <a:p>
            <a:endParaRPr lang="en-GB" dirty="0"/>
          </a:p>
        </p:txBody>
      </p:sp>
    </p:spTree>
    <p:extLst>
      <p:ext uri="{BB962C8B-B14F-4D97-AF65-F5344CB8AC3E}">
        <p14:creationId xmlns:p14="http://schemas.microsoft.com/office/powerpoint/2010/main" val="61795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5063" y="296594"/>
            <a:ext cx="7993856" cy="544692"/>
          </a:xfrm>
        </p:spPr>
        <p:txBody>
          <a:bodyPr/>
          <a:lstStyle/>
          <a:p>
            <a:r>
              <a:rPr lang="en-GB" b="1" dirty="0">
                <a:latin typeface="+mn-lt"/>
              </a:rPr>
              <a:t>Punctuation and accuracy – commas</a:t>
            </a:r>
          </a:p>
        </p:txBody>
      </p:sp>
      <p:sp>
        <p:nvSpPr>
          <p:cNvPr id="6" name="Content Placeholder 5"/>
          <p:cNvSpPr>
            <a:spLocks noGrp="1"/>
          </p:cNvSpPr>
          <p:nvPr>
            <p:ph idx="1"/>
          </p:nvPr>
        </p:nvSpPr>
        <p:spPr>
          <a:xfrm>
            <a:off x="188043" y="976545"/>
            <a:ext cx="7993856" cy="5237824"/>
          </a:xfrm>
        </p:spPr>
        <p:txBody>
          <a:bodyPr>
            <a:normAutofit/>
          </a:bodyPr>
          <a:lstStyle/>
          <a:p>
            <a:pPr marL="342900" lvl="1" indent="0">
              <a:lnSpc>
                <a:spcPct val="100000"/>
              </a:lnSpc>
              <a:buNone/>
            </a:pPr>
            <a:r>
              <a:rPr lang="en-GB" sz="2000" b="1" dirty="0">
                <a:ea typeface="+mj-ea"/>
                <a:cs typeface="+mj-cs"/>
              </a:rPr>
              <a:t>There are many ways to use commas and therefore many ways to use them incorrectly.</a:t>
            </a:r>
          </a:p>
          <a:p>
            <a:pPr marL="342900" lvl="1" indent="0">
              <a:lnSpc>
                <a:spcPct val="100000"/>
              </a:lnSpc>
              <a:buNone/>
            </a:pPr>
            <a:r>
              <a:rPr lang="en-GB" sz="2000" b="1" dirty="0">
                <a:ea typeface="+mj-ea"/>
                <a:cs typeface="+mj-cs"/>
              </a:rPr>
              <a:t>Commas can be used in the following ways:</a:t>
            </a:r>
          </a:p>
          <a:p>
            <a:pPr lvl="1">
              <a:lnSpc>
                <a:spcPct val="100000"/>
              </a:lnSpc>
            </a:pPr>
            <a:r>
              <a:rPr lang="en-GB" sz="1950" b="1" dirty="0"/>
              <a:t>To separate items in a list: “I need eggs, sugar and flour.”</a:t>
            </a:r>
          </a:p>
          <a:p>
            <a:pPr lvl="1">
              <a:lnSpc>
                <a:spcPct val="100000"/>
              </a:lnSpc>
            </a:pPr>
            <a:r>
              <a:rPr lang="en-GB" sz="1950" b="1" dirty="0"/>
              <a:t>To separate direct speech from the rest of the sentence: “I will be there,” she said.</a:t>
            </a:r>
          </a:p>
          <a:p>
            <a:pPr lvl="1">
              <a:lnSpc>
                <a:spcPct val="100000"/>
              </a:lnSpc>
            </a:pPr>
            <a:r>
              <a:rPr lang="en-GB" sz="1950" b="1" dirty="0"/>
              <a:t>To create an embedded clause when adding additional information in a sentence, e.g. “My best friend, who lived just around the corner, was always willing to listen.”</a:t>
            </a:r>
          </a:p>
          <a:p>
            <a:pPr lvl="1">
              <a:lnSpc>
                <a:spcPct val="100000"/>
              </a:lnSpc>
            </a:pPr>
            <a:r>
              <a:rPr lang="en-GB" sz="1950" b="1" dirty="0"/>
              <a:t>To follow a co-ordinating conjunction that joins two clauses together: “Motorways in Britain are usually free to use, but the M6 near Birmingham does charge a toll.” </a:t>
            </a:r>
          </a:p>
          <a:p>
            <a:pPr lvl="1">
              <a:lnSpc>
                <a:spcPct val="100000"/>
              </a:lnSpc>
            </a:pPr>
            <a:r>
              <a:rPr lang="en-GB" sz="1950" b="1" dirty="0"/>
              <a:t>After an adverbial phrase at the start of a sentence: “After lunch, Sue started reading her new book.”  </a:t>
            </a:r>
            <a:endParaRPr lang="en-GB" b="1" dirty="0"/>
          </a:p>
          <a:p>
            <a:endParaRPr lang="en-GB" b="1" dirty="0"/>
          </a:p>
          <a:p>
            <a:endParaRPr lang="en-GB" b="1" dirty="0"/>
          </a:p>
        </p:txBody>
      </p:sp>
    </p:spTree>
    <p:extLst>
      <p:ext uri="{BB962C8B-B14F-4D97-AF65-F5344CB8AC3E}">
        <p14:creationId xmlns:p14="http://schemas.microsoft.com/office/powerpoint/2010/main" val="196573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75000"/>
                    <a:lumOff val="25000"/>
                  </a:schemeClr>
                </a:solidFill>
                <a:latin typeface="+mn-lt"/>
              </a:rPr>
              <a:t>Where should the commas go?</a:t>
            </a:r>
          </a:p>
        </p:txBody>
      </p:sp>
      <p:sp>
        <p:nvSpPr>
          <p:cNvPr id="3" name="Content Placeholder 2"/>
          <p:cNvSpPr>
            <a:spLocks noGrp="1"/>
          </p:cNvSpPr>
          <p:nvPr>
            <p:ph idx="1"/>
          </p:nvPr>
        </p:nvSpPr>
        <p:spPr>
          <a:xfrm>
            <a:off x="534898" y="1704975"/>
            <a:ext cx="7650313" cy="4285174"/>
          </a:xfrm>
        </p:spPr>
        <p:txBody>
          <a:bodyPr>
            <a:normAutofit/>
          </a:bodyPr>
          <a:lstStyle/>
          <a:p>
            <a:pPr>
              <a:lnSpc>
                <a:spcPct val="100000"/>
              </a:lnSpc>
            </a:pPr>
            <a:r>
              <a:rPr lang="en-GB" sz="2400" dirty="0"/>
              <a:t>Bob was furious. It had been three hours and he still didn’t have the things he needed to complete the job. He’d sent his son out for some nails a hammer and a saw but the boy had returned with nothing.</a:t>
            </a:r>
          </a:p>
          <a:p>
            <a:pPr>
              <a:lnSpc>
                <a:spcPct val="100000"/>
              </a:lnSpc>
            </a:pPr>
            <a:r>
              <a:rPr lang="en-GB" sz="2400" dirty="0"/>
              <a:t>After this failure Bob asked his wife Susan to get the items from the DIY store. She told him she was too busy. </a:t>
            </a:r>
          </a:p>
          <a:p>
            <a:pPr>
              <a:lnSpc>
                <a:spcPct val="100000"/>
              </a:lnSpc>
            </a:pPr>
            <a:r>
              <a:rPr lang="en-GB" sz="2400" dirty="0"/>
              <a:t>“I just need some nails” begged Bob. His arms were aching from holding up the broken shelf and he longed for a way to fix it so he could finally go to the loo. </a:t>
            </a:r>
          </a:p>
        </p:txBody>
      </p:sp>
    </p:spTree>
    <p:extLst>
      <p:ext uri="{BB962C8B-B14F-4D97-AF65-F5344CB8AC3E}">
        <p14:creationId xmlns:p14="http://schemas.microsoft.com/office/powerpoint/2010/main" val="426529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Did you get them all?</a:t>
            </a:r>
          </a:p>
        </p:txBody>
      </p:sp>
      <p:sp>
        <p:nvSpPr>
          <p:cNvPr id="3" name="Content Placeholder 2"/>
          <p:cNvSpPr>
            <a:spLocks noGrp="1"/>
          </p:cNvSpPr>
          <p:nvPr>
            <p:ph idx="1"/>
          </p:nvPr>
        </p:nvSpPr>
        <p:spPr>
          <a:xfrm>
            <a:off x="534898" y="1136342"/>
            <a:ext cx="7091019" cy="4853807"/>
          </a:xfrm>
        </p:spPr>
        <p:txBody>
          <a:bodyPr>
            <a:normAutofit/>
          </a:bodyPr>
          <a:lstStyle/>
          <a:p>
            <a:pPr>
              <a:lnSpc>
                <a:spcPct val="100000"/>
              </a:lnSpc>
            </a:pPr>
            <a:r>
              <a:rPr lang="en-GB" sz="2400" dirty="0"/>
              <a:t>Bob was furious. It had been three hours and he still didn’t have the things he needed to complete the job. He’d sent his son out for some nail</a:t>
            </a:r>
            <a:r>
              <a:rPr lang="en-GB" sz="2400" dirty="0">
                <a:highlight>
                  <a:srgbClr val="FFFF00"/>
                </a:highlight>
              </a:rPr>
              <a:t>s, </a:t>
            </a:r>
            <a:r>
              <a:rPr lang="en-GB" sz="2400" dirty="0"/>
              <a:t>a hammer and a sa</a:t>
            </a:r>
            <a:r>
              <a:rPr lang="en-GB" sz="2400" dirty="0">
                <a:highlight>
                  <a:srgbClr val="FFFF00"/>
                </a:highlight>
              </a:rPr>
              <a:t>w, </a:t>
            </a:r>
            <a:r>
              <a:rPr lang="en-GB" sz="2400" dirty="0"/>
              <a:t>but the boy had returned with nothing.</a:t>
            </a:r>
          </a:p>
          <a:p>
            <a:pPr>
              <a:lnSpc>
                <a:spcPct val="100000"/>
              </a:lnSpc>
            </a:pPr>
            <a:r>
              <a:rPr lang="en-GB" sz="2400" dirty="0"/>
              <a:t>After this failur</a:t>
            </a:r>
            <a:r>
              <a:rPr lang="en-GB" sz="2400" dirty="0">
                <a:highlight>
                  <a:srgbClr val="FFFF00"/>
                </a:highlight>
              </a:rPr>
              <a:t>e, </a:t>
            </a:r>
            <a:r>
              <a:rPr lang="en-GB" sz="2400" dirty="0"/>
              <a:t>Bob asked his </a:t>
            </a:r>
            <a:r>
              <a:rPr lang="en-GB" sz="2400" dirty="0">
                <a:highlight>
                  <a:srgbClr val="FFFF00"/>
                </a:highlight>
              </a:rPr>
              <a:t>wife, Susan, to </a:t>
            </a:r>
            <a:r>
              <a:rPr lang="en-GB" sz="2400" dirty="0"/>
              <a:t>get the items from the DIY store. She told him she was too busy. </a:t>
            </a:r>
          </a:p>
          <a:p>
            <a:pPr>
              <a:lnSpc>
                <a:spcPct val="100000"/>
              </a:lnSpc>
            </a:pPr>
            <a:r>
              <a:rPr lang="en-GB" sz="2400" dirty="0"/>
              <a:t>“I just need some nail</a:t>
            </a:r>
            <a:r>
              <a:rPr lang="en-GB" sz="2400" dirty="0">
                <a:highlight>
                  <a:srgbClr val="FFFF00"/>
                </a:highlight>
              </a:rPr>
              <a:t>s,” </a:t>
            </a:r>
            <a:r>
              <a:rPr lang="en-GB" sz="2400" dirty="0"/>
              <a:t>begged Bob. His arms were aching from holding up the broken shelf and he longed for a way to fix it so he could finally go to the loo. </a:t>
            </a:r>
          </a:p>
        </p:txBody>
      </p:sp>
    </p:spTree>
    <p:extLst>
      <p:ext uri="{BB962C8B-B14F-4D97-AF65-F5344CB8AC3E}">
        <p14:creationId xmlns:p14="http://schemas.microsoft.com/office/powerpoint/2010/main" val="759018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Question marks</a:t>
            </a:r>
          </a:p>
        </p:txBody>
      </p:sp>
      <p:sp>
        <p:nvSpPr>
          <p:cNvPr id="3" name="Content Placeholder 2"/>
          <p:cNvSpPr>
            <a:spLocks noGrp="1"/>
          </p:cNvSpPr>
          <p:nvPr>
            <p:ph idx="1"/>
          </p:nvPr>
        </p:nvSpPr>
        <p:spPr>
          <a:xfrm>
            <a:off x="310718" y="1154097"/>
            <a:ext cx="8123068" cy="5007006"/>
          </a:xfrm>
        </p:spPr>
        <p:txBody>
          <a:bodyPr/>
          <a:lstStyle/>
          <a:p>
            <a:pPr>
              <a:lnSpc>
                <a:spcPct val="100000"/>
              </a:lnSpc>
            </a:pPr>
            <a:r>
              <a:rPr lang="en-GB" sz="3200" b="1" dirty="0">
                <a:ea typeface="+mj-ea"/>
                <a:cs typeface="+mj-cs"/>
              </a:rPr>
              <a:t>Question marks indicate when a question is used.</a:t>
            </a:r>
          </a:p>
          <a:p>
            <a:pPr>
              <a:lnSpc>
                <a:spcPct val="100000"/>
              </a:lnSpc>
            </a:pPr>
            <a:r>
              <a:rPr lang="en-GB" sz="2000" b="1" dirty="0"/>
              <a:t>Sometimes these questions start with words such as </a:t>
            </a:r>
            <a:r>
              <a:rPr lang="en-GB" sz="2000" b="1" i="1" dirty="0"/>
              <a:t>how</a:t>
            </a:r>
            <a:r>
              <a:rPr lang="en-GB" sz="2000" b="1" dirty="0"/>
              <a:t>, </a:t>
            </a:r>
            <a:r>
              <a:rPr lang="en-GB" sz="2000" b="1" i="1" dirty="0"/>
              <a:t>what</a:t>
            </a:r>
            <a:r>
              <a:rPr lang="en-GB" sz="2000" b="1" dirty="0"/>
              <a:t>, </a:t>
            </a:r>
            <a:r>
              <a:rPr lang="en-GB" sz="2000" b="1" i="1" dirty="0"/>
              <a:t>where</a:t>
            </a:r>
            <a:r>
              <a:rPr lang="en-GB" sz="2000" b="1" dirty="0"/>
              <a:t>, </a:t>
            </a:r>
            <a:r>
              <a:rPr lang="en-GB" sz="2000" b="1" i="1" dirty="0"/>
              <a:t>when</a:t>
            </a:r>
            <a:r>
              <a:rPr lang="en-GB" sz="2000" b="1" dirty="0"/>
              <a:t> and </a:t>
            </a:r>
            <a:r>
              <a:rPr lang="en-GB" sz="2000" b="1" i="1" dirty="0"/>
              <a:t>why</a:t>
            </a:r>
            <a:r>
              <a:rPr lang="en-GB" sz="2000" b="1" dirty="0"/>
              <a:t>, e.g. “Where are we going?” “When will we get there?” “Why are we driving so slowly?”</a:t>
            </a:r>
          </a:p>
          <a:p>
            <a:pPr>
              <a:lnSpc>
                <a:spcPct val="100000"/>
              </a:lnSpc>
            </a:pPr>
            <a:endParaRPr lang="en-GB" sz="2000" b="1" dirty="0"/>
          </a:p>
          <a:p>
            <a:pPr>
              <a:lnSpc>
                <a:spcPct val="100000"/>
              </a:lnSpc>
            </a:pPr>
            <a:r>
              <a:rPr lang="en-GB" sz="2000" b="1" dirty="0"/>
              <a:t>Sometimes they start with variations of the verbs </a:t>
            </a:r>
            <a:r>
              <a:rPr lang="en-GB" sz="2000" b="1" i="1" dirty="0"/>
              <a:t>to be</a:t>
            </a:r>
            <a:r>
              <a:rPr lang="en-GB" sz="2000" b="1" dirty="0"/>
              <a:t>, </a:t>
            </a:r>
            <a:r>
              <a:rPr lang="en-GB" sz="2000" b="1" i="1" dirty="0"/>
              <a:t>to do</a:t>
            </a:r>
            <a:r>
              <a:rPr lang="en-GB" sz="2000" b="1" dirty="0"/>
              <a:t> or </a:t>
            </a:r>
            <a:r>
              <a:rPr lang="en-GB" sz="2000" b="1" i="1" dirty="0"/>
              <a:t>to have</a:t>
            </a:r>
            <a:r>
              <a:rPr lang="en-GB" sz="2000" b="1" dirty="0"/>
              <a:t>, e.g. “Is there anything I can help you with?” “Do you like chicken?” “Have you eaten anything today?”</a:t>
            </a:r>
          </a:p>
          <a:p>
            <a:pPr>
              <a:lnSpc>
                <a:spcPct val="100000"/>
              </a:lnSpc>
            </a:pPr>
            <a:endParaRPr lang="en-GB" sz="2000" b="1" dirty="0"/>
          </a:p>
          <a:p>
            <a:pPr>
              <a:lnSpc>
                <a:spcPct val="100000"/>
              </a:lnSpc>
            </a:pPr>
            <a:r>
              <a:rPr lang="en-GB" sz="2000" b="1" dirty="0"/>
              <a:t>Sometimes writers use question marks at the end of different types of phrases to reflect the intonation of the speaker, e.g. John couldn’t believe it. “Mike really did that?” he gasped. </a:t>
            </a:r>
          </a:p>
        </p:txBody>
      </p:sp>
    </p:spTree>
    <p:extLst>
      <p:ext uri="{BB962C8B-B14F-4D97-AF65-F5344CB8AC3E}">
        <p14:creationId xmlns:p14="http://schemas.microsoft.com/office/powerpoint/2010/main" val="180525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Exclamation marks</a:t>
            </a:r>
          </a:p>
        </p:txBody>
      </p:sp>
      <p:sp>
        <p:nvSpPr>
          <p:cNvPr id="3" name="Content Placeholder 2"/>
          <p:cNvSpPr>
            <a:spLocks noGrp="1"/>
          </p:cNvSpPr>
          <p:nvPr>
            <p:ph idx="1"/>
          </p:nvPr>
        </p:nvSpPr>
        <p:spPr>
          <a:xfrm>
            <a:off x="534899" y="1154097"/>
            <a:ext cx="7348472" cy="4836052"/>
          </a:xfrm>
        </p:spPr>
        <p:txBody>
          <a:bodyPr/>
          <a:lstStyle/>
          <a:p>
            <a:r>
              <a:rPr lang="en-GB" sz="1800" b="1" dirty="0">
                <a:ea typeface="+mj-ea"/>
                <a:cs typeface="+mj-cs"/>
              </a:rPr>
              <a:t>Exclamation marks should be used sparingly and only when trying to achieve a specific effect.</a:t>
            </a:r>
          </a:p>
          <a:p>
            <a:r>
              <a:rPr lang="en-GB" sz="1800" b="1" dirty="0">
                <a:ea typeface="+mj-ea"/>
                <a:cs typeface="+mj-cs"/>
              </a:rPr>
              <a:t>They should only be used one at a time!</a:t>
            </a:r>
          </a:p>
          <a:p>
            <a:endParaRPr lang="en-GB" sz="1800" b="1" dirty="0">
              <a:ea typeface="+mj-ea"/>
              <a:cs typeface="+mj-cs"/>
            </a:endParaRPr>
          </a:p>
          <a:p>
            <a:r>
              <a:rPr lang="en-GB" sz="1800" b="1" dirty="0"/>
              <a:t>They can be used to show when someone is shouting loudly, e.g. “Help!” Brian yelled.</a:t>
            </a:r>
          </a:p>
          <a:p>
            <a:endParaRPr lang="en-GB" sz="1800" b="1" dirty="0"/>
          </a:p>
          <a:p>
            <a:r>
              <a:rPr lang="en-GB" sz="1800" b="1" dirty="0"/>
              <a:t>They can also be used to show emphasis of a specific point in the text, e.g. “It was the best day ever!”</a:t>
            </a:r>
          </a:p>
          <a:p>
            <a:endParaRPr lang="en-GB" sz="1800" b="1" dirty="0"/>
          </a:p>
          <a:p>
            <a:r>
              <a:rPr lang="en-GB" sz="1800" b="1" dirty="0">
                <a:ea typeface="+mj-ea"/>
                <a:cs typeface="+mj-cs"/>
              </a:rPr>
              <a:t>However, if they are overused, they become less effective, so use them carefully.</a:t>
            </a:r>
          </a:p>
        </p:txBody>
      </p:sp>
    </p:spTree>
    <p:extLst>
      <p:ext uri="{BB962C8B-B14F-4D97-AF65-F5344CB8AC3E}">
        <p14:creationId xmlns:p14="http://schemas.microsoft.com/office/powerpoint/2010/main" val="171660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Questions and Exclamations</a:t>
            </a:r>
            <a:endParaRPr lang="en-GB" b="1" dirty="0">
              <a:latin typeface="+mn-lt"/>
            </a:endParaRPr>
          </a:p>
        </p:txBody>
      </p:sp>
      <p:sp>
        <p:nvSpPr>
          <p:cNvPr id="3" name="Content Placeholder 2"/>
          <p:cNvSpPr>
            <a:spLocks noGrp="1"/>
          </p:cNvSpPr>
          <p:nvPr>
            <p:ph idx="1"/>
          </p:nvPr>
        </p:nvSpPr>
        <p:spPr>
          <a:xfrm>
            <a:off x="477730" y="1241048"/>
            <a:ext cx="7982689" cy="3263504"/>
          </a:xfrm>
        </p:spPr>
        <p:txBody>
          <a:bodyPr/>
          <a:lstStyle/>
          <a:p>
            <a:pPr>
              <a:lnSpc>
                <a:spcPct val="100000"/>
              </a:lnSpc>
            </a:pPr>
            <a:r>
              <a:rPr lang="en-GB" sz="2325" b="1" dirty="0">
                <a:ea typeface="+mj-ea"/>
                <a:cs typeface="+mj-cs"/>
              </a:rPr>
              <a:t>Question marks and exclamation marks act like full stops and will need to be followed by a capital letter. </a:t>
            </a:r>
          </a:p>
          <a:p>
            <a:pPr>
              <a:lnSpc>
                <a:spcPct val="100000"/>
              </a:lnSpc>
            </a:pPr>
            <a:endParaRPr lang="en-GB" sz="2325" b="1" dirty="0">
              <a:ea typeface="+mj-ea"/>
              <a:cs typeface="+mj-cs"/>
            </a:endParaRPr>
          </a:p>
          <a:p>
            <a:pPr>
              <a:lnSpc>
                <a:spcPct val="100000"/>
              </a:lnSpc>
            </a:pPr>
            <a:r>
              <a:rPr lang="en-GB" sz="2325" b="1" dirty="0">
                <a:solidFill>
                  <a:srgbClr val="0070C0"/>
                </a:solidFill>
                <a:ea typeface="+mj-ea"/>
                <a:cs typeface="+mj-cs"/>
              </a:rPr>
              <a:t>Look at the following text.  You are only allowed to place one question mark and one exclamation mark in this paragraph, where would you put them?</a:t>
            </a:r>
          </a:p>
          <a:p>
            <a:pPr>
              <a:lnSpc>
                <a:spcPct val="100000"/>
              </a:lnSpc>
            </a:pPr>
            <a:endParaRPr lang="en-GB" sz="2325" b="1" dirty="0">
              <a:solidFill>
                <a:srgbClr val="0070C0"/>
              </a:solidFill>
              <a:ea typeface="+mj-ea"/>
              <a:cs typeface="+mj-cs"/>
            </a:endParaRPr>
          </a:p>
          <a:p>
            <a:pPr>
              <a:lnSpc>
                <a:spcPct val="100000"/>
              </a:lnSpc>
            </a:pPr>
            <a:r>
              <a:rPr lang="en-GB" sz="2325" b="1" dirty="0">
                <a:solidFill>
                  <a:srgbClr val="0070C0"/>
                </a:solidFill>
                <a:ea typeface="+mj-ea"/>
                <a:cs typeface="+mj-cs"/>
              </a:rPr>
              <a:t>He was stuck. There was no doubt in his mind that he was thoroughly, completely and utterly stuck.  What a stupid thing to have happened.  How could he have let himself get into this situation.  What an idiot.  </a:t>
            </a:r>
          </a:p>
        </p:txBody>
      </p:sp>
    </p:spTree>
    <p:extLst>
      <p:ext uri="{BB962C8B-B14F-4D97-AF65-F5344CB8AC3E}">
        <p14:creationId xmlns:p14="http://schemas.microsoft.com/office/powerpoint/2010/main" val="3316758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Questions and Exclamations</a:t>
            </a:r>
            <a:endParaRPr lang="en-GB" b="1" dirty="0">
              <a:latin typeface="+mn-lt"/>
            </a:endParaRPr>
          </a:p>
        </p:txBody>
      </p:sp>
      <p:sp>
        <p:nvSpPr>
          <p:cNvPr id="3" name="Content Placeholder 2"/>
          <p:cNvSpPr>
            <a:spLocks noGrp="1"/>
          </p:cNvSpPr>
          <p:nvPr>
            <p:ph idx="1"/>
          </p:nvPr>
        </p:nvSpPr>
        <p:spPr>
          <a:xfrm>
            <a:off x="4083728" y="1323974"/>
            <a:ext cx="3844032" cy="3263504"/>
          </a:xfrm>
        </p:spPr>
        <p:txBody>
          <a:bodyPr/>
          <a:lstStyle/>
          <a:p>
            <a:pPr>
              <a:lnSpc>
                <a:spcPct val="100000"/>
              </a:lnSpc>
            </a:pPr>
            <a:r>
              <a:rPr lang="en-GB" sz="2325" b="1" dirty="0">
                <a:ea typeface="+mj-ea"/>
                <a:cs typeface="+mj-cs"/>
              </a:rPr>
              <a:t>He was stuck. There was no doubt in his mind that he was thoroughly, completely and utterly stuck.  What a stupid thing to have </a:t>
            </a:r>
            <a:r>
              <a:rPr lang="en-GB" sz="2325" b="1" dirty="0">
                <a:highlight>
                  <a:srgbClr val="FFFF00"/>
                </a:highlight>
                <a:ea typeface="+mj-ea"/>
                <a:cs typeface="+mj-cs"/>
              </a:rPr>
              <a:t>happened.  </a:t>
            </a:r>
            <a:r>
              <a:rPr lang="en-GB" sz="2325" b="1" dirty="0">
                <a:ea typeface="+mj-ea"/>
                <a:cs typeface="+mj-cs"/>
              </a:rPr>
              <a:t>How could he have let himself get into this situation</a:t>
            </a:r>
            <a:r>
              <a:rPr lang="en-GB" sz="2325" b="1" dirty="0">
                <a:highlight>
                  <a:srgbClr val="FFFF00"/>
                </a:highlight>
                <a:ea typeface="+mj-ea"/>
                <a:cs typeface="+mj-cs"/>
              </a:rPr>
              <a:t>?</a:t>
            </a:r>
            <a:r>
              <a:rPr lang="en-GB" sz="2325" b="1" dirty="0">
                <a:ea typeface="+mj-ea"/>
                <a:cs typeface="+mj-cs"/>
              </a:rPr>
              <a:t>  What an </a:t>
            </a:r>
            <a:r>
              <a:rPr lang="en-GB" sz="2325" b="1" dirty="0">
                <a:highlight>
                  <a:srgbClr val="FFFF00"/>
                </a:highlight>
                <a:ea typeface="+mj-ea"/>
                <a:cs typeface="+mj-cs"/>
              </a:rPr>
              <a:t>idiot.  </a:t>
            </a:r>
          </a:p>
        </p:txBody>
      </p:sp>
      <p:sp>
        <p:nvSpPr>
          <p:cNvPr id="4" name="TextBox 3">
            <a:extLst>
              <a:ext uri="{FF2B5EF4-FFF2-40B4-BE49-F238E27FC236}">
                <a16:creationId xmlns:a16="http://schemas.microsoft.com/office/drawing/2014/main" id="{A8DC9CCA-68B4-49F5-8233-9E699D0DB8DD}"/>
              </a:ext>
            </a:extLst>
          </p:cNvPr>
          <p:cNvSpPr txBox="1"/>
          <p:nvPr/>
        </p:nvSpPr>
        <p:spPr>
          <a:xfrm>
            <a:off x="541337" y="1323974"/>
            <a:ext cx="2547891" cy="3693319"/>
          </a:xfrm>
          <a:prstGeom prst="rect">
            <a:avLst/>
          </a:prstGeom>
          <a:noFill/>
        </p:spPr>
        <p:txBody>
          <a:bodyPr wrap="square" lIns="0" tIns="0" rIns="0" bIns="0" rtlCol="0">
            <a:spAutoFit/>
          </a:bodyPr>
          <a:lstStyle/>
          <a:p>
            <a:r>
              <a:rPr lang="en-GB" sz="2000" b="1" dirty="0">
                <a:solidFill>
                  <a:schemeClr val="tx2"/>
                </a:solidFill>
              </a:rPr>
              <a:t>While the question mark is quite straightforward to place, you have a choice of place for the exclamation mark.  Where did you put it?</a:t>
            </a:r>
          </a:p>
          <a:p>
            <a:r>
              <a:rPr lang="en-GB" sz="2000" b="1" dirty="0">
                <a:solidFill>
                  <a:schemeClr val="tx2"/>
                </a:solidFill>
              </a:rPr>
              <a:t>What effect do the different positions have on the tone of the text?</a:t>
            </a:r>
          </a:p>
        </p:txBody>
      </p:sp>
    </p:spTree>
    <p:extLst>
      <p:ext uri="{BB962C8B-B14F-4D97-AF65-F5344CB8AC3E}">
        <p14:creationId xmlns:p14="http://schemas.microsoft.com/office/powerpoint/2010/main" val="905185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67" y="252503"/>
            <a:ext cx="7964129" cy="389834"/>
          </a:xfrm>
        </p:spPr>
        <p:txBody>
          <a:bodyPr>
            <a:noAutofit/>
          </a:bodyPr>
          <a:lstStyle/>
          <a:p>
            <a:r>
              <a:rPr lang="en-GB" b="1" dirty="0">
                <a:latin typeface="+mn-lt"/>
              </a:rPr>
              <a:t>Punctuating dialogue</a:t>
            </a:r>
          </a:p>
        </p:txBody>
      </p:sp>
      <p:sp>
        <p:nvSpPr>
          <p:cNvPr id="3" name="Content Placeholder 2"/>
          <p:cNvSpPr>
            <a:spLocks noGrp="1"/>
          </p:cNvSpPr>
          <p:nvPr>
            <p:ph idx="1"/>
          </p:nvPr>
        </p:nvSpPr>
        <p:spPr>
          <a:xfrm>
            <a:off x="409267" y="1004978"/>
            <a:ext cx="7886700" cy="975775"/>
          </a:xfrm>
        </p:spPr>
        <p:txBody>
          <a:bodyPr>
            <a:normAutofit fontScale="92500" lnSpcReduction="10000"/>
          </a:bodyPr>
          <a:lstStyle/>
          <a:p>
            <a:pPr>
              <a:lnSpc>
                <a:spcPct val="100000"/>
              </a:lnSpc>
            </a:pPr>
            <a:r>
              <a:rPr lang="en-GB" sz="2400" b="1" dirty="0">
                <a:ea typeface="+mj-ea"/>
                <a:cs typeface="+mj-cs"/>
              </a:rPr>
              <a:t>Using dialogue can be an effective way to increase your range of punctuation and present your character to your reader.  However, it is vital that you punctuate it accurately. </a:t>
            </a:r>
          </a:p>
        </p:txBody>
      </p:sp>
      <p:sp>
        <p:nvSpPr>
          <p:cNvPr id="4" name="TextBox 3"/>
          <p:cNvSpPr txBox="1"/>
          <p:nvPr/>
        </p:nvSpPr>
        <p:spPr>
          <a:xfrm>
            <a:off x="2128564" y="2941129"/>
            <a:ext cx="4734233" cy="1384995"/>
          </a:xfrm>
          <a:prstGeom prst="rect">
            <a:avLst/>
          </a:prstGeom>
          <a:noFill/>
        </p:spPr>
        <p:txBody>
          <a:bodyPr wrap="square" rtlCol="0">
            <a:spAutoFit/>
          </a:bodyPr>
          <a:lstStyle/>
          <a:p>
            <a:r>
              <a:rPr lang="en-GB" sz="2100" b="1" dirty="0"/>
              <a:t>“Help!” shouted Sam.</a:t>
            </a:r>
          </a:p>
          <a:p>
            <a:r>
              <a:rPr lang="en-GB" sz="2100" b="1" dirty="0"/>
              <a:t>“What’s wrong?” asked Max.</a:t>
            </a:r>
          </a:p>
          <a:p>
            <a:r>
              <a:rPr lang="en-GB" sz="2100" b="1" dirty="0"/>
              <a:t>“I’ve fallen off the ladder,” Sam replied. </a:t>
            </a:r>
          </a:p>
        </p:txBody>
      </p:sp>
      <p:sp>
        <p:nvSpPr>
          <p:cNvPr id="5" name="TextBox 4"/>
          <p:cNvSpPr txBox="1"/>
          <p:nvPr/>
        </p:nvSpPr>
        <p:spPr>
          <a:xfrm>
            <a:off x="447248" y="2299657"/>
            <a:ext cx="1681316" cy="1477328"/>
          </a:xfrm>
          <a:prstGeom prst="rect">
            <a:avLst/>
          </a:prstGeom>
          <a:solidFill>
            <a:schemeClr val="accent1">
              <a:lumMod val="40000"/>
              <a:lumOff val="60000"/>
            </a:schemeClr>
          </a:solidFill>
        </p:spPr>
        <p:txBody>
          <a:bodyPr wrap="square" rtlCol="0">
            <a:spAutoFit/>
          </a:bodyPr>
          <a:lstStyle/>
          <a:p>
            <a:r>
              <a:rPr lang="en-GB" b="1" dirty="0"/>
              <a:t>Speech marks go around what has been said.</a:t>
            </a:r>
          </a:p>
        </p:txBody>
      </p:sp>
      <p:sp>
        <p:nvSpPr>
          <p:cNvPr id="6" name="TextBox 5"/>
          <p:cNvSpPr txBox="1"/>
          <p:nvPr/>
        </p:nvSpPr>
        <p:spPr>
          <a:xfrm>
            <a:off x="6333627" y="2273024"/>
            <a:ext cx="2363125" cy="1477328"/>
          </a:xfrm>
          <a:prstGeom prst="rect">
            <a:avLst/>
          </a:prstGeom>
          <a:solidFill>
            <a:schemeClr val="accent1">
              <a:lumMod val="40000"/>
              <a:lumOff val="60000"/>
            </a:schemeClr>
          </a:solidFill>
        </p:spPr>
        <p:txBody>
          <a:bodyPr wrap="square" rtlCol="0">
            <a:spAutoFit/>
          </a:bodyPr>
          <a:lstStyle/>
          <a:p>
            <a:r>
              <a:rPr lang="en-GB" b="1" dirty="0"/>
              <a:t>Punctuation that is linked to what has been said is placed inside the speech marks. </a:t>
            </a:r>
          </a:p>
        </p:txBody>
      </p:sp>
      <p:sp>
        <p:nvSpPr>
          <p:cNvPr id="7" name="TextBox 6"/>
          <p:cNvSpPr txBox="1"/>
          <p:nvPr/>
        </p:nvSpPr>
        <p:spPr>
          <a:xfrm>
            <a:off x="4920431" y="4694509"/>
            <a:ext cx="3517490" cy="1200329"/>
          </a:xfrm>
          <a:prstGeom prst="rect">
            <a:avLst/>
          </a:prstGeom>
          <a:solidFill>
            <a:schemeClr val="accent1">
              <a:lumMod val="40000"/>
              <a:lumOff val="60000"/>
            </a:schemeClr>
          </a:solidFill>
        </p:spPr>
        <p:txBody>
          <a:bodyPr wrap="square" rtlCol="0">
            <a:spAutoFit/>
          </a:bodyPr>
          <a:lstStyle/>
          <a:p>
            <a:r>
              <a:rPr lang="en-GB" b="1" dirty="0"/>
              <a:t>If no other punctuation is needed, a comma is used to separate direct speech from the rest of the sentence.</a:t>
            </a:r>
          </a:p>
        </p:txBody>
      </p:sp>
      <p:sp>
        <p:nvSpPr>
          <p:cNvPr id="8" name="TextBox 7"/>
          <p:cNvSpPr txBox="1"/>
          <p:nvPr/>
        </p:nvSpPr>
        <p:spPr>
          <a:xfrm>
            <a:off x="409267" y="4839314"/>
            <a:ext cx="2588342" cy="1200329"/>
          </a:xfrm>
          <a:prstGeom prst="rect">
            <a:avLst/>
          </a:prstGeom>
          <a:solidFill>
            <a:schemeClr val="accent1">
              <a:lumMod val="40000"/>
              <a:lumOff val="60000"/>
            </a:schemeClr>
          </a:solidFill>
        </p:spPr>
        <p:txBody>
          <a:bodyPr wrap="square" rtlCol="0">
            <a:spAutoFit/>
          </a:bodyPr>
          <a:lstStyle/>
          <a:p>
            <a:r>
              <a:rPr lang="en-GB" b="1" dirty="0"/>
              <a:t>Notice that every time a different person speaks, a new line is used.</a:t>
            </a:r>
          </a:p>
        </p:txBody>
      </p:sp>
    </p:spTree>
    <p:extLst>
      <p:ext uri="{BB962C8B-B14F-4D97-AF65-F5344CB8AC3E}">
        <p14:creationId xmlns:p14="http://schemas.microsoft.com/office/powerpoint/2010/main" val="160389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Why take the risk?</a:t>
            </a:r>
          </a:p>
        </p:txBody>
      </p:sp>
      <p:sp>
        <p:nvSpPr>
          <p:cNvPr id="3" name="Content Placeholder 2"/>
          <p:cNvSpPr>
            <a:spLocks noGrp="1"/>
          </p:cNvSpPr>
          <p:nvPr>
            <p:ph idx="1"/>
          </p:nvPr>
        </p:nvSpPr>
        <p:spPr>
          <a:xfrm>
            <a:off x="415587" y="1091953"/>
            <a:ext cx="7538033" cy="4776187"/>
          </a:xfrm>
        </p:spPr>
        <p:txBody>
          <a:bodyPr/>
          <a:lstStyle/>
          <a:p>
            <a:pPr>
              <a:lnSpc>
                <a:spcPct val="100000"/>
              </a:lnSpc>
            </a:pPr>
            <a:r>
              <a:rPr lang="en-GB" sz="2325" b="1" dirty="0">
                <a:ea typeface="+mj-ea"/>
                <a:cs typeface="+mj-cs"/>
              </a:rPr>
              <a:t>Dialogue punctuation is an area that many people find difficult and errors often occur.</a:t>
            </a:r>
          </a:p>
          <a:p>
            <a:pPr>
              <a:lnSpc>
                <a:spcPct val="100000"/>
              </a:lnSpc>
            </a:pPr>
            <a:endParaRPr lang="en-GB" sz="2325" b="1" dirty="0">
              <a:ea typeface="+mj-ea"/>
              <a:cs typeface="+mj-cs"/>
            </a:endParaRPr>
          </a:p>
          <a:p>
            <a:pPr>
              <a:lnSpc>
                <a:spcPct val="100000"/>
              </a:lnSpc>
            </a:pPr>
            <a:r>
              <a:rPr lang="en-GB" sz="2325" b="1" dirty="0">
                <a:ea typeface="+mj-ea"/>
                <a:cs typeface="+mj-cs"/>
              </a:rPr>
              <a:t>However, it can be a really useful tool in developing the narrative as well as revealing something about the characters.</a:t>
            </a:r>
          </a:p>
          <a:p>
            <a:pPr>
              <a:lnSpc>
                <a:spcPct val="100000"/>
              </a:lnSpc>
            </a:pPr>
            <a:endParaRPr lang="en-GB" sz="2325" b="1" dirty="0">
              <a:ea typeface="+mj-ea"/>
              <a:cs typeface="+mj-cs"/>
            </a:endParaRPr>
          </a:p>
          <a:p>
            <a:pPr>
              <a:lnSpc>
                <a:spcPct val="100000"/>
              </a:lnSpc>
            </a:pPr>
            <a:r>
              <a:rPr lang="en-GB" sz="2325" b="1" dirty="0">
                <a:solidFill>
                  <a:schemeClr val="bg2">
                    <a:lumMod val="75000"/>
                    <a:lumOff val="25000"/>
                  </a:schemeClr>
                </a:solidFill>
                <a:ea typeface="+mj-ea"/>
                <a:cs typeface="+mj-cs"/>
              </a:rPr>
              <a:t>What information do you get about the character from this single line of dialogue?</a:t>
            </a:r>
          </a:p>
          <a:p>
            <a:pPr>
              <a:lnSpc>
                <a:spcPct val="100000"/>
              </a:lnSpc>
            </a:pPr>
            <a:endParaRPr lang="en-GB" sz="2325" b="1" dirty="0">
              <a:solidFill>
                <a:schemeClr val="bg2">
                  <a:lumMod val="75000"/>
                  <a:lumOff val="25000"/>
                </a:schemeClr>
              </a:solidFill>
              <a:ea typeface="+mj-ea"/>
              <a:cs typeface="+mj-cs"/>
            </a:endParaRPr>
          </a:p>
          <a:p>
            <a:pPr>
              <a:lnSpc>
                <a:spcPct val="100000"/>
              </a:lnSpc>
            </a:pPr>
            <a:r>
              <a:rPr lang="en-GB" sz="2325" b="1" dirty="0">
                <a:solidFill>
                  <a:schemeClr val="bg2">
                    <a:lumMod val="75000"/>
                    <a:lumOff val="25000"/>
                  </a:schemeClr>
                </a:solidFill>
                <a:ea typeface="+mj-ea"/>
                <a:cs typeface="+mj-cs"/>
              </a:rPr>
              <a:t>“You really expect me to eat that? Like really? You having a laugh?” </a:t>
            </a:r>
          </a:p>
          <a:p>
            <a:pPr>
              <a:lnSpc>
                <a:spcPct val="100000"/>
              </a:lnSpc>
            </a:pPr>
            <a:endParaRPr lang="en-GB" sz="2325" b="1" dirty="0">
              <a:ea typeface="+mj-ea"/>
              <a:cs typeface="+mj-cs"/>
            </a:endParaRPr>
          </a:p>
          <a:p>
            <a:pPr>
              <a:lnSpc>
                <a:spcPct val="100000"/>
              </a:lnSpc>
            </a:pPr>
            <a:endParaRPr lang="en-GB" sz="2400" b="1" dirty="0"/>
          </a:p>
        </p:txBody>
      </p:sp>
    </p:spTree>
    <p:extLst>
      <p:ext uri="{BB962C8B-B14F-4D97-AF65-F5344CB8AC3E}">
        <p14:creationId xmlns:p14="http://schemas.microsoft.com/office/powerpoint/2010/main" val="117208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4" y="567105"/>
            <a:ext cx="4517775" cy="858719"/>
          </a:xfrm>
        </p:spPr>
        <p:txBody>
          <a:bodyPr anchor="t">
            <a:normAutofit/>
          </a:bodyPr>
          <a:lstStyle/>
          <a:p>
            <a:r>
              <a:rPr lang="en-GB" dirty="0"/>
              <a:t>Introduction</a:t>
            </a:r>
            <a:endParaRPr lang="en-US" dirty="0"/>
          </a:p>
        </p:txBody>
      </p:sp>
      <p:sp>
        <p:nvSpPr>
          <p:cNvPr id="3" name="Text Placeholder 2"/>
          <p:cNvSpPr>
            <a:spLocks noGrp="1"/>
          </p:cNvSpPr>
          <p:nvPr>
            <p:ph idx="1"/>
          </p:nvPr>
        </p:nvSpPr>
        <p:spPr>
          <a:xfrm>
            <a:off x="473092" y="1853765"/>
            <a:ext cx="4517775" cy="3235642"/>
          </a:xfrm>
        </p:spPr>
        <p:txBody>
          <a:bodyPr>
            <a:normAutofit/>
          </a:bodyPr>
          <a:lstStyle/>
          <a:p>
            <a:pPr>
              <a:spcAft>
                <a:spcPts val="450"/>
              </a:spcAft>
            </a:pPr>
            <a:r>
              <a:rPr lang="en-US" sz="1800" dirty="0"/>
              <a:t>I am Rebecca White and I will be hosting the session today.  I am a Head of English and my aim is help you improve the technical accuracy of your writing. </a:t>
            </a:r>
          </a:p>
          <a:p>
            <a:pPr>
              <a:spcAft>
                <a:spcPts val="450"/>
              </a:spcAft>
            </a:pPr>
            <a:endParaRPr lang="en-US" sz="1800" dirty="0"/>
          </a:p>
          <a:p>
            <a:pPr>
              <a:spcAft>
                <a:spcPts val="450"/>
              </a:spcAft>
            </a:pPr>
            <a:r>
              <a:rPr lang="en-US" sz="1800" dirty="0"/>
              <a:t>For today’s session all you will need is a pen and some paper.</a:t>
            </a:r>
          </a:p>
          <a:p>
            <a:pPr>
              <a:spcAft>
                <a:spcPts val="450"/>
              </a:spcAft>
            </a:pPr>
            <a:endParaRPr lang="en-US" sz="1800" dirty="0"/>
          </a:p>
          <a:p>
            <a:pPr>
              <a:spcAft>
                <a:spcPts val="450"/>
              </a:spcAft>
            </a:pPr>
            <a:r>
              <a:rPr lang="en-US" sz="1800" dirty="0"/>
              <a:t>You may also find it useful to have a dictionary to hand. </a:t>
            </a:r>
          </a:p>
          <a:p>
            <a:pPr>
              <a:spcAft>
                <a:spcPts val="450"/>
              </a:spcAft>
            </a:pPr>
            <a:endParaRPr lang="en-US" sz="1800" dirty="0"/>
          </a:p>
          <a:p>
            <a:pPr>
              <a:spcAft>
                <a:spcPts val="450"/>
              </a:spcAft>
            </a:pPr>
            <a:endParaRPr lang="en-US" sz="1800" dirty="0"/>
          </a:p>
          <a:p>
            <a:pPr>
              <a:spcAft>
                <a:spcPts val="450"/>
              </a:spcAft>
            </a:pPr>
            <a:endParaRPr lang="en-US" sz="1800" dirty="0"/>
          </a:p>
        </p:txBody>
      </p:sp>
      <p:pic>
        <p:nvPicPr>
          <p:cNvPr id="4" name="Picture 3">
            <a:extLst>
              <a:ext uri="{FF2B5EF4-FFF2-40B4-BE49-F238E27FC236}">
                <a16:creationId xmlns:a16="http://schemas.microsoft.com/office/drawing/2014/main" id="{6B323091-13FE-463C-A45D-EA36FEE9DAB6}"/>
              </a:ext>
            </a:extLst>
          </p:cNvPr>
          <p:cNvPicPr>
            <a:picLocks noChangeAspect="1"/>
          </p:cNvPicPr>
          <p:nvPr/>
        </p:nvPicPr>
        <p:blipFill>
          <a:blip r:embed="rId2"/>
          <a:stretch>
            <a:fillRect/>
          </a:stretch>
        </p:blipFill>
        <p:spPr>
          <a:xfrm>
            <a:off x="5867400" y="1811179"/>
            <a:ext cx="3276600" cy="3235642"/>
          </a:xfrm>
          <a:prstGeom prst="rect">
            <a:avLst/>
          </a:prstGeom>
          <a:noFill/>
        </p:spPr>
      </p:pic>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45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3057"/>
                </a:solidFill>
                <a:effectLst/>
                <a:uLnTx/>
                <a:uFillTx/>
                <a:latin typeface="Arial"/>
              </a:rPr>
              <a:pPr marL="0" marR="0" lvl="0" indent="0" algn="l" defTabSz="914400" rtl="0" eaLnBrk="1" fontAlgn="auto" latinLnBrk="0" hangingPunct="1">
                <a:lnSpc>
                  <a:spcPct val="90000"/>
                </a:lnSpc>
                <a:spcBef>
                  <a:spcPts val="0"/>
                </a:spcBef>
                <a:spcAft>
                  <a:spcPts val="450"/>
                </a:spcAft>
                <a:buClrTx/>
                <a:buSzTx/>
                <a:buFontTx/>
                <a:buNone/>
                <a:tabLst/>
                <a:defRPr/>
              </a:pPr>
              <a:t>2</a:t>
            </a:fld>
            <a:endParaRPr kumimoji="0" lang="en-GB" sz="800" b="1" i="0" u="none" strike="noStrike" kern="1200" cap="none" spc="0" normalizeH="0" baseline="0" noProof="0">
              <a:ln>
                <a:noFill/>
              </a:ln>
              <a:solidFill>
                <a:srgbClr val="003057"/>
              </a:solidFill>
              <a:effectLst/>
              <a:uLnTx/>
              <a:uFillTx/>
              <a:latin typeface="Arial"/>
            </a:endParaRPr>
          </a:p>
        </p:txBody>
      </p:sp>
    </p:spTree>
    <p:extLst>
      <p:ext uri="{BB962C8B-B14F-4D97-AF65-F5344CB8AC3E}">
        <p14:creationId xmlns:p14="http://schemas.microsoft.com/office/powerpoint/2010/main" val="2085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Ellipsis</a:t>
            </a:r>
          </a:p>
        </p:txBody>
      </p:sp>
      <p:sp>
        <p:nvSpPr>
          <p:cNvPr id="3" name="Content Placeholder 2"/>
          <p:cNvSpPr>
            <a:spLocks noGrp="1"/>
          </p:cNvSpPr>
          <p:nvPr>
            <p:ph idx="1"/>
          </p:nvPr>
        </p:nvSpPr>
        <p:spPr>
          <a:xfrm>
            <a:off x="541337" y="1498500"/>
            <a:ext cx="7600950" cy="3263504"/>
          </a:xfrm>
        </p:spPr>
        <p:txBody>
          <a:bodyPr>
            <a:normAutofit/>
          </a:bodyPr>
          <a:lstStyle/>
          <a:p>
            <a:pPr>
              <a:lnSpc>
                <a:spcPct val="100000"/>
              </a:lnSpc>
            </a:pPr>
            <a:r>
              <a:rPr lang="en-GB" sz="2800" b="1" dirty="0">
                <a:ea typeface="+mj-ea"/>
                <a:cs typeface="+mj-cs"/>
              </a:rPr>
              <a:t>Ellipsis serves a number of different functions. Its two main functions are:</a:t>
            </a:r>
          </a:p>
          <a:p>
            <a:pPr>
              <a:lnSpc>
                <a:spcPct val="100000"/>
              </a:lnSpc>
            </a:pPr>
            <a:endParaRPr lang="en-GB" sz="1800" b="1" dirty="0"/>
          </a:p>
          <a:p>
            <a:pPr>
              <a:lnSpc>
                <a:spcPct val="100000"/>
              </a:lnSpc>
            </a:pPr>
            <a:r>
              <a:rPr lang="en-GB" sz="1800" b="1" dirty="0"/>
              <a:t>To show where words have been omitted in a quotation, e.g. “It was undoubtedly the single most ridiculous, mindless and stupid thing I had ever done” becomes “It was…stupid.”</a:t>
            </a:r>
          </a:p>
          <a:p>
            <a:pPr>
              <a:lnSpc>
                <a:spcPct val="100000"/>
              </a:lnSpc>
            </a:pPr>
            <a:endParaRPr lang="en-GB" sz="1800" b="1" dirty="0"/>
          </a:p>
          <a:p>
            <a:pPr>
              <a:lnSpc>
                <a:spcPct val="100000"/>
              </a:lnSpc>
            </a:pPr>
            <a:r>
              <a:rPr lang="en-GB" sz="1800" b="1" dirty="0"/>
              <a:t>To show that there is a pause in speech, e.g. “ ‘I just…well, I wanted to…I.’ I stuttered and stumbled over my words.” </a:t>
            </a:r>
          </a:p>
          <a:p>
            <a:endParaRPr lang="en-GB" b="1" dirty="0"/>
          </a:p>
          <a:p>
            <a:endParaRPr lang="en-GB" b="1" dirty="0"/>
          </a:p>
        </p:txBody>
      </p:sp>
    </p:spTree>
    <p:extLst>
      <p:ext uri="{BB962C8B-B14F-4D97-AF65-F5344CB8AC3E}">
        <p14:creationId xmlns:p14="http://schemas.microsoft.com/office/powerpoint/2010/main" val="234550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Combining Ellipsis and Speech</a:t>
            </a:r>
          </a:p>
        </p:txBody>
      </p:sp>
      <p:sp>
        <p:nvSpPr>
          <p:cNvPr id="3" name="Content Placeholder 2"/>
          <p:cNvSpPr>
            <a:spLocks noGrp="1"/>
          </p:cNvSpPr>
          <p:nvPr>
            <p:ph idx="1"/>
          </p:nvPr>
        </p:nvSpPr>
        <p:spPr>
          <a:xfrm>
            <a:off x="628651" y="1740023"/>
            <a:ext cx="7538033" cy="3648747"/>
          </a:xfrm>
        </p:spPr>
        <p:txBody>
          <a:bodyPr/>
          <a:lstStyle/>
          <a:p>
            <a:pPr>
              <a:lnSpc>
                <a:spcPct val="100000"/>
              </a:lnSpc>
            </a:pPr>
            <a:r>
              <a:rPr lang="en-GB" sz="2325" b="1" dirty="0">
                <a:solidFill>
                  <a:schemeClr val="bg2">
                    <a:lumMod val="75000"/>
                    <a:lumOff val="25000"/>
                  </a:schemeClr>
                </a:solidFill>
                <a:ea typeface="+mj-ea"/>
                <a:cs typeface="+mj-cs"/>
              </a:rPr>
              <a:t>Look at the following extract. What effect does the use of ellipsis have on the reader?</a:t>
            </a:r>
          </a:p>
          <a:p>
            <a:pPr>
              <a:lnSpc>
                <a:spcPct val="100000"/>
              </a:lnSpc>
            </a:pPr>
            <a:endParaRPr lang="en-GB" sz="2400" b="1" dirty="0">
              <a:solidFill>
                <a:schemeClr val="bg2">
                  <a:lumMod val="75000"/>
                  <a:lumOff val="25000"/>
                </a:schemeClr>
              </a:solidFill>
            </a:endParaRPr>
          </a:p>
          <a:p>
            <a:pPr>
              <a:lnSpc>
                <a:spcPct val="100000"/>
              </a:lnSpc>
            </a:pPr>
            <a:r>
              <a:rPr lang="en-GB" sz="2400" b="1" dirty="0">
                <a:solidFill>
                  <a:schemeClr val="bg2">
                    <a:lumMod val="75000"/>
                    <a:lumOff val="25000"/>
                  </a:schemeClr>
                </a:solidFill>
              </a:rPr>
              <a:t>“It looks like a…like a…a dragon.” That was the only word for it. The massive lizard that Cressida had spotted was the size of a mythical beast.</a:t>
            </a:r>
          </a:p>
        </p:txBody>
      </p:sp>
    </p:spTree>
    <p:extLst>
      <p:ext uri="{BB962C8B-B14F-4D97-AF65-F5344CB8AC3E}">
        <p14:creationId xmlns:p14="http://schemas.microsoft.com/office/powerpoint/2010/main" val="2435837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4470150" cy="1144958"/>
          </a:xfrm>
        </p:spPr>
        <p:txBody>
          <a:bodyPr anchor="t">
            <a:normAutofit/>
          </a:bodyPr>
          <a:lstStyle/>
          <a:p>
            <a:r>
              <a:rPr lang="en-GB" b="1" dirty="0">
                <a:solidFill>
                  <a:schemeClr val="tx1"/>
                </a:solidFill>
                <a:latin typeface="+mn-lt"/>
              </a:rPr>
              <a:t>Developing a Conversation</a:t>
            </a:r>
          </a:p>
        </p:txBody>
      </p:sp>
      <p:sp>
        <p:nvSpPr>
          <p:cNvPr id="3" name="Content Placeholder 2"/>
          <p:cNvSpPr>
            <a:spLocks noGrp="1"/>
          </p:cNvSpPr>
          <p:nvPr>
            <p:ph idx="1"/>
          </p:nvPr>
        </p:nvSpPr>
        <p:spPr>
          <a:xfrm>
            <a:off x="540000" y="1695449"/>
            <a:ext cx="4511674" cy="3124201"/>
          </a:xfrm>
        </p:spPr>
        <p:txBody>
          <a:bodyPr>
            <a:normAutofit fontScale="92500" lnSpcReduction="10000"/>
          </a:bodyPr>
          <a:lstStyle/>
          <a:p>
            <a:pPr>
              <a:lnSpc>
                <a:spcPct val="100000"/>
              </a:lnSpc>
              <a:spcAft>
                <a:spcPts val="600"/>
              </a:spcAft>
            </a:pPr>
            <a:r>
              <a:rPr lang="en-GB" sz="2800" b="1" dirty="0">
                <a:solidFill>
                  <a:srgbClr val="7030A0"/>
                </a:solidFill>
              </a:rPr>
              <a:t>Two friends meet for coffee.  One person has the perfect cup of coffee.  The other’s tastes absolutely vile.  Write the conversation between them as a way of practising using dialogue punctuation accurately.</a:t>
            </a:r>
          </a:p>
        </p:txBody>
      </p:sp>
      <p:pic>
        <p:nvPicPr>
          <p:cNvPr id="4" name="Picture 3" descr="A cup of coffee&#10;&#10;Description automatically generated">
            <a:extLst>
              <a:ext uri="{FF2B5EF4-FFF2-40B4-BE49-F238E27FC236}">
                <a16:creationId xmlns:a16="http://schemas.microsoft.com/office/drawing/2014/main" id="{F24D03A1-228C-4C32-8785-78B405BF1780}"/>
              </a:ext>
            </a:extLst>
          </p:cNvPr>
          <p:cNvPicPr>
            <a:picLocks noChangeAspect="1"/>
          </p:cNvPicPr>
          <p:nvPr/>
        </p:nvPicPr>
        <p:blipFill rotWithShape="1">
          <a:blip r:embed="rId3"/>
          <a:srcRect l="22342" r="23368"/>
          <a:stretch/>
        </p:blipFill>
        <p:spPr>
          <a:xfrm>
            <a:off x="5876925" y="10"/>
            <a:ext cx="3267075" cy="6857990"/>
          </a:xfrm>
          <a:prstGeom prst="rect">
            <a:avLst/>
          </a:prstGeom>
          <a:noFill/>
        </p:spPr>
      </p:pic>
    </p:spTree>
    <p:extLst>
      <p:ext uri="{BB962C8B-B14F-4D97-AF65-F5344CB8AC3E}">
        <p14:creationId xmlns:p14="http://schemas.microsoft.com/office/powerpoint/2010/main" val="2179787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463" y="367615"/>
            <a:ext cx="7886700" cy="434079"/>
          </a:xfrm>
        </p:spPr>
        <p:txBody>
          <a:bodyPr>
            <a:normAutofit fontScale="90000"/>
          </a:bodyPr>
          <a:lstStyle/>
          <a:p>
            <a:r>
              <a:rPr lang="en-GB" b="1" dirty="0">
                <a:latin typeface="+mn-lt"/>
              </a:rPr>
              <a:t>Apostrophes</a:t>
            </a:r>
          </a:p>
        </p:txBody>
      </p:sp>
      <p:sp>
        <p:nvSpPr>
          <p:cNvPr id="3" name="Content Placeholder 2"/>
          <p:cNvSpPr>
            <a:spLocks noGrp="1"/>
          </p:cNvSpPr>
          <p:nvPr>
            <p:ph idx="1"/>
          </p:nvPr>
        </p:nvSpPr>
        <p:spPr>
          <a:xfrm>
            <a:off x="229156" y="1038687"/>
            <a:ext cx="6553384" cy="5166804"/>
          </a:xfrm>
        </p:spPr>
        <p:txBody>
          <a:bodyPr>
            <a:normAutofit/>
          </a:bodyPr>
          <a:lstStyle/>
          <a:p>
            <a:r>
              <a:rPr lang="en-GB" sz="2400" b="1" dirty="0">
                <a:ea typeface="+mj-ea"/>
                <a:cs typeface="+mj-cs"/>
              </a:rPr>
              <a:t>Apostrophes have the following uses:</a:t>
            </a:r>
          </a:p>
          <a:p>
            <a:endParaRPr lang="en-GB" sz="2400" b="1" dirty="0">
              <a:ea typeface="+mj-ea"/>
              <a:cs typeface="+mj-cs"/>
            </a:endParaRPr>
          </a:p>
          <a:p>
            <a:r>
              <a:rPr lang="en-GB" sz="1800" b="1" dirty="0"/>
              <a:t>To show omission</a:t>
            </a:r>
          </a:p>
          <a:p>
            <a:pPr lvl="1"/>
            <a:r>
              <a:rPr lang="en-GB" sz="1800" b="1" dirty="0"/>
              <a:t>When a letter is omitted, e.g. </a:t>
            </a:r>
            <a:r>
              <a:rPr lang="en-GB" sz="1800" b="1" i="1" dirty="0"/>
              <a:t>do not </a:t>
            </a:r>
            <a:r>
              <a:rPr lang="en-GB" sz="1800" b="1" dirty="0"/>
              <a:t>becomes </a:t>
            </a:r>
            <a:r>
              <a:rPr lang="en-GB" sz="1800" b="1" i="1" dirty="0"/>
              <a:t>don’t</a:t>
            </a:r>
            <a:r>
              <a:rPr lang="en-GB" sz="1800" b="1" dirty="0"/>
              <a:t>, </a:t>
            </a:r>
            <a:r>
              <a:rPr lang="en-GB" sz="1800" b="1" i="1" dirty="0"/>
              <a:t>is not </a:t>
            </a:r>
            <a:r>
              <a:rPr lang="en-GB" sz="1800" b="1" dirty="0"/>
              <a:t>becomes </a:t>
            </a:r>
            <a:r>
              <a:rPr lang="en-GB" sz="1800" b="1" i="1" dirty="0"/>
              <a:t>isn’t</a:t>
            </a:r>
          </a:p>
          <a:p>
            <a:pPr lvl="1"/>
            <a:endParaRPr lang="en-GB" sz="1800" b="1" i="1" dirty="0"/>
          </a:p>
          <a:p>
            <a:r>
              <a:rPr lang="en-GB" sz="1800" b="1" dirty="0"/>
              <a:t>To show possession – singular</a:t>
            </a:r>
          </a:p>
          <a:p>
            <a:pPr lvl="1"/>
            <a:r>
              <a:rPr lang="en-GB" sz="1800" b="1" dirty="0"/>
              <a:t>To show that something belongs to someone or something, e.g. </a:t>
            </a:r>
            <a:r>
              <a:rPr lang="en-GB" sz="1800" b="1" i="1" dirty="0"/>
              <a:t>John’s bag</a:t>
            </a:r>
            <a:r>
              <a:rPr lang="en-GB" sz="1800" b="1" dirty="0"/>
              <a:t>, </a:t>
            </a:r>
            <a:r>
              <a:rPr lang="en-GB" sz="1800" b="1" i="1" dirty="0"/>
              <a:t>the dog’s paws</a:t>
            </a:r>
          </a:p>
          <a:p>
            <a:pPr lvl="1"/>
            <a:endParaRPr lang="en-GB" sz="1800" b="1" i="1" dirty="0"/>
          </a:p>
          <a:p>
            <a:r>
              <a:rPr lang="en-GB" sz="1800" b="1" dirty="0"/>
              <a:t>To show possession – plural</a:t>
            </a:r>
          </a:p>
          <a:p>
            <a:pPr lvl="1"/>
            <a:r>
              <a:rPr lang="en-GB" sz="1800" b="1" dirty="0"/>
              <a:t>If there is more than one owner, the apostrophe comes after the </a:t>
            </a:r>
            <a:r>
              <a:rPr lang="en-GB" sz="1800" b="1" i="1" dirty="0"/>
              <a:t>s</a:t>
            </a:r>
            <a:r>
              <a:rPr lang="en-GB" sz="1800" b="1" dirty="0"/>
              <a:t>, e.g. </a:t>
            </a:r>
            <a:r>
              <a:rPr lang="en-GB" sz="1800" b="1" i="1" dirty="0"/>
              <a:t>The kittens’ bed </a:t>
            </a:r>
            <a:r>
              <a:rPr lang="en-GB" sz="1800" b="1" dirty="0"/>
              <a:t>means the bed that belongs to two or more kittens.</a:t>
            </a:r>
          </a:p>
          <a:p>
            <a:pPr lvl="1"/>
            <a:endParaRPr lang="en-GB" sz="1800" b="1" dirty="0"/>
          </a:p>
          <a:p>
            <a:r>
              <a:rPr lang="en-GB" sz="1800" b="1" dirty="0"/>
              <a:t>To show possession – words ending in </a:t>
            </a:r>
            <a:r>
              <a:rPr lang="en-GB" sz="1800" b="1" i="1" dirty="0"/>
              <a:t>s</a:t>
            </a:r>
          </a:p>
          <a:p>
            <a:pPr lvl="1"/>
            <a:r>
              <a:rPr lang="en-GB" sz="1800" b="1" dirty="0"/>
              <a:t>If the word refers to one thing or person, it will usually be written like this: </a:t>
            </a:r>
            <a:r>
              <a:rPr lang="en-GB" sz="1800" b="1" i="1" dirty="0"/>
              <a:t>The boss’s phone was ringing</a:t>
            </a:r>
            <a:r>
              <a:rPr lang="en-GB" sz="1800" b="1" dirty="0"/>
              <a:t>.</a:t>
            </a:r>
          </a:p>
          <a:p>
            <a:pPr lvl="1"/>
            <a:r>
              <a:rPr lang="en-GB" sz="1800" b="1" dirty="0"/>
              <a:t>If the word refers to more than one thing or person, it will usually be written like this: </a:t>
            </a:r>
            <a:r>
              <a:rPr lang="en-GB" sz="1800" b="1" i="1" dirty="0"/>
              <a:t>The bosses’ meeting was cancelled</a:t>
            </a:r>
            <a:r>
              <a:rPr lang="en-GB" sz="1800" b="1" dirty="0"/>
              <a:t>. </a:t>
            </a:r>
          </a:p>
        </p:txBody>
      </p:sp>
      <p:pic>
        <p:nvPicPr>
          <p:cNvPr id="5" name="Picture 4">
            <a:extLst>
              <a:ext uri="{FF2B5EF4-FFF2-40B4-BE49-F238E27FC236}">
                <a16:creationId xmlns:a16="http://schemas.microsoft.com/office/drawing/2014/main" id="{3FFB9151-C674-4E39-B04A-F743C85B6188}"/>
              </a:ext>
            </a:extLst>
          </p:cNvPr>
          <p:cNvPicPr>
            <a:picLocks noChangeAspect="1"/>
          </p:cNvPicPr>
          <p:nvPr/>
        </p:nvPicPr>
        <p:blipFill>
          <a:blip r:embed="rId3"/>
          <a:stretch>
            <a:fillRect/>
          </a:stretch>
        </p:blipFill>
        <p:spPr>
          <a:xfrm>
            <a:off x="6896393" y="4234648"/>
            <a:ext cx="1783795" cy="1970843"/>
          </a:xfrm>
          <a:prstGeom prst="rect">
            <a:avLst/>
          </a:prstGeom>
        </p:spPr>
      </p:pic>
    </p:spTree>
    <p:extLst>
      <p:ext uri="{BB962C8B-B14F-4D97-AF65-F5344CB8AC3E}">
        <p14:creationId xmlns:p14="http://schemas.microsoft.com/office/powerpoint/2010/main" val="2256526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6" y="417599"/>
            <a:ext cx="7484077" cy="906375"/>
          </a:xfrm>
        </p:spPr>
        <p:txBody>
          <a:bodyPr/>
          <a:lstStyle/>
          <a:p>
            <a:r>
              <a:rPr lang="en-GB" sz="3000" dirty="0">
                <a:solidFill>
                  <a:schemeClr val="bg2">
                    <a:lumMod val="75000"/>
                    <a:lumOff val="25000"/>
                  </a:schemeClr>
                </a:solidFill>
                <a:latin typeface="+mn-lt"/>
              </a:rPr>
              <a:t>Can you spot the apostrophe errors in this extract? How would you correct them?</a:t>
            </a:r>
            <a:br>
              <a:rPr lang="en-GB" sz="3000" dirty="0">
                <a:solidFill>
                  <a:schemeClr val="bg2">
                    <a:lumMod val="75000"/>
                    <a:lumOff val="25000"/>
                  </a:schemeClr>
                </a:solidFill>
                <a:latin typeface="+mn-lt"/>
              </a:rPr>
            </a:br>
            <a:endParaRPr lang="en-GB" sz="3000" dirty="0">
              <a:solidFill>
                <a:schemeClr val="bg2">
                  <a:lumMod val="75000"/>
                  <a:lumOff val="25000"/>
                </a:schemeClr>
              </a:solidFill>
              <a:latin typeface="+mn-lt"/>
            </a:endParaRPr>
          </a:p>
        </p:txBody>
      </p:sp>
      <p:sp>
        <p:nvSpPr>
          <p:cNvPr id="3" name="Content Placeholder 2"/>
          <p:cNvSpPr>
            <a:spLocks noGrp="1"/>
          </p:cNvSpPr>
          <p:nvPr>
            <p:ph idx="1"/>
          </p:nvPr>
        </p:nvSpPr>
        <p:spPr>
          <a:xfrm>
            <a:off x="1378678" y="1995650"/>
            <a:ext cx="6386644" cy="3263504"/>
          </a:xfrm>
        </p:spPr>
        <p:txBody>
          <a:bodyPr/>
          <a:lstStyle/>
          <a:p>
            <a:pPr>
              <a:lnSpc>
                <a:spcPct val="100000"/>
              </a:lnSpc>
            </a:pPr>
            <a:endParaRPr lang="en-GB" sz="2400" b="1" dirty="0">
              <a:solidFill>
                <a:schemeClr val="bg2">
                  <a:lumMod val="75000"/>
                  <a:lumOff val="25000"/>
                </a:schemeClr>
              </a:solidFill>
            </a:endParaRPr>
          </a:p>
          <a:p>
            <a:pPr>
              <a:lnSpc>
                <a:spcPct val="100000"/>
              </a:lnSpc>
            </a:pPr>
            <a:r>
              <a:rPr lang="en-GB" sz="2400" b="1" dirty="0">
                <a:solidFill>
                  <a:schemeClr val="bg2">
                    <a:lumMod val="75000"/>
                    <a:lumOff val="25000"/>
                  </a:schemeClr>
                </a:solidFill>
              </a:rPr>
              <a:t>The </a:t>
            </a:r>
            <a:r>
              <a:rPr lang="en-GB" sz="2400" b="1" dirty="0" err="1">
                <a:solidFill>
                  <a:schemeClr val="bg2">
                    <a:lumMod val="75000"/>
                    <a:lumOff val="25000"/>
                  </a:schemeClr>
                </a:solidFill>
              </a:rPr>
              <a:t>Jon’es</a:t>
            </a:r>
            <a:r>
              <a:rPr lang="en-GB" sz="2400" b="1" dirty="0">
                <a:solidFill>
                  <a:schemeClr val="bg2">
                    <a:lumMod val="75000"/>
                    <a:lumOff val="25000"/>
                  </a:schemeClr>
                </a:solidFill>
              </a:rPr>
              <a:t> dog had broken out of the back gate and was running all over Mr Smiths’ flower’s. He was furious. “Cant you keep that dog under control?” he yelled from his front door as he watched his flower’s roots being destroyed by the frantic digging of the energetic puppy. </a:t>
            </a:r>
          </a:p>
        </p:txBody>
      </p:sp>
      <p:pic>
        <p:nvPicPr>
          <p:cNvPr id="5" name="Picture 4">
            <a:extLst>
              <a:ext uri="{FF2B5EF4-FFF2-40B4-BE49-F238E27FC236}">
                <a16:creationId xmlns:a16="http://schemas.microsoft.com/office/drawing/2014/main" id="{0C1BB149-F9DC-45F9-9833-813B4C3A2CBE}"/>
              </a:ext>
            </a:extLst>
          </p:cNvPr>
          <p:cNvPicPr>
            <a:picLocks noChangeAspect="1"/>
          </p:cNvPicPr>
          <p:nvPr/>
        </p:nvPicPr>
        <p:blipFill>
          <a:blip r:embed="rId2"/>
          <a:stretch>
            <a:fillRect/>
          </a:stretch>
        </p:blipFill>
        <p:spPr>
          <a:xfrm>
            <a:off x="6454043" y="4714043"/>
            <a:ext cx="1757755" cy="1919055"/>
          </a:xfrm>
          <a:prstGeom prst="rect">
            <a:avLst/>
          </a:prstGeom>
        </p:spPr>
      </p:pic>
    </p:spTree>
    <p:extLst>
      <p:ext uri="{BB962C8B-B14F-4D97-AF65-F5344CB8AC3E}">
        <p14:creationId xmlns:p14="http://schemas.microsoft.com/office/powerpoint/2010/main" val="2505084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8299" y="859308"/>
            <a:ext cx="4133522" cy="3263504"/>
          </a:xfrm>
        </p:spPr>
        <p:txBody>
          <a:bodyPr/>
          <a:lstStyle/>
          <a:p>
            <a:pPr>
              <a:lnSpc>
                <a:spcPct val="100000"/>
              </a:lnSpc>
            </a:pPr>
            <a:r>
              <a:rPr lang="en-GB" sz="2400" b="1" dirty="0"/>
              <a:t>The </a:t>
            </a:r>
            <a:r>
              <a:rPr lang="en-GB" sz="2400" b="1" dirty="0" err="1">
                <a:highlight>
                  <a:srgbClr val="FFFF00"/>
                </a:highlight>
              </a:rPr>
              <a:t>Jon’es</a:t>
            </a:r>
            <a:r>
              <a:rPr lang="en-GB" sz="2400" b="1" dirty="0"/>
              <a:t> dog had broken out of the back gate and was running all over Mr </a:t>
            </a:r>
            <a:r>
              <a:rPr lang="en-GB" sz="2400" b="1" dirty="0">
                <a:highlight>
                  <a:srgbClr val="FFFF00"/>
                </a:highlight>
              </a:rPr>
              <a:t>Smiths’ flower’s</a:t>
            </a:r>
            <a:r>
              <a:rPr lang="en-GB" sz="2400" b="1" dirty="0"/>
              <a:t>. He was furious. </a:t>
            </a:r>
            <a:r>
              <a:rPr lang="en-GB" sz="2400" b="1" dirty="0">
                <a:highlight>
                  <a:srgbClr val="FFFF00"/>
                </a:highlight>
              </a:rPr>
              <a:t>“Cant </a:t>
            </a:r>
            <a:r>
              <a:rPr lang="en-GB" sz="2400" b="1" dirty="0"/>
              <a:t>you keep that dog under control?” he yelled from his front door as he watched his </a:t>
            </a:r>
            <a:r>
              <a:rPr lang="en-GB" sz="2400" b="1" dirty="0">
                <a:highlight>
                  <a:srgbClr val="FFFF00"/>
                </a:highlight>
              </a:rPr>
              <a:t>flower’s</a:t>
            </a:r>
            <a:r>
              <a:rPr lang="en-GB" sz="2400" b="1" dirty="0"/>
              <a:t> roots being destroyed by the frantic digging of the energetic puppy. </a:t>
            </a:r>
          </a:p>
        </p:txBody>
      </p:sp>
      <p:sp>
        <p:nvSpPr>
          <p:cNvPr id="4" name="TextBox 3">
            <a:extLst>
              <a:ext uri="{FF2B5EF4-FFF2-40B4-BE49-F238E27FC236}">
                <a16:creationId xmlns:a16="http://schemas.microsoft.com/office/drawing/2014/main" id="{BDF12C88-5D32-4809-A698-CAEF27BCDBE6}"/>
              </a:ext>
            </a:extLst>
          </p:cNvPr>
          <p:cNvSpPr txBox="1"/>
          <p:nvPr/>
        </p:nvSpPr>
        <p:spPr>
          <a:xfrm>
            <a:off x="275208" y="280451"/>
            <a:ext cx="1811044" cy="1477328"/>
          </a:xfrm>
          <a:prstGeom prst="rect">
            <a:avLst/>
          </a:prstGeom>
          <a:solidFill>
            <a:schemeClr val="accent1">
              <a:lumMod val="40000"/>
              <a:lumOff val="60000"/>
            </a:schemeClr>
          </a:solidFill>
        </p:spPr>
        <p:txBody>
          <a:bodyPr wrap="square" lIns="0" tIns="0" rIns="0" bIns="0" rtlCol="0">
            <a:spAutoFit/>
          </a:bodyPr>
          <a:lstStyle/>
          <a:p>
            <a:r>
              <a:rPr lang="en-GB" sz="1600" b="1" dirty="0"/>
              <a:t>The first line should read The Jones’ dog as it is the dog that belongs to the Jones family. </a:t>
            </a:r>
          </a:p>
        </p:txBody>
      </p:sp>
      <p:sp>
        <p:nvSpPr>
          <p:cNvPr id="5" name="TextBox 4">
            <a:extLst>
              <a:ext uri="{FF2B5EF4-FFF2-40B4-BE49-F238E27FC236}">
                <a16:creationId xmlns:a16="http://schemas.microsoft.com/office/drawing/2014/main" id="{CE9E25CE-00EC-43CE-8B83-6DD5406A11C1}"/>
              </a:ext>
            </a:extLst>
          </p:cNvPr>
          <p:cNvSpPr txBox="1"/>
          <p:nvPr/>
        </p:nvSpPr>
        <p:spPr>
          <a:xfrm>
            <a:off x="1195782" y="5347930"/>
            <a:ext cx="2063091" cy="738664"/>
          </a:xfrm>
          <a:prstGeom prst="rect">
            <a:avLst/>
          </a:prstGeom>
          <a:solidFill>
            <a:schemeClr val="accent1">
              <a:lumMod val="40000"/>
              <a:lumOff val="60000"/>
            </a:schemeClr>
          </a:solidFill>
        </p:spPr>
        <p:txBody>
          <a:bodyPr wrap="square" lIns="0" tIns="0" rIns="0" bIns="0" rtlCol="0">
            <a:spAutoFit/>
          </a:bodyPr>
          <a:lstStyle/>
          <a:p>
            <a:r>
              <a:rPr lang="en-GB" sz="1600" b="1" dirty="0"/>
              <a:t>This is a plural and therefore does not need an apostrophe.</a:t>
            </a:r>
          </a:p>
        </p:txBody>
      </p:sp>
      <p:sp>
        <p:nvSpPr>
          <p:cNvPr id="6" name="TextBox 5">
            <a:extLst>
              <a:ext uri="{FF2B5EF4-FFF2-40B4-BE49-F238E27FC236}">
                <a16:creationId xmlns:a16="http://schemas.microsoft.com/office/drawing/2014/main" id="{6F747B07-47F8-4258-B15A-96959A2E1E26}"/>
              </a:ext>
            </a:extLst>
          </p:cNvPr>
          <p:cNvSpPr txBox="1"/>
          <p:nvPr/>
        </p:nvSpPr>
        <p:spPr>
          <a:xfrm>
            <a:off x="6693763" y="719091"/>
            <a:ext cx="1899821" cy="1938992"/>
          </a:xfrm>
          <a:prstGeom prst="rect">
            <a:avLst/>
          </a:prstGeom>
          <a:solidFill>
            <a:schemeClr val="accent1">
              <a:lumMod val="40000"/>
              <a:lumOff val="60000"/>
            </a:schemeClr>
          </a:solidFill>
        </p:spPr>
        <p:txBody>
          <a:bodyPr wrap="square" lIns="0" tIns="0" rIns="0" bIns="0" rtlCol="0">
            <a:spAutoFit/>
          </a:bodyPr>
          <a:lstStyle/>
          <a:p>
            <a:r>
              <a:rPr lang="en-GB" b="1" dirty="0"/>
              <a:t>Can’t is the contracted version of cannot and therefore needs an apostrophe to show omission. </a:t>
            </a:r>
          </a:p>
        </p:txBody>
      </p:sp>
      <p:sp>
        <p:nvSpPr>
          <p:cNvPr id="7" name="TextBox 6">
            <a:extLst>
              <a:ext uri="{FF2B5EF4-FFF2-40B4-BE49-F238E27FC236}">
                <a16:creationId xmlns:a16="http://schemas.microsoft.com/office/drawing/2014/main" id="{A59CAAF8-71E8-4E61-A4E4-764EA5BFAA48}"/>
              </a:ext>
            </a:extLst>
          </p:cNvPr>
          <p:cNvSpPr txBox="1"/>
          <p:nvPr/>
        </p:nvSpPr>
        <p:spPr>
          <a:xfrm>
            <a:off x="5282214" y="4847208"/>
            <a:ext cx="3116062" cy="1384995"/>
          </a:xfrm>
          <a:prstGeom prst="rect">
            <a:avLst/>
          </a:prstGeom>
          <a:solidFill>
            <a:schemeClr val="accent1">
              <a:lumMod val="40000"/>
              <a:lumOff val="60000"/>
            </a:schemeClr>
          </a:solidFill>
        </p:spPr>
        <p:txBody>
          <a:bodyPr wrap="square" lIns="0" tIns="0" rIns="0" bIns="0" rtlCol="0">
            <a:spAutoFit/>
          </a:bodyPr>
          <a:lstStyle/>
          <a:p>
            <a:r>
              <a:rPr lang="en-GB" b="1" dirty="0"/>
              <a:t>In this case, the roots belong to multiple flowers and therefore the apostrophe needs to be placed after the s.</a:t>
            </a:r>
          </a:p>
        </p:txBody>
      </p:sp>
      <p:sp>
        <p:nvSpPr>
          <p:cNvPr id="8" name="TextBox 7">
            <a:extLst>
              <a:ext uri="{FF2B5EF4-FFF2-40B4-BE49-F238E27FC236}">
                <a16:creationId xmlns:a16="http://schemas.microsoft.com/office/drawing/2014/main" id="{3310FBB7-D1AF-4800-8D34-E213A87B81B6}"/>
              </a:ext>
            </a:extLst>
          </p:cNvPr>
          <p:cNvSpPr txBox="1"/>
          <p:nvPr/>
        </p:nvSpPr>
        <p:spPr>
          <a:xfrm>
            <a:off x="275208" y="2370338"/>
            <a:ext cx="1841149" cy="2492990"/>
          </a:xfrm>
          <a:prstGeom prst="rect">
            <a:avLst/>
          </a:prstGeom>
          <a:solidFill>
            <a:schemeClr val="accent1">
              <a:lumMod val="40000"/>
              <a:lumOff val="60000"/>
            </a:schemeClr>
          </a:solidFill>
        </p:spPr>
        <p:txBody>
          <a:bodyPr wrap="square" lIns="0" tIns="0" rIns="0" bIns="0" rtlCol="0">
            <a:spAutoFit/>
          </a:bodyPr>
          <a:lstStyle/>
          <a:p>
            <a:r>
              <a:rPr lang="en-GB" b="1" dirty="0"/>
              <a:t>There is only one Mr Smith in this text and therefore the apostrophe needs to go before the s to show possession. </a:t>
            </a:r>
          </a:p>
        </p:txBody>
      </p:sp>
      <p:sp>
        <p:nvSpPr>
          <p:cNvPr id="9" name="Arrow: Right 8">
            <a:extLst>
              <a:ext uri="{FF2B5EF4-FFF2-40B4-BE49-F238E27FC236}">
                <a16:creationId xmlns:a16="http://schemas.microsoft.com/office/drawing/2014/main" id="{4FFFA395-38B5-44B4-876C-B36BDFCC89A6}"/>
              </a:ext>
            </a:extLst>
          </p:cNvPr>
          <p:cNvSpPr/>
          <p:nvPr/>
        </p:nvSpPr>
        <p:spPr>
          <a:xfrm rot="906215">
            <a:off x="2024109" y="719091"/>
            <a:ext cx="887767" cy="140217"/>
          </a:xfrm>
          <a:prstGeom prst="rightArrow">
            <a:avLst/>
          </a:prstGeom>
          <a:solidFill>
            <a:schemeClr val="accent1">
              <a:lumMod val="40000"/>
              <a:lumOff val="6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2371E365-9270-48E5-9EC6-AC7F528D58A9}"/>
              </a:ext>
            </a:extLst>
          </p:cNvPr>
          <p:cNvSpPr/>
          <p:nvPr/>
        </p:nvSpPr>
        <p:spPr>
          <a:xfrm rot="17840402">
            <a:off x="1361983" y="2916492"/>
            <a:ext cx="1700584" cy="216610"/>
          </a:xfrm>
          <a:prstGeom prst="rightArrow">
            <a:avLst/>
          </a:prstGeom>
          <a:solidFill>
            <a:schemeClr val="accent1">
              <a:lumMod val="40000"/>
              <a:lumOff val="6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3C786554-B228-4CFC-B4C7-A1DBF7AF3D07}"/>
              </a:ext>
            </a:extLst>
          </p:cNvPr>
          <p:cNvSpPr/>
          <p:nvPr/>
        </p:nvSpPr>
        <p:spPr>
          <a:xfrm rot="17548604">
            <a:off x="1180968" y="3663262"/>
            <a:ext cx="3413923" cy="346970"/>
          </a:xfrm>
          <a:prstGeom prst="rightArrow">
            <a:avLst/>
          </a:prstGeom>
          <a:solidFill>
            <a:schemeClr val="accent1">
              <a:lumMod val="40000"/>
              <a:lumOff val="6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Left 11">
            <a:extLst>
              <a:ext uri="{FF2B5EF4-FFF2-40B4-BE49-F238E27FC236}">
                <a16:creationId xmlns:a16="http://schemas.microsoft.com/office/drawing/2014/main" id="{8859813E-6422-415C-836B-A750CD20990F}"/>
              </a:ext>
            </a:extLst>
          </p:cNvPr>
          <p:cNvSpPr/>
          <p:nvPr/>
        </p:nvSpPr>
        <p:spPr>
          <a:xfrm rot="19876760">
            <a:off x="4375553" y="1925989"/>
            <a:ext cx="2350242" cy="209921"/>
          </a:xfrm>
          <a:prstGeom prst="leftArrow">
            <a:avLst/>
          </a:prstGeom>
          <a:solidFill>
            <a:schemeClr val="accent1">
              <a:lumMod val="40000"/>
              <a:lumOff val="6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AE7F893B-BE1C-46EC-B668-CB8B80A8D27D}"/>
              </a:ext>
            </a:extLst>
          </p:cNvPr>
          <p:cNvSpPr/>
          <p:nvPr/>
        </p:nvSpPr>
        <p:spPr>
          <a:xfrm rot="20612648">
            <a:off x="5646047" y="3765450"/>
            <a:ext cx="401429" cy="1109173"/>
          </a:xfrm>
          <a:prstGeom prst="upArrow">
            <a:avLst/>
          </a:prstGeom>
          <a:solidFill>
            <a:schemeClr val="accent1">
              <a:lumMod val="40000"/>
              <a:lumOff val="6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186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Colon and semi-colon</a:t>
            </a:r>
          </a:p>
        </p:txBody>
      </p:sp>
      <p:sp>
        <p:nvSpPr>
          <p:cNvPr id="3" name="Content Placeholder 2"/>
          <p:cNvSpPr>
            <a:spLocks noGrp="1"/>
          </p:cNvSpPr>
          <p:nvPr>
            <p:ph idx="1"/>
          </p:nvPr>
        </p:nvSpPr>
        <p:spPr>
          <a:xfrm>
            <a:off x="331839" y="1411549"/>
            <a:ext cx="8183511" cy="5028851"/>
          </a:xfrm>
        </p:spPr>
        <p:txBody>
          <a:bodyPr>
            <a:normAutofit/>
          </a:bodyPr>
          <a:lstStyle/>
          <a:p>
            <a:pPr>
              <a:lnSpc>
                <a:spcPct val="100000"/>
              </a:lnSpc>
            </a:pPr>
            <a:r>
              <a:rPr lang="en-GB" sz="1800" b="1" dirty="0">
                <a:ea typeface="+mj-ea"/>
                <a:cs typeface="+mj-cs"/>
              </a:rPr>
              <a:t>A colon can be used to introduce a list, an example or thing.</a:t>
            </a:r>
          </a:p>
          <a:p>
            <a:pPr lvl="1">
              <a:lnSpc>
                <a:spcPct val="100000"/>
              </a:lnSpc>
            </a:pPr>
            <a:r>
              <a:rPr lang="en-GB" sz="1800" b="1" dirty="0"/>
              <a:t>To make a cake you need: eggs, flour, butter and sugar.</a:t>
            </a:r>
          </a:p>
          <a:p>
            <a:pPr lvl="1">
              <a:lnSpc>
                <a:spcPct val="100000"/>
              </a:lnSpc>
            </a:pPr>
            <a:r>
              <a:rPr lang="en-GB" sz="1800" b="1" dirty="0"/>
              <a:t>I could just make out what it said beneath the dust: Poison.</a:t>
            </a:r>
          </a:p>
          <a:p>
            <a:pPr>
              <a:lnSpc>
                <a:spcPct val="100000"/>
              </a:lnSpc>
            </a:pPr>
            <a:endParaRPr lang="en-GB" sz="1800" b="1" dirty="0"/>
          </a:p>
          <a:p>
            <a:pPr>
              <a:lnSpc>
                <a:spcPct val="100000"/>
              </a:lnSpc>
            </a:pPr>
            <a:r>
              <a:rPr lang="en-GB" sz="1800" b="1" dirty="0">
                <a:ea typeface="+mj-ea"/>
                <a:cs typeface="+mj-cs"/>
              </a:rPr>
              <a:t>A semi-colon is usually used to join two clauses that could be separate sentences, often to show that the ideas are connected to each other.</a:t>
            </a:r>
          </a:p>
          <a:p>
            <a:pPr lvl="1">
              <a:lnSpc>
                <a:spcPct val="100000"/>
              </a:lnSpc>
            </a:pPr>
            <a:r>
              <a:rPr lang="en-GB" sz="1800" b="1" dirty="0"/>
              <a:t>Jamal was tired; the baby had kept him awake all night.</a:t>
            </a:r>
          </a:p>
          <a:p>
            <a:pPr lvl="1">
              <a:lnSpc>
                <a:spcPct val="100000"/>
              </a:lnSpc>
            </a:pPr>
            <a:r>
              <a:rPr lang="en-GB" sz="1800" b="1" dirty="0"/>
              <a:t>Carol couldn’t believe Sam had served her cottage pie; he knew she was a vegetarian. </a:t>
            </a:r>
          </a:p>
          <a:p>
            <a:pPr lvl="1">
              <a:lnSpc>
                <a:spcPct val="100000"/>
              </a:lnSpc>
            </a:pPr>
            <a:endParaRPr lang="en-GB" sz="1800" b="1" dirty="0"/>
          </a:p>
          <a:p>
            <a:pPr lvl="1">
              <a:lnSpc>
                <a:spcPct val="100000"/>
              </a:lnSpc>
            </a:pPr>
            <a:endParaRPr lang="en-GB" sz="1800" b="1" dirty="0"/>
          </a:p>
          <a:p>
            <a:endParaRPr lang="en-GB" b="1" dirty="0"/>
          </a:p>
        </p:txBody>
      </p:sp>
      <p:pic>
        <p:nvPicPr>
          <p:cNvPr id="5" name="Picture 4">
            <a:extLst>
              <a:ext uri="{FF2B5EF4-FFF2-40B4-BE49-F238E27FC236}">
                <a16:creationId xmlns:a16="http://schemas.microsoft.com/office/drawing/2014/main" id="{118D0CE6-8EA3-4139-A239-EFE5AA5EF195}"/>
              </a:ext>
            </a:extLst>
          </p:cNvPr>
          <p:cNvPicPr>
            <a:picLocks noChangeAspect="1"/>
          </p:cNvPicPr>
          <p:nvPr/>
        </p:nvPicPr>
        <p:blipFill>
          <a:blip r:embed="rId3"/>
          <a:stretch>
            <a:fillRect/>
          </a:stretch>
        </p:blipFill>
        <p:spPr>
          <a:xfrm>
            <a:off x="6156468" y="4282942"/>
            <a:ext cx="1998920" cy="2245033"/>
          </a:xfrm>
          <a:prstGeom prst="rect">
            <a:avLst/>
          </a:prstGeom>
        </p:spPr>
      </p:pic>
    </p:spTree>
    <p:extLst>
      <p:ext uri="{BB962C8B-B14F-4D97-AF65-F5344CB8AC3E}">
        <p14:creationId xmlns:p14="http://schemas.microsoft.com/office/powerpoint/2010/main" val="4026898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6" y="417599"/>
            <a:ext cx="7614051" cy="906375"/>
          </a:xfrm>
        </p:spPr>
        <p:txBody>
          <a:bodyPr/>
          <a:lstStyle/>
          <a:p>
            <a:r>
              <a:rPr lang="en-GB" b="1" dirty="0">
                <a:latin typeface="+mn-lt"/>
              </a:rPr>
              <a:t>Using Colons and Semi-Colons with Confidence </a:t>
            </a:r>
          </a:p>
        </p:txBody>
      </p:sp>
      <p:sp>
        <p:nvSpPr>
          <p:cNvPr id="3" name="Content Placeholder 2"/>
          <p:cNvSpPr>
            <a:spLocks noGrp="1"/>
          </p:cNvSpPr>
          <p:nvPr>
            <p:ph idx="1"/>
          </p:nvPr>
        </p:nvSpPr>
        <p:spPr>
          <a:xfrm>
            <a:off x="331839" y="1411549"/>
            <a:ext cx="8183511" cy="5028851"/>
          </a:xfrm>
        </p:spPr>
        <p:txBody>
          <a:bodyPr>
            <a:normAutofit/>
          </a:bodyPr>
          <a:lstStyle/>
          <a:p>
            <a:pPr>
              <a:lnSpc>
                <a:spcPct val="100000"/>
              </a:lnSpc>
            </a:pPr>
            <a:r>
              <a:rPr lang="en-GB" sz="1800" b="1" dirty="0">
                <a:ea typeface="+mj-ea"/>
                <a:cs typeface="+mj-cs"/>
              </a:rPr>
              <a:t>As part of your revision, you should practise creating sentences using colons and semi-colons that you can then recreate in whatever piece of writing you are creating.</a:t>
            </a:r>
          </a:p>
          <a:p>
            <a:pPr>
              <a:lnSpc>
                <a:spcPct val="100000"/>
              </a:lnSpc>
            </a:pPr>
            <a:endParaRPr lang="en-GB" sz="1800" b="1" dirty="0">
              <a:ea typeface="+mj-ea"/>
              <a:cs typeface="+mj-cs"/>
            </a:endParaRPr>
          </a:p>
          <a:p>
            <a:pPr>
              <a:lnSpc>
                <a:spcPct val="100000"/>
              </a:lnSpc>
            </a:pPr>
            <a:r>
              <a:rPr lang="en-GB" sz="1800" b="1" dirty="0">
                <a:ea typeface="+mj-ea"/>
                <a:cs typeface="+mj-cs"/>
              </a:rPr>
              <a:t>For example, It was the one person I____________: ___________.</a:t>
            </a:r>
          </a:p>
          <a:p>
            <a:pPr>
              <a:lnSpc>
                <a:spcPct val="100000"/>
              </a:lnSpc>
            </a:pPr>
            <a:endParaRPr lang="en-GB" sz="1800" b="1" dirty="0">
              <a:ea typeface="+mj-ea"/>
              <a:cs typeface="+mj-cs"/>
            </a:endParaRPr>
          </a:p>
          <a:p>
            <a:pPr>
              <a:lnSpc>
                <a:spcPct val="100000"/>
              </a:lnSpc>
            </a:pPr>
            <a:r>
              <a:rPr lang="en-GB" sz="1800" b="1" dirty="0">
                <a:ea typeface="+mj-ea"/>
                <a:cs typeface="+mj-cs"/>
              </a:rPr>
              <a:t>It was time to _________________; I had to ___________________.</a:t>
            </a:r>
            <a:endParaRPr lang="en-GB" sz="1800" b="1" dirty="0"/>
          </a:p>
          <a:p>
            <a:pPr lvl="1">
              <a:lnSpc>
                <a:spcPct val="100000"/>
              </a:lnSpc>
            </a:pPr>
            <a:endParaRPr lang="en-GB" sz="1800" b="1" dirty="0"/>
          </a:p>
          <a:p>
            <a:pPr lvl="1">
              <a:lnSpc>
                <a:spcPct val="100000"/>
              </a:lnSpc>
            </a:pPr>
            <a:endParaRPr lang="en-GB" sz="1800" b="1" dirty="0"/>
          </a:p>
          <a:p>
            <a:endParaRPr lang="en-GB" b="1" dirty="0"/>
          </a:p>
        </p:txBody>
      </p:sp>
    </p:spTree>
    <p:extLst>
      <p:ext uri="{BB962C8B-B14F-4D97-AF65-F5344CB8AC3E}">
        <p14:creationId xmlns:p14="http://schemas.microsoft.com/office/powerpoint/2010/main" val="1161931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D</a:t>
            </a:r>
            <a:r>
              <a:rPr lang="en-GB" b="1" dirty="0">
                <a:latin typeface="+mn-lt"/>
              </a:rPr>
              <a:t>ashes and brackets </a:t>
            </a:r>
          </a:p>
        </p:txBody>
      </p:sp>
      <p:sp>
        <p:nvSpPr>
          <p:cNvPr id="3" name="Content Placeholder 2"/>
          <p:cNvSpPr>
            <a:spLocks noGrp="1"/>
          </p:cNvSpPr>
          <p:nvPr>
            <p:ph idx="1"/>
          </p:nvPr>
        </p:nvSpPr>
        <p:spPr>
          <a:xfrm>
            <a:off x="774595" y="1323974"/>
            <a:ext cx="6931221" cy="4285174"/>
          </a:xfrm>
        </p:spPr>
        <p:txBody>
          <a:bodyPr/>
          <a:lstStyle/>
          <a:p>
            <a:pPr>
              <a:lnSpc>
                <a:spcPct val="100000"/>
              </a:lnSpc>
            </a:pPr>
            <a:r>
              <a:rPr lang="en-GB" sz="2000" b="1" dirty="0">
                <a:ea typeface="+mj-ea"/>
                <a:cs typeface="+mj-cs"/>
              </a:rPr>
              <a:t>Both dashes and brackets create parenthetical clauses. These are clauses which offer additional information to the reader but can be left out of a sentence without disrupting the meaning.</a:t>
            </a:r>
          </a:p>
          <a:p>
            <a:pPr>
              <a:lnSpc>
                <a:spcPct val="100000"/>
              </a:lnSpc>
            </a:pPr>
            <a:endParaRPr lang="en-GB" sz="2000" b="1" dirty="0"/>
          </a:p>
          <a:p>
            <a:pPr>
              <a:lnSpc>
                <a:spcPct val="100000"/>
              </a:lnSpc>
            </a:pPr>
            <a:r>
              <a:rPr lang="en-GB" sz="2000" b="1" dirty="0"/>
              <a:t>The majority of the club’s supporters – a whopping 85 per cent – signed the petition to keep the stadium open. </a:t>
            </a:r>
          </a:p>
          <a:p>
            <a:pPr>
              <a:lnSpc>
                <a:spcPct val="100000"/>
              </a:lnSpc>
            </a:pPr>
            <a:endParaRPr lang="en-GB" sz="2000" b="1" dirty="0"/>
          </a:p>
          <a:p>
            <a:pPr>
              <a:lnSpc>
                <a:spcPct val="100000"/>
              </a:lnSpc>
            </a:pPr>
            <a:r>
              <a:rPr lang="en-GB" sz="2000" b="1" dirty="0"/>
              <a:t>The club’s supporters (with the exception of one or two absent members) signed the petition to keep the stadium open. </a:t>
            </a:r>
          </a:p>
        </p:txBody>
      </p:sp>
    </p:spTree>
    <p:extLst>
      <p:ext uri="{BB962C8B-B14F-4D97-AF65-F5344CB8AC3E}">
        <p14:creationId xmlns:p14="http://schemas.microsoft.com/office/powerpoint/2010/main" val="399095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6" y="417599"/>
            <a:ext cx="6880395" cy="906375"/>
          </a:xfrm>
        </p:spPr>
        <p:txBody>
          <a:bodyPr/>
          <a:lstStyle/>
          <a:p>
            <a:r>
              <a:rPr lang="en-GB" b="1" dirty="0">
                <a:solidFill>
                  <a:schemeClr val="bg2">
                    <a:lumMod val="75000"/>
                    <a:lumOff val="25000"/>
                  </a:schemeClr>
                </a:solidFill>
                <a:latin typeface="+mn-lt"/>
              </a:rPr>
              <a:t>Why use brackets or dashes?</a:t>
            </a:r>
          </a:p>
        </p:txBody>
      </p:sp>
      <p:sp>
        <p:nvSpPr>
          <p:cNvPr id="3" name="Content Placeholder 2"/>
          <p:cNvSpPr>
            <a:spLocks noGrp="1"/>
          </p:cNvSpPr>
          <p:nvPr>
            <p:ph idx="1"/>
          </p:nvPr>
        </p:nvSpPr>
        <p:spPr>
          <a:xfrm>
            <a:off x="534899" y="1704975"/>
            <a:ext cx="6880394" cy="4285174"/>
          </a:xfrm>
        </p:spPr>
        <p:txBody>
          <a:bodyPr/>
          <a:lstStyle/>
          <a:p>
            <a:pPr>
              <a:lnSpc>
                <a:spcPct val="100000"/>
              </a:lnSpc>
            </a:pPr>
            <a:r>
              <a:rPr lang="en-GB" sz="2400" b="1" dirty="0">
                <a:solidFill>
                  <a:schemeClr val="bg2">
                    <a:lumMod val="75000"/>
                    <a:lumOff val="25000"/>
                  </a:schemeClr>
                </a:solidFill>
                <a:ea typeface="+mj-ea"/>
                <a:cs typeface="+mj-cs"/>
              </a:rPr>
              <a:t>Look at these two sentences.  How does the use of brackets or dashes affect the tone of the sentences?</a:t>
            </a:r>
          </a:p>
          <a:p>
            <a:pPr>
              <a:lnSpc>
                <a:spcPct val="100000"/>
              </a:lnSpc>
            </a:pPr>
            <a:endParaRPr lang="en-GB" sz="2400" b="1" dirty="0">
              <a:solidFill>
                <a:schemeClr val="bg2">
                  <a:lumMod val="75000"/>
                  <a:lumOff val="25000"/>
                </a:schemeClr>
              </a:solidFill>
            </a:endParaRPr>
          </a:p>
          <a:p>
            <a:pPr>
              <a:lnSpc>
                <a:spcPct val="100000"/>
              </a:lnSpc>
            </a:pPr>
            <a:r>
              <a:rPr lang="en-GB" sz="2400" b="1" dirty="0">
                <a:solidFill>
                  <a:schemeClr val="bg2">
                    <a:lumMod val="75000"/>
                    <a:lumOff val="25000"/>
                  </a:schemeClr>
                </a:solidFill>
              </a:rPr>
              <a:t>Uncle Jimmy (a former detective, though he never told anyone) looked at her with a cold and calculating eye.</a:t>
            </a:r>
          </a:p>
          <a:p>
            <a:pPr>
              <a:lnSpc>
                <a:spcPct val="100000"/>
              </a:lnSpc>
            </a:pPr>
            <a:endParaRPr lang="en-GB" sz="2400" b="1" dirty="0">
              <a:solidFill>
                <a:schemeClr val="bg2">
                  <a:lumMod val="75000"/>
                  <a:lumOff val="25000"/>
                </a:schemeClr>
              </a:solidFill>
            </a:endParaRPr>
          </a:p>
          <a:p>
            <a:pPr>
              <a:lnSpc>
                <a:spcPct val="100000"/>
              </a:lnSpc>
            </a:pPr>
            <a:r>
              <a:rPr lang="en-GB" sz="2400" b="1" dirty="0">
                <a:solidFill>
                  <a:schemeClr val="bg2">
                    <a:lumMod val="75000"/>
                    <a:lumOff val="25000"/>
                  </a:schemeClr>
                </a:solidFill>
              </a:rPr>
              <a:t>It was a sharp pain – like ripping tape off a hairy leg – and she winced visibly.</a:t>
            </a:r>
          </a:p>
        </p:txBody>
      </p:sp>
    </p:spTree>
    <p:extLst>
      <p:ext uri="{BB962C8B-B14F-4D97-AF65-F5344CB8AC3E}">
        <p14:creationId xmlns:p14="http://schemas.microsoft.com/office/powerpoint/2010/main" val="210049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94" y="1170787"/>
            <a:ext cx="4470150" cy="858719"/>
          </a:xfrm>
        </p:spPr>
        <p:txBody>
          <a:bodyPr anchor="t">
            <a:normAutofit/>
          </a:bodyPr>
          <a:lstStyle/>
          <a:p>
            <a:r>
              <a:rPr lang="en-GB" dirty="0"/>
              <a:t>Community Rules</a:t>
            </a:r>
            <a:endParaRPr lang="en-US" dirty="0"/>
          </a:p>
        </p:txBody>
      </p:sp>
      <p:sp>
        <p:nvSpPr>
          <p:cNvPr id="3" name="Text Placeholder 2"/>
          <p:cNvSpPr>
            <a:spLocks noGrp="1"/>
          </p:cNvSpPr>
          <p:nvPr>
            <p:ph idx="1"/>
          </p:nvPr>
        </p:nvSpPr>
        <p:spPr>
          <a:xfrm>
            <a:off x="473094" y="2128838"/>
            <a:ext cx="4511674" cy="2343151"/>
          </a:xfrm>
        </p:spPr>
        <p:txBody>
          <a:bodyPr>
            <a:normAutofit/>
          </a:bodyPr>
          <a:lstStyle/>
          <a:p>
            <a:pPr>
              <a:spcAft>
                <a:spcPts val="450"/>
              </a:spcAft>
            </a:pPr>
            <a:r>
              <a:rPr lang="en-US" sz="1800" dirty="0"/>
              <a:t>We take safe-guarding seriously and we expect everyone to treat each other with respect.</a:t>
            </a:r>
          </a:p>
          <a:p>
            <a:pPr>
              <a:spcAft>
                <a:spcPts val="450"/>
              </a:spcAft>
            </a:pPr>
            <a:r>
              <a:rPr lang="en-US" sz="1800" dirty="0"/>
              <a:t>We will take appropriate actions if we feel this is needed. </a:t>
            </a:r>
          </a:p>
          <a:p>
            <a:pPr>
              <a:spcAft>
                <a:spcPts val="450"/>
              </a:spcAft>
            </a:pPr>
            <a:endParaRPr lang="en-US" dirty="0"/>
          </a:p>
          <a:p>
            <a:pPr>
              <a:spcAft>
                <a:spcPts val="450"/>
              </a:spcAft>
            </a:pPr>
            <a:endParaRPr lang="en-US" dirty="0"/>
          </a:p>
          <a:p>
            <a:pPr>
              <a:spcAft>
                <a:spcPts val="450"/>
              </a:spcAft>
            </a:pPr>
            <a:endParaRPr lang="en-US" dirty="0"/>
          </a:p>
        </p:txBody>
      </p:sp>
      <p:pic>
        <p:nvPicPr>
          <p:cNvPr id="5" name="Picture 4">
            <a:extLst>
              <a:ext uri="{FF2B5EF4-FFF2-40B4-BE49-F238E27FC236}">
                <a16:creationId xmlns:a16="http://schemas.microsoft.com/office/drawing/2014/main" id="{60EFCFDE-499D-4446-B1B5-1163C46067E3}"/>
              </a:ext>
            </a:extLst>
          </p:cNvPr>
          <p:cNvPicPr>
            <a:picLocks noChangeAspect="1"/>
          </p:cNvPicPr>
          <p:nvPr/>
        </p:nvPicPr>
        <p:blipFill>
          <a:blip r:embed="rId2"/>
          <a:stretch>
            <a:fillRect/>
          </a:stretch>
        </p:blipFill>
        <p:spPr>
          <a:xfrm>
            <a:off x="5165726" y="1556750"/>
            <a:ext cx="3267075" cy="3744499"/>
          </a:xfrm>
          <a:prstGeom prst="rect">
            <a:avLst/>
          </a:prstGeom>
          <a:noFill/>
        </p:spPr>
      </p:pic>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45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3057"/>
                </a:solidFill>
                <a:effectLst/>
                <a:uLnTx/>
                <a:uFillTx/>
                <a:latin typeface="Arial"/>
              </a:rPr>
              <a:pPr marL="0" marR="0" lvl="0" indent="0" algn="l" defTabSz="914400" rtl="0" eaLnBrk="1" fontAlgn="auto" latinLnBrk="0" hangingPunct="1">
                <a:lnSpc>
                  <a:spcPct val="90000"/>
                </a:lnSpc>
                <a:spcBef>
                  <a:spcPts val="0"/>
                </a:spcBef>
                <a:spcAft>
                  <a:spcPts val="450"/>
                </a:spcAft>
                <a:buClrTx/>
                <a:buSzTx/>
                <a:buFontTx/>
                <a:buNone/>
                <a:tabLst/>
                <a:defRPr/>
              </a:pPr>
              <a:t>3</a:t>
            </a:fld>
            <a:endParaRPr kumimoji="0" lang="en-GB" sz="800" b="1" i="0" u="none" strike="noStrike" kern="1200" cap="none" spc="0" normalizeH="0" baseline="0" noProof="0">
              <a:ln>
                <a:noFill/>
              </a:ln>
              <a:solidFill>
                <a:srgbClr val="003057"/>
              </a:solidFill>
              <a:effectLst/>
              <a:uLnTx/>
              <a:uFillTx/>
              <a:latin typeface="Arial"/>
            </a:endParaRPr>
          </a:p>
        </p:txBody>
      </p:sp>
    </p:spTree>
    <p:extLst>
      <p:ext uri="{BB962C8B-B14F-4D97-AF65-F5344CB8AC3E}">
        <p14:creationId xmlns:p14="http://schemas.microsoft.com/office/powerpoint/2010/main" val="134659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Sentence Variation</a:t>
            </a:r>
          </a:p>
        </p:txBody>
      </p:sp>
    </p:spTree>
    <p:extLst>
      <p:ext uri="{BB962C8B-B14F-4D97-AF65-F5344CB8AC3E}">
        <p14:creationId xmlns:p14="http://schemas.microsoft.com/office/powerpoint/2010/main" val="2880171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78" y="397004"/>
            <a:ext cx="8095022" cy="611060"/>
          </a:xfrm>
        </p:spPr>
        <p:txBody>
          <a:bodyPr/>
          <a:lstStyle/>
          <a:p>
            <a:r>
              <a:rPr lang="en-GB" sz="3000" dirty="0">
                <a:latin typeface="+mn-lt"/>
              </a:rPr>
              <a:t>Punctuation and effect</a:t>
            </a:r>
          </a:p>
        </p:txBody>
      </p:sp>
      <p:sp>
        <p:nvSpPr>
          <p:cNvPr id="3" name="Content Placeholder 2"/>
          <p:cNvSpPr>
            <a:spLocks noGrp="1"/>
          </p:cNvSpPr>
          <p:nvPr>
            <p:ph idx="1"/>
          </p:nvPr>
        </p:nvSpPr>
        <p:spPr>
          <a:xfrm>
            <a:off x="320778" y="1196944"/>
            <a:ext cx="8194573" cy="5035180"/>
          </a:xfrm>
        </p:spPr>
        <p:txBody>
          <a:bodyPr>
            <a:normAutofit/>
          </a:bodyPr>
          <a:lstStyle/>
          <a:p>
            <a:pPr marL="0" lvl="1" indent="0">
              <a:spcBef>
                <a:spcPts val="750"/>
              </a:spcBef>
              <a:buNone/>
            </a:pPr>
            <a:r>
              <a:rPr lang="en-GB" sz="2400" b="1" dirty="0">
                <a:ea typeface="+mj-ea"/>
                <a:cs typeface="+mj-cs"/>
              </a:rPr>
              <a:t>The main way to use full stops for effect is to create different types of sentences.</a:t>
            </a:r>
          </a:p>
          <a:p>
            <a:pPr marL="0" lvl="1" indent="0">
              <a:spcBef>
                <a:spcPts val="750"/>
              </a:spcBef>
              <a:buNone/>
            </a:pPr>
            <a:endParaRPr lang="en-GB" sz="2400" b="1" dirty="0">
              <a:ea typeface="+mj-ea"/>
              <a:cs typeface="+mj-cs"/>
            </a:endParaRPr>
          </a:p>
          <a:p>
            <a:pPr marL="0" lvl="1" indent="0">
              <a:spcBef>
                <a:spcPts val="750"/>
              </a:spcBef>
              <a:buNone/>
            </a:pPr>
            <a:r>
              <a:rPr lang="en-GB" sz="2400" b="1" dirty="0">
                <a:ea typeface="+mj-ea"/>
                <a:cs typeface="+mj-cs"/>
              </a:rPr>
              <a:t>There are four main types of sentence:</a:t>
            </a:r>
          </a:p>
          <a:p>
            <a:pPr>
              <a:lnSpc>
                <a:spcPct val="100000"/>
              </a:lnSpc>
            </a:pPr>
            <a:r>
              <a:rPr lang="en-US" sz="2000" b="1" dirty="0">
                <a:solidFill>
                  <a:srgbClr val="FF0000"/>
                </a:solidFill>
              </a:rPr>
              <a:t>Minor sentence or fragment – a sentence which usually does not have a main verb in it but still conveys meaning e.g. Where is he? No idea.</a:t>
            </a:r>
          </a:p>
          <a:p>
            <a:pPr>
              <a:lnSpc>
                <a:spcPct val="100000"/>
              </a:lnSpc>
            </a:pPr>
            <a:endParaRPr lang="en-US" sz="2000" b="1" dirty="0">
              <a:solidFill>
                <a:srgbClr val="FF0000"/>
              </a:solidFill>
            </a:endParaRPr>
          </a:p>
          <a:p>
            <a:pPr>
              <a:lnSpc>
                <a:spcPct val="100000"/>
              </a:lnSpc>
            </a:pPr>
            <a:r>
              <a:rPr lang="en-US" sz="2000" b="1" dirty="0">
                <a:solidFill>
                  <a:srgbClr val="FF0000"/>
                </a:solidFill>
              </a:rPr>
              <a:t>Simple sentence – a sentence which is made up of a single main clause. </a:t>
            </a:r>
          </a:p>
          <a:p>
            <a:pPr>
              <a:lnSpc>
                <a:spcPct val="100000"/>
              </a:lnSpc>
            </a:pPr>
            <a:endParaRPr lang="en-US" sz="2000" b="1" dirty="0">
              <a:solidFill>
                <a:srgbClr val="FF0000"/>
              </a:solidFill>
            </a:endParaRPr>
          </a:p>
          <a:p>
            <a:pPr>
              <a:lnSpc>
                <a:spcPct val="100000"/>
              </a:lnSpc>
            </a:pPr>
            <a:r>
              <a:rPr lang="en-US" sz="2000" b="1" dirty="0">
                <a:solidFill>
                  <a:srgbClr val="FF0000"/>
                </a:solidFill>
              </a:rPr>
              <a:t>Compound sentence – a sentence made up of two main clauses joined by a conjunction. </a:t>
            </a:r>
          </a:p>
          <a:p>
            <a:pPr>
              <a:lnSpc>
                <a:spcPct val="100000"/>
              </a:lnSpc>
            </a:pPr>
            <a:endParaRPr lang="en-US" sz="2000" b="1" dirty="0">
              <a:solidFill>
                <a:srgbClr val="FF0000"/>
              </a:solidFill>
            </a:endParaRPr>
          </a:p>
          <a:p>
            <a:pPr>
              <a:lnSpc>
                <a:spcPct val="100000"/>
              </a:lnSpc>
            </a:pPr>
            <a:r>
              <a:rPr lang="en-US" sz="2000" b="1" dirty="0">
                <a:solidFill>
                  <a:srgbClr val="FF0000"/>
                </a:solidFill>
              </a:rPr>
              <a:t>Complex sentence – a sentence made up of at least one main and one subordinate clause.</a:t>
            </a:r>
          </a:p>
        </p:txBody>
      </p:sp>
    </p:spTree>
    <p:extLst>
      <p:ext uri="{BB962C8B-B14F-4D97-AF65-F5344CB8AC3E}">
        <p14:creationId xmlns:p14="http://schemas.microsoft.com/office/powerpoint/2010/main" val="854715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78" y="397004"/>
            <a:ext cx="8095022" cy="611060"/>
          </a:xfrm>
        </p:spPr>
        <p:txBody>
          <a:bodyPr/>
          <a:lstStyle/>
          <a:p>
            <a:r>
              <a:rPr lang="en-GB" sz="3000" dirty="0">
                <a:latin typeface="+mn-lt"/>
              </a:rPr>
              <a:t>Punctuation and effect</a:t>
            </a:r>
          </a:p>
        </p:txBody>
      </p:sp>
      <p:sp>
        <p:nvSpPr>
          <p:cNvPr id="3" name="Content Placeholder 2"/>
          <p:cNvSpPr>
            <a:spLocks noGrp="1"/>
          </p:cNvSpPr>
          <p:nvPr>
            <p:ph idx="1"/>
          </p:nvPr>
        </p:nvSpPr>
        <p:spPr>
          <a:xfrm>
            <a:off x="320778" y="1196944"/>
            <a:ext cx="8194573" cy="2956572"/>
          </a:xfrm>
        </p:spPr>
        <p:txBody>
          <a:bodyPr>
            <a:normAutofit/>
          </a:bodyPr>
          <a:lstStyle/>
          <a:p>
            <a:pPr marL="0" lvl="1" indent="0">
              <a:spcBef>
                <a:spcPts val="750"/>
              </a:spcBef>
              <a:buNone/>
            </a:pPr>
            <a:r>
              <a:rPr lang="en-GB" sz="2400" b="1" dirty="0">
                <a:solidFill>
                  <a:schemeClr val="bg2">
                    <a:lumMod val="75000"/>
                    <a:lumOff val="25000"/>
                  </a:schemeClr>
                </a:solidFill>
                <a:ea typeface="+mj-ea"/>
                <a:cs typeface="+mj-cs"/>
              </a:rPr>
              <a:t>Consider the effect of having a variety of sentences in a single paragraphs.</a:t>
            </a:r>
          </a:p>
          <a:p>
            <a:pPr marL="0" lvl="1" indent="0">
              <a:spcBef>
                <a:spcPts val="750"/>
              </a:spcBef>
              <a:buNone/>
            </a:pPr>
            <a:endParaRPr lang="en-GB" sz="2400" b="1" dirty="0">
              <a:ea typeface="+mj-ea"/>
              <a:cs typeface="+mj-cs"/>
            </a:endParaRPr>
          </a:p>
          <a:p>
            <a:pPr marL="0" lvl="1" indent="0">
              <a:spcBef>
                <a:spcPts val="750"/>
              </a:spcBef>
              <a:buNone/>
            </a:pPr>
            <a:r>
              <a:rPr lang="en-GB" sz="2400" b="1" dirty="0">
                <a:ea typeface="+mj-ea"/>
                <a:cs typeface="+mj-cs"/>
              </a:rPr>
              <a:t>There are four main types of sentence:</a:t>
            </a:r>
          </a:p>
          <a:p>
            <a:pPr lvl="1"/>
            <a:r>
              <a:rPr lang="en-GB" sz="2100" b="1" dirty="0">
                <a:highlight>
                  <a:srgbClr val="FFFF00"/>
                </a:highlight>
              </a:rPr>
              <a:t>fragment/minor sentence</a:t>
            </a:r>
          </a:p>
          <a:p>
            <a:pPr lvl="1"/>
            <a:r>
              <a:rPr lang="en-GB" sz="2100" b="1" dirty="0">
                <a:highlight>
                  <a:srgbClr val="00FF00"/>
                </a:highlight>
              </a:rPr>
              <a:t>simple sentence</a:t>
            </a:r>
          </a:p>
          <a:p>
            <a:pPr lvl="1"/>
            <a:r>
              <a:rPr lang="en-GB" sz="2100" b="1" dirty="0">
                <a:highlight>
                  <a:srgbClr val="00FFFF"/>
                </a:highlight>
              </a:rPr>
              <a:t>compound sentence</a:t>
            </a:r>
          </a:p>
          <a:p>
            <a:pPr lvl="1"/>
            <a:r>
              <a:rPr lang="en-GB" sz="2100" b="1" dirty="0">
                <a:highlight>
                  <a:srgbClr val="FF00FF"/>
                </a:highlight>
              </a:rPr>
              <a:t>complex sentence.</a:t>
            </a:r>
          </a:p>
        </p:txBody>
      </p:sp>
      <p:sp>
        <p:nvSpPr>
          <p:cNvPr id="4" name="TextBox 3"/>
          <p:cNvSpPr txBox="1"/>
          <p:nvPr/>
        </p:nvSpPr>
        <p:spPr>
          <a:xfrm>
            <a:off x="424938" y="3629732"/>
            <a:ext cx="7986251" cy="2031325"/>
          </a:xfrm>
          <a:prstGeom prst="rect">
            <a:avLst/>
          </a:prstGeom>
          <a:noFill/>
        </p:spPr>
        <p:txBody>
          <a:bodyPr wrap="square" rtlCol="0">
            <a:spAutoFit/>
          </a:bodyPr>
          <a:lstStyle/>
          <a:p>
            <a:r>
              <a:rPr lang="en-GB" sz="2100" b="1" dirty="0">
                <a:highlight>
                  <a:srgbClr val="00FF00"/>
                </a:highlight>
              </a:rPr>
              <a:t>Jim walked out the door. </a:t>
            </a:r>
            <a:r>
              <a:rPr lang="en-GB" sz="2100" b="1" dirty="0">
                <a:highlight>
                  <a:srgbClr val="00FFFF"/>
                </a:highlight>
              </a:rPr>
              <a:t>He pulled his blazer tightly around him and began to walk towards Jared’s house. </a:t>
            </a:r>
            <a:r>
              <a:rPr lang="en-GB" sz="2100" b="1" dirty="0">
                <a:highlight>
                  <a:srgbClr val="FF00FF"/>
                </a:highlight>
              </a:rPr>
              <a:t>Just in case his mum happened to look out of the window, he walked a little quicker than normal and tried to think about how he was going to get his coat back from Michaela</a:t>
            </a:r>
            <a:r>
              <a:rPr lang="en-GB" sz="2100" b="1" dirty="0"/>
              <a:t>. </a:t>
            </a:r>
            <a:r>
              <a:rPr lang="en-GB" sz="2100" b="1" dirty="0">
                <a:highlight>
                  <a:srgbClr val="FFFF00"/>
                </a:highlight>
              </a:rPr>
              <a:t>His brand new coat. </a:t>
            </a:r>
          </a:p>
        </p:txBody>
      </p:sp>
    </p:spTree>
    <p:extLst>
      <p:ext uri="{BB962C8B-B14F-4D97-AF65-F5344CB8AC3E}">
        <p14:creationId xmlns:p14="http://schemas.microsoft.com/office/powerpoint/2010/main" val="3366847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0881" y="944668"/>
            <a:ext cx="7438099" cy="5358477"/>
          </a:xfrm>
        </p:spPr>
        <p:txBody>
          <a:bodyPr/>
          <a:lstStyle/>
          <a:p>
            <a:pPr>
              <a:lnSpc>
                <a:spcPct val="100000"/>
              </a:lnSpc>
            </a:pPr>
            <a:r>
              <a:rPr lang="en-GB" sz="2400" b="1" dirty="0"/>
              <a:t>Nouns and Noun Phrases e.g. The dog barked at the postman.  Seagulls flew overhead. </a:t>
            </a:r>
          </a:p>
          <a:p>
            <a:pPr>
              <a:lnSpc>
                <a:spcPct val="100000"/>
              </a:lnSpc>
            </a:pPr>
            <a:endParaRPr lang="en-GB" sz="2400" b="1" dirty="0"/>
          </a:p>
          <a:p>
            <a:pPr>
              <a:lnSpc>
                <a:spcPct val="100000"/>
              </a:lnSpc>
            </a:pPr>
            <a:r>
              <a:rPr lang="en-GB" sz="2400" b="1" dirty="0"/>
              <a:t>Pronouns e.g. It was cold.  He put his coat on.  I put my hat on. </a:t>
            </a:r>
          </a:p>
          <a:p>
            <a:pPr>
              <a:lnSpc>
                <a:spcPct val="100000"/>
              </a:lnSpc>
            </a:pPr>
            <a:endParaRPr lang="en-GB" sz="2400" b="1" dirty="0"/>
          </a:p>
          <a:p>
            <a:pPr>
              <a:lnSpc>
                <a:spcPct val="100000"/>
              </a:lnSpc>
            </a:pPr>
            <a:r>
              <a:rPr lang="en-GB" sz="2400" b="1" dirty="0">
                <a:solidFill>
                  <a:schemeClr val="tx1"/>
                </a:solidFill>
              </a:rPr>
              <a:t>-</a:t>
            </a:r>
            <a:r>
              <a:rPr lang="en-GB" sz="2400" b="1" dirty="0" err="1">
                <a:solidFill>
                  <a:schemeClr val="tx1"/>
                </a:solidFill>
              </a:rPr>
              <a:t>ing</a:t>
            </a:r>
            <a:r>
              <a:rPr lang="en-GB" sz="2400" b="1" dirty="0">
                <a:solidFill>
                  <a:schemeClr val="tx1"/>
                </a:solidFill>
              </a:rPr>
              <a:t> starts e.g. Muttering loudly, he huffed off. </a:t>
            </a:r>
          </a:p>
          <a:p>
            <a:pPr>
              <a:lnSpc>
                <a:spcPct val="100000"/>
              </a:lnSpc>
            </a:pPr>
            <a:endParaRPr lang="en-GB" sz="2400" b="1" dirty="0">
              <a:solidFill>
                <a:schemeClr val="tx1"/>
              </a:solidFill>
            </a:endParaRPr>
          </a:p>
          <a:p>
            <a:pPr>
              <a:lnSpc>
                <a:spcPct val="100000"/>
              </a:lnSpc>
            </a:pPr>
            <a:r>
              <a:rPr lang="en-GB" sz="2400" b="1" dirty="0">
                <a:solidFill>
                  <a:schemeClr val="tx1"/>
                </a:solidFill>
              </a:rPr>
              <a:t>Adverbs e.g. Slowly, I looked over the fence.</a:t>
            </a:r>
          </a:p>
          <a:p>
            <a:pPr>
              <a:lnSpc>
                <a:spcPct val="100000"/>
              </a:lnSpc>
            </a:pPr>
            <a:endParaRPr lang="en-GB" sz="2400" b="1" dirty="0">
              <a:solidFill>
                <a:schemeClr val="tx1"/>
              </a:solidFill>
            </a:endParaRPr>
          </a:p>
          <a:p>
            <a:pPr>
              <a:lnSpc>
                <a:spcPct val="100000"/>
              </a:lnSpc>
            </a:pPr>
            <a:r>
              <a:rPr lang="en-GB" sz="2400" b="1" dirty="0">
                <a:solidFill>
                  <a:schemeClr val="tx1"/>
                </a:solidFill>
              </a:rPr>
              <a:t>Subordinate clause e.g. After the fair, we spent two hours trying to get home. </a:t>
            </a:r>
          </a:p>
          <a:p>
            <a:pPr>
              <a:lnSpc>
                <a:spcPct val="100000"/>
              </a:lnSpc>
            </a:pPr>
            <a:endParaRPr lang="en-GB" sz="2400" b="1" dirty="0">
              <a:solidFill>
                <a:schemeClr val="tx1"/>
              </a:solidFill>
            </a:endParaRPr>
          </a:p>
          <a:p>
            <a:pPr>
              <a:lnSpc>
                <a:spcPct val="100000"/>
              </a:lnSpc>
            </a:pPr>
            <a:endParaRPr lang="en-GB" sz="2400" b="1" dirty="0">
              <a:solidFill>
                <a:schemeClr val="tx1"/>
              </a:solidFill>
            </a:endParaRPr>
          </a:p>
          <a:p>
            <a:pPr>
              <a:lnSpc>
                <a:spcPct val="100000"/>
              </a:lnSpc>
            </a:pPr>
            <a:endParaRPr lang="en-GB" sz="2400" b="1" dirty="0">
              <a:solidFill>
                <a:srgbClr val="FF0000"/>
              </a:solidFill>
            </a:endParaRPr>
          </a:p>
          <a:p>
            <a:pPr>
              <a:lnSpc>
                <a:spcPct val="100000"/>
              </a:lnSpc>
            </a:pPr>
            <a:endParaRPr lang="en-GB" sz="2400" b="1" dirty="0">
              <a:solidFill>
                <a:schemeClr val="tx1"/>
              </a:solidFill>
            </a:endParaRPr>
          </a:p>
          <a:p>
            <a:pPr>
              <a:lnSpc>
                <a:spcPct val="100000"/>
              </a:lnSpc>
            </a:pPr>
            <a:endParaRPr lang="en-GB" sz="2400" b="1" dirty="0"/>
          </a:p>
          <a:p>
            <a:pPr>
              <a:lnSpc>
                <a:spcPct val="100000"/>
              </a:lnSpc>
            </a:pPr>
            <a:endParaRPr lang="en-GB" sz="2400" b="1" dirty="0"/>
          </a:p>
          <a:p>
            <a:endParaRPr lang="en-US" b="1" dirty="0"/>
          </a:p>
        </p:txBody>
      </p:sp>
      <p:sp>
        <p:nvSpPr>
          <p:cNvPr id="4" name="Slide Number Placeholder 3"/>
          <p:cNvSpPr>
            <a:spLocks noGrp="1"/>
          </p:cNvSpPr>
          <p:nvPr>
            <p:ph type="sldNum" sz="quarter" idx="4"/>
          </p:nvPr>
        </p:nvSpPr>
        <p:spPr/>
        <p:txBody>
          <a:bodyPr/>
          <a:lstStyle/>
          <a:p>
            <a:fld id="{DDBE135E-2566-4748-853C-8A3B78F0FB00}" type="slidenum">
              <a:rPr lang="en-GB" smtClean="0"/>
              <a:pPr/>
              <a:t>33</a:t>
            </a:fld>
            <a:endParaRPr lang="en-GB" dirty="0"/>
          </a:p>
        </p:txBody>
      </p:sp>
      <p:sp>
        <p:nvSpPr>
          <p:cNvPr id="5" name="TextBox 4">
            <a:extLst>
              <a:ext uri="{FF2B5EF4-FFF2-40B4-BE49-F238E27FC236}">
                <a16:creationId xmlns:a16="http://schemas.microsoft.com/office/drawing/2014/main" id="{EF8944C2-B04D-4F3A-817D-05DB4CF48242}"/>
              </a:ext>
            </a:extLst>
          </p:cNvPr>
          <p:cNvSpPr txBox="1"/>
          <p:nvPr/>
        </p:nvSpPr>
        <p:spPr>
          <a:xfrm>
            <a:off x="245800" y="248576"/>
            <a:ext cx="7528263" cy="492443"/>
          </a:xfrm>
          <a:prstGeom prst="rect">
            <a:avLst/>
          </a:prstGeom>
          <a:noFill/>
        </p:spPr>
        <p:txBody>
          <a:bodyPr wrap="square" lIns="0" tIns="0" rIns="0" bIns="0" rtlCol="0">
            <a:spAutoFit/>
          </a:bodyPr>
          <a:lstStyle/>
          <a:p>
            <a:r>
              <a:rPr lang="en-GB" sz="3200" b="1" dirty="0"/>
              <a:t>Ways to start a sentence</a:t>
            </a:r>
          </a:p>
        </p:txBody>
      </p:sp>
    </p:spTree>
    <p:extLst>
      <p:ext uri="{BB962C8B-B14F-4D97-AF65-F5344CB8AC3E}">
        <p14:creationId xmlns:p14="http://schemas.microsoft.com/office/powerpoint/2010/main" val="223788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0881" y="328474"/>
            <a:ext cx="7438099" cy="5472280"/>
          </a:xfrm>
        </p:spPr>
        <p:txBody>
          <a:bodyPr/>
          <a:lstStyle/>
          <a:p>
            <a:pPr>
              <a:lnSpc>
                <a:spcPct val="100000"/>
              </a:lnSpc>
            </a:pPr>
            <a:r>
              <a:rPr lang="en-GB" sz="2400" b="1" dirty="0">
                <a:solidFill>
                  <a:srgbClr val="7030A0"/>
                </a:solidFill>
              </a:rPr>
              <a:t>Rewrite this extract so that it uses a variety of sentence starts.  Check that the punctuation is accurate once you’ve finished. </a:t>
            </a:r>
          </a:p>
          <a:p>
            <a:pPr>
              <a:lnSpc>
                <a:spcPct val="100000"/>
              </a:lnSpc>
            </a:pPr>
            <a:endParaRPr lang="en-GB" sz="2400" b="1" dirty="0">
              <a:solidFill>
                <a:srgbClr val="7030A0"/>
              </a:solidFill>
            </a:endParaRPr>
          </a:p>
          <a:p>
            <a:pPr>
              <a:lnSpc>
                <a:spcPct val="100000"/>
              </a:lnSpc>
            </a:pPr>
            <a:r>
              <a:rPr lang="en-GB" sz="2400" b="1" dirty="0">
                <a:solidFill>
                  <a:srgbClr val="7030A0"/>
                </a:solidFill>
              </a:rPr>
              <a:t>I woke up and instantly shivered.  I had never felt so cold.  I was aware that this was not normal.  I normally woke up feeling warm and toasty under my duvet.  I knew that today was different as I could no longer feel my toes.  I knew they were just numb with cold so I didn’t worry too much. </a:t>
            </a:r>
          </a:p>
          <a:p>
            <a:pPr>
              <a:lnSpc>
                <a:spcPct val="100000"/>
              </a:lnSpc>
            </a:pPr>
            <a:endParaRPr lang="en-GB" sz="2400" b="1" dirty="0"/>
          </a:p>
          <a:p>
            <a:pPr>
              <a:lnSpc>
                <a:spcPct val="100000"/>
              </a:lnSpc>
            </a:pPr>
            <a:endParaRPr lang="en-GB" sz="2400" b="1" dirty="0"/>
          </a:p>
          <a:p>
            <a:endParaRPr lang="en-US" b="1" dirty="0"/>
          </a:p>
        </p:txBody>
      </p:sp>
      <p:sp>
        <p:nvSpPr>
          <p:cNvPr id="4" name="Slide Number Placeholder 3"/>
          <p:cNvSpPr>
            <a:spLocks noGrp="1"/>
          </p:cNvSpPr>
          <p:nvPr>
            <p:ph type="sldNum" sz="quarter" idx="4"/>
          </p:nvPr>
        </p:nvSpPr>
        <p:spPr/>
        <p:txBody>
          <a:bodyPr/>
          <a:lstStyle/>
          <a:p>
            <a:fld id="{DDBE135E-2566-4748-853C-8A3B78F0FB00}" type="slidenum">
              <a:rPr lang="en-GB" smtClean="0"/>
              <a:pPr/>
              <a:t>34</a:t>
            </a:fld>
            <a:endParaRPr lang="en-GB" dirty="0"/>
          </a:p>
        </p:txBody>
      </p:sp>
    </p:spTree>
    <p:extLst>
      <p:ext uri="{BB962C8B-B14F-4D97-AF65-F5344CB8AC3E}">
        <p14:creationId xmlns:p14="http://schemas.microsoft.com/office/powerpoint/2010/main" val="3173082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Spelling and Vocabulary</a:t>
            </a:r>
          </a:p>
        </p:txBody>
      </p:sp>
    </p:spTree>
    <p:extLst>
      <p:ext uri="{BB962C8B-B14F-4D97-AF65-F5344CB8AC3E}">
        <p14:creationId xmlns:p14="http://schemas.microsoft.com/office/powerpoint/2010/main" val="1356497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7865816" cy="1115925"/>
          </a:xfrm>
        </p:spPr>
        <p:txBody>
          <a:bodyPr/>
          <a:lstStyle/>
          <a:p>
            <a:pPr>
              <a:lnSpc>
                <a:spcPct val="100000"/>
              </a:lnSpc>
            </a:pPr>
            <a:r>
              <a:rPr lang="en-GB" sz="2800" dirty="0">
                <a:solidFill>
                  <a:schemeClr val="tx1"/>
                </a:solidFill>
                <a:latin typeface="+mn-lt"/>
              </a:rPr>
              <a:t>Strategies for Boosting Vocabulary</a:t>
            </a:r>
            <a:endParaRPr lang="en-US" sz="3600" dirty="0">
              <a:solidFill>
                <a:srgbClr val="FF0000"/>
              </a:solidFill>
              <a:latin typeface="+mn-lt"/>
            </a:endParaRPr>
          </a:p>
        </p:txBody>
      </p:sp>
      <p:sp>
        <p:nvSpPr>
          <p:cNvPr id="3" name="Text Placeholder 2"/>
          <p:cNvSpPr>
            <a:spLocks noGrp="1"/>
          </p:cNvSpPr>
          <p:nvPr>
            <p:ph type="body" sz="quarter" idx="10"/>
          </p:nvPr>
        </p:nvSpPr>
        <p:spPr>
          <a:xfrm>
            <a:off x="372662" y="851274"/>
            <a:ext cx="7865816" cy="4500979"/>
          </a:xfrm>
        </p:spPr>
        <p:txBody>
          <a:bodyPr/>
          <a:lstStyle/>
          <a:p>
            <a:pPr marL="0" indent="0">
              <a:lnSpc>
                <a:spcPct val="100000"/>
              </a:lnSpc>
              <a:buNone/>
            </a:pPr>
            <a:r>
              <a:rPr lang="en-US" sz="2400" dirty="0">
                <a:solidFill>
                  <a:srgbClr val="FF0000"/>
                </a:solidFill>
              </a:rPr>
              <a:t>Synonym – a word that has a related meaning to another word.  </a:t>
            </a:r>
            <a:r>
              <a:rPr lang="en-US" sz="2400" dirty="0">
                <a:solidFill>
                  <a:schemeClr val="tx1"/>
                </a:solidFill>
              </a:rPr>
              <a:t>For example, huge and massive are synonyms of big. </a:t>
            </a:r>
          </a:p>
          <a:p>
            <a:pPr marL="0" indent="0">
              <a:lnSpc>
                <a:spcPct val="100000"/>
              </a:lnSpc>
              <a:buNone/>
            </a:pPr>
            <a:r>
              <a:rPr lang="en-US" sz="2400" dirty="0">
                <a:solidFill>
                  <a:schemeClr val="bg2">
                    <a:lumMod val="75000"/>
                    <a:lumOff val="25000"/>
                  </a:schemeClr>
                </a:solidFill>
              </a:rPr>
              <a:t>Look at this image of a haunted house.  Try to come up with as many synonyms as you can for ‘scary’. </a:t>
            </a:r>
          </a:p>
          <a:p>
            <a:pPr marL="0" indent="0">
              <a:lnSpc>
                <a:spcPct val="100000"/>
              </a:lnSpc>
              <a:buNone/>
            </a:pPr>
            <a:endParaRPr lang="en-US" sz="2400" dirty="0">
              <a:solidFill>
                <a:schemeClr val="tx1"/>
              </a:solidFill>
            </a:endParaRPr>
          </a:p>
          <a:p>
            <a:pPr marL="0" indent="0">
              <a:lnSpc>
                <a:spcPct val="100000"/>
              </a:lnSpc>
              <a:buNone/>
            </a:pPr>
            <a:endParaRPr lang="en-US" sz="2400" dirty="0">
              <a:solidFill>
                <a:srgbClr val="7030A0"/>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36</a:t>
            </a:fld>
            <a:endParaRPr lang="en-GB" dirty="0"/>
          </a:p>
        </p:txBody>
      </p:sp>
      <p:pic>
        <p:nvPicPr>
          <p:cNvPr id="5" name="Picture 4">
            <a:extLst>
              <a:ext uri="{FF2B5EF4-FFF2-40B4-BE49-F238E27FC236}">
                <a16:creationId xmlns:a16="http://schemas.microsoft.com/office/drawing/2014/main" id="{C6135E4A-9C80-469E-A1F9-CD6987E64B15}"/>
              </a:ext>
            </a:extLst>
          </p:cNvPr>
          <p:cNvPicPr>
            <a:picLocks noChangeAspect="1"/>
          </p:cNvPicPr>
          <p:nvPr/>
        </p:nvPicPr>
        <p:blipFill>
          <a:blip r:embed="rId2"/>
          <a:stretch>
            <a:fillRect/>
          </a:stretch>
        </p:blipFill>
        <p:spPr>
          <a:xfrm>
            <a:off x="1322772" y="2991496"/>
            <a:ext cx="5681709" cy="3290025"/>
          </a:xfrm>
          <a:prstGeom prst="rect">
            <a:avLst/>
          </a:prstGeom>
        </p:spPr>
      </p:pic>
    </p:spTree>
    <p:extLst>
      <p:ext uri="{BB962C8B-B14F-4D97-AF65-F5344CB8AC3E}">
        <p14:creationId xmlns:p14="http://schemas.microsoft.com/office/powerpoint/2010/main" val="3627568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7865816" cy="1115925"/>
          </a:xfrm>
        </p:spPr>
        <p:txBody>
          <a:bodyPr/>
          <a:lstStyle/>
          <a:p>
            <a:pPr>
              <a:lnSpc>
                <a:spcPct val="100000"/>
              </a:lnSpc>
            </a:pPr>
            <a:r>
              <a:rPr lang="en-GB" sz="2800" dirty="0">
                <a:solidFill>
                  <a:schemeClr val="tx1"/>
                </a:solidFill>
                <a:latin typeface="+mn-lt"/>
              </a:rPr>
              <a:t>Stealing Words</a:t>
            </a:r>
            <a:endParaRPr lang="en-US" sz="3600" dirty="0">
              <a:solidFill>
                <a:srgbClr val="FF0000"/>
              </a:solidFill>
              <a:latin typeface="+mn-lt"/>
            </a:endParaRPr>
          </a:p>
        </p:txBody>
      </p:sp>
      <p:sp>
        <p:nvSpPr>
          <p:cNvPr id="3" name="Text Placeholder 2"/>
          <p:cNvSpPr>
            <a:spLocks noGrp="1"/>
          </p:cNvSpPr>
          <p:nvPr>
            <p:ph type="body" sz="quarter" idx="10"/>
          </p:nvPr>
        </p:nvSpPr>
        <p:spPr>
          <a:xfrm>
            <a:off x="372662" y="851274"/>
            <a:ext cx="7865816" cy="4500979"/>
          </a:xfrm>
        </p:spPr>
        <p:txBody>
          <a:bodyPr/>
          <a:lstStyle/>
          <a:p>
            <a:pPr marL="0" indent="0">
              <a:lnSpc>
                <a:spcPct val="100000"/>
              </a:lnSpc>
              <a:buNone/>
            </a:pPr>
            <a:r>
              <a:rPr lang="en-US" sz="2400" dirty="0">
                <a:solidFill>
                  <a:schemeClr val="tx1"/>
                </a:solidFill>
              </a:rPr>
              <a:t>You may spot words or phrases in the texts from the reading section of your exam that you think are interesting or useful for your own piece.</a:t>
            </a:r>
          </a:p>
          <a:p>
            <a:pPr marL="0" indent="0">
              <a:lnSpc>
                <a:spcPct val="100000"/>
              </a:lnSpc>
              <a:buNone/>
            </a:pPr>
            <a:r>
              <a:rPr lang="en-US" sz="2400" dirty="0">
                <a:solidFill>
                  <a:schemeClr val="tx1"/>
                </a:solidFill>
              </a:rPr>
              <a:t>Do not worry about stealing those words.  Use the text to help you get the spelling right.</a:t>
            </a:r>
          </a:p>
          <a:p>
            <a:pPr marL="0" indent="0">
              <a:lnSpc>
                <a:spcPct val="100000"/>
              </a:lnSpc>
              <a:buNone/>
            </a:pPr>
            <a:r>
              <a:rPr lang="en-US" sz="2400" dirty="0">
                <a:solidFill>
                  <a:schemeClr val="tx1"/>
                </a:solidFill>
              </a:rPr>
              <a:t>Just check for Americanisms!</a:t>
            </a:r>
          </a:p>
          <a:p>
            <a:pPr marL="0" indent="0">
              <a:lnSpc>
                <a:spcPct val="100000"/>
              </a:lnSpc>
              <a:buNone/>
            </a:pPr>
            <a:endParaRPr lang="en-US" sz="2400" dirty="0">
              <a:solidFill>
                <a:schemeClr val="tx1"/>
              </a:solidFill>
            </a:endParaRPr>
          </a:p>
          <a:p>
            <a:pPr marL="0" indent="0">
              <a:lnSpc>
                <a:spcPct val="100000"/>
              </a:lnSpc>
              <a:buNone/>
            </a:pPr>
            <a:endParaRPr lang="en-US" sz="2400" dirty="0">
              <a:solidFill>
                <a:srgbClr val="7030A0"/>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37</a:t>
            </a:fld>
            <a:endParaRPr lang="en-GB" dirty="0"/>
          </a:p>
        </p:txBody>
      </p:sp>
      <p:pic>
        <p:nvPicPr>
          <p:cNvPr id="6" name="Picture 5">
            <a:extLst>
              <a:ext uri="{FF2B5EF4-FFF2-40B4-BE49-F238E27FC236}">
                <a16:creationId xmlns:a16="http://schemas.microsoft.com/office/drawing/2014/main" id="{5FC06FC5-A6E1-43AA-B16D-E7BAFFA72161}"/>
              </a:ext>
            </a:extLst>
          </p:cNvPr>
          <p:cNvPicPr>
            <a:picLocks noChangeAspect="1"/>
          </p:cNvPicPr>
          <p:nvPr/>
        </p:nvPicPr>
        <p:blipFill>
          <a:blip r:embed="rId2"/>
          <a:stretch>
            <a:fillRect/>
          </a:stretch>
        </p:blipFill>
        <p:spPr>
          <a:xfrm>
            <a:off x="6667129" y="4947081"/>
            <a:ext cx="1952625" cy="1238250"/>
          </a:xfrm>
          <a:prstGeom prst="rect">
            <a:avLst/>
          </a:prstGeom>
        </p:spPr>
      </p:pic>
      <p:pic>
        <p:nvPicPr>
          <p:cNvPr id="7" name="Picture 6">
            <a:extLst>
              <a:ext uri="{FF2B5EF4-FFF2-40B4-BE49-F238E27FC236}">
                <a16:creationId xmlns:a16="http://schemas.microsoft.com/office/drawing/2014/main" id="{0FEA45B0-2016-4EB4-8565-0206B1362C55}"/>
              </a:ext>
            </a:extLst>
          </p:cNvPr>
          <p:cNvPicPr>
            <a:picLocks noChangeAspect="1"/>
          </p:cNvPicPr>
          <p:nvPr/>
        </p:nvPicPr>
        <p:blipFill rotWithShape="1">
          <a:blip r:embed="rId3"/>
          <a:srcRect t="20792"/>
          <a:stretch/>
        </p:blipFill>
        <p:spPr>
          <a:xfrm>
            <a:off x="209691" y="4527611"/>
            <a:ext cx="2267181" cy="1756989"/>
          </a:xfrm>
          <a:prstGeom prst="rect">
            <a:avLst/>
          </a:prstGeom>
        </p:spPr>
      </p:pic>
    </p:spTree>
    <p:extLst>
      <p:ext uri="{BB962C8B-B14F-4D97-AF65-F5344CB8AC3E}">
        <p14:creationId xmlns:p14="http://schemas.microsoft.com/office/powerpoint/2010/main" val="2491983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7865816" cy="1115925"/>
          </a:xfrm>
        </p:spPr>
        <p:txBody>
          <a:bodyPr/>
          <a:lstStyle/>
          <a:p>
            <a:pPr>
              <a:lnSpc>
                <a:spcPct val="100000"/>
              </a:lnSpc>
            </a:pPr>
            <a:r>
              <a:rPr lang="en-GB" sz="2800" dirty="0">
                <a:solidFill>
                  <a:schemeClr val="tx1"/>
                </a:solidFill>
                <a:latin typeface="+mn-lt"/>
              </a:rPr>
              <a:t>Strategies for Boosting Vocabulary</a:t>
            </a:r>
            <a:endParaRPr lang="en-US" sz="3600" dirty="0">
              <a:solidFill>
                <a:srgbClr val="FF0000"/>
              </a:solidFill>
              <a:latin typeface="+mn-lt"/>
            </a:endParaRPr>
          </a:p>
        </p:txBody>
      </p:sp>
      <p:sp>
        <p:nvSpPr>
          <p:cNvPr id="3" name="Text Placeholder 2"/>
          <p:cNvSpPr>
            <a:spLocks noGrp="1"/>
          </p:cNvSpPr>
          <p:nvPr>
            <p:ph type="body" sz="quarter" idx="10"/>
          </p:nvPr>
        </p:nvSpPr>
        <p:spPr>
          <a:xfrm>
            <a:off x="372662" y="1109708"/>
            <a:ext cx="7865816" cy="4500979"/>
          </a:xfrm>
        </p:spPr>
        <p:txBody>
          <a:bodyPr/>
          <a:lstStyle/>
          <a:p>
            <a:pPr marL="0" indent="0">
              <a:lnSpc>
                <a:spcPct val="100000"/>
              </a:lnSpc>
              <a:buNone/>
            </a:pPr>
            <a:r>
              <a:rPr lang="en-US" sz="2400" dirty="0">
                <a:solidFill>
                  <a:schemeClr val="tx1"/>
                </a:solidFill>
              </a:rPr>
              <a:t>A useful tip</a:t>
            </a:r>
          </a:p>
          <a:p>
            <a:pPr marL="0" indent="0">
              <a:lnSpc>
                <a:spcPct val="100000"/>
              </a:lnSpc>
              <a:buNone/>
            </a:pPr>
            <a:r>
              <a:rPr lang="en-US" sz="2400" dirty="0">
                <a:solidFill>
                  <a:srgbClr val="7030A0"/>
                </a:solidFill>
              </a:rPr>
              <a:t>Choose up to 10 words that you overuse in your writing.  Try and find some useful synonyms for those words that are easy to spell.  </a:t>
            </a:r>
            <a:r>
              <a:rPr lang="en-US" sz="2400" dirty="0" err="1">
                <a:solidFill>
                  <a:srgbClr val="7030A0"/>
                </a:solidFill>
              </a:rPr>
              <a:t>Practise</a:t>
            </a:r>
            <a:r>
              <a:rPr lang="en-US" sz="2400" dirty="0">
                <a:solidFill>
                  <a:srgbClr val="7030A0"/>
                </a:solidFill>
              </a:rPr>
              <a:t> using them in a variety of sentences. </a:t>
            </a:r>
          </a:p>
          <a:p>
            <a:pPr marL="0" indent="0">
              <a:lnSpc>
                <a:spcPct val="100000"/>
              </a:lnSpc>
              <a:buNone/>
            </a:pPr>
            <a:r>
              <a:rPr lang="en-US" sz="2400" dirty="0">
                <a:solidFill>
                  <a:srgbClr val="7030A0"/>
                </a:solidFill>
              </a:rPr>
              <a:t>Suggestions:</a:t>
            </a:r>
          </a:p>
          <a:p>
            <a:pPr marL="0" indent="0">
              <a:lnSpc>
                <a:spcPct val="100000"/>
              </a:lnSpc>
              <a:buNone/>
            </a:pPr>
            <a:r>
              <a:rPr lang="en-US" sz="2400" dirty="0">
                <a:solidFill>
                  <a:srgbClr val="7030A0"/>
                </a:solidFill>
              </a:rPr>
              <a:t>Scary</a:t>
            </a:r>
          </a:p>
          <a:p>
            <a:pPr marL="0" indent="0">
              <a:lnSpc>
                <a:spcPct val="100000"/>
              </a:lnSpc>
              <a:buNone/>
            </a:pPr>
            <a:r>
              <a:rPr lang="en-US" sz="2400" dirty="0">
                <a:solidFill>
                  <a:srgbClr val="7030A0"/>
                </a:solidFill>
              </a:rPr>
              <a:t>Exciting</a:t>
            </a:r>
          </a:p>
          <a:p>
            <a:pPr marL="0" indent="0">
              <a:lnSpc>
                <a:spcPct val="100000"/>
              </a:lnSpc>
              <a:buNone/>
            </a:pPr>
            <a:r>
              <a:rPr lang="en-US" sz="2400" dirty="0">
                <a:solidFill>
                  <a:srgbClr val="7030A0"/>
                </a:solidFill>
              </a:rPr>
              <a:t>Big</a:t>
            </a:r>
          </a:p>
          <a:p>
            <a:pPr marL="0" indent="0">
              <a:lnSpc>
                <a:spcPct val="100000"/>
              </a:lnSpc>
              <a:buNone/>
            </a:pPr>
            <a:r>
              <a:rPr lang="en-US" sz="2400" dirty="0">
                <a:solidFill>
                  <a:srgbClr val="7030A0"/>
                </a:solidFill>
              </a:rPr>
              <a:t>Small</a:t>
            </a:r>
          </a:p>
          <a:p>
            <a:pPr marL="0" indent="0">
              <a:lnSpc>
                <a:spcPct val="100000"/>
              </a:lnSpc>
              <a:buNone/>
            </a:pPr>
            <a:r>
              <a:rPr lang="en-US" sz="2400" dirty="0">
                <a:solidFill>
                  <a:srgbClr val="7030A0"/>
                </a:solidFill>
              </a:rPr>
              <a:t>Amazing</a:t>
            </a:r>
          </a:p>
        </p:txBody>
      </p:sp>
      <p:sp>
        <p:nvSpPr>
          <p:cNvPr id="4" name="Slide Number Placeholder 3"/>
          <p:cNvSpPr>
            <a:spLocks noGrp="1"/>
          </p:cNvSpPr>
          <p:nvPr>
            <p:ph type="sldNum" sz="quarter" idx="4"/>
          </p:nvPr>
        </p:nvSpPr>
        <p:spPr/>
        <p:txBody>
          <a:bodyPr/>
          <a:lstStyle/>
          <a:p>
            <a:fld id="{DDBE135E-2566-4748-853C-8A3B78F0FB00}" type="slidenum">
              <a:rPr lang="en-GB" smtClean="0"/>
              <a:pPr/>
              <a:t>38</a:t>
            </a:fld>
            <a:endParaRPr lang="en-GB" dirty="0"/>
          </a:p>
        </p:txBody>
      </p:sp>
    </p:spTree>
    <p:extLst>
      <p:ext uri="{BB962C8B-B14F-4D97-AF65-F5344CB8AC3E}">
        <p14:creationId xmlns:p14="http://schemas.microsoft.com/office/powerpoint/2010/main" val="2159969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Paragraphing</a:t>
            </a:r>
            <a:endParaRPr lang="en-US" dirty="0"/>
          </a:p>
        </p:txBody>
      </p:sp>
    </p:spTree>
    <p:extLst>
      <p:ext uri="{BB962C8B-B14F-4D97-AF65-F5344CB8AC3E}">
        <p14:creationId xmlns:p14="http://schemas.microsoft.com/office/powerpoint/2010/main" val="315229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771" y="1332225"/>
            <a:ext cx="4594379" cy="393450"/>
          </a:xfrm>
        </p:spPr>
        <p:txBody>
          <a:bodyPr/>
          <a:lstStyle/>
          <a:p>
            <a:r>
              <a:rPr lang="en-GB" dirty="0"/>
              <a:t>Creating an Effective Narrative</a:t>
            </a:r>
            <a:endParaRPr lang="en-US" dirty="0"/>
          </a:p>
        </p:txBody>
      </p:sp>
      <p:sp>
        <p:nvSpPr>
          <p:cNvPr id="3" name="Text Placeholder 2"/>
          <p:cNvSpPr>
            <a:spLocks noGrp="1"/>
          </p:cNvSpPr>
          <p:nvPr>
            <p:ph type="body" sz="quarter" idx="10"/>
          </p:nvPr>
        </p:nvSpPr>
        <p:spPr>
          <a:xfrm>
            <a:off x="4482791" y="2357437"/>
            <a:ext cx="4193294" cy="2962631"/>
          </a:xfrm>
        </p:spPr>
        <p:txBody>
          <a:bodyPr/>
          <a:lstStyle/>
          <a:p>
            <a:r>
              <a:rPr lang="en-US" b="1" dirty="0">
                <a:solidFill>
                  <a:schemeClr val="tx2"/>
                </a:solidFill>
                <a:latin typeface="+mj-lt"/>
              </a:rPr>
              <a:t>Punctuation – Accuracy and Effect</a:t>
            </a:r>
            <a:endParaRPr lang="en-US" dirty="0"/>
          </a:p>
          <a:p>
            <a:pPr lvl="0"/>
            <a:endParaRPr lang="en-US" b="1" dirty="0">
              <a:solidFill>
                <a:srgbClr val="007FA3"/>
              </a:solidFill>
              <a:latin typeface="Times New Roman"/>
            </a:endParaRPr>
          </a:p>
          <a:p>
            <a:pPr lvl="0"/>
            <a:r>
              <a:rPr lang="en-US" b="1" dirty="0">
                <a:solidFill>
                  <a:srgbClr val="007FA3"/>
                </a:solidFill>
                <a:latin typeface="Times New Roman"/>
              </a:rPr>
              <a:t>Sentence Variation</a:t>
            </a:r>
          </a:p>
          <a:p>
            <a:pPr lvl="0"/>
            <a:endParaRPr lang="en-US" b="1" dirty="0">
              <a:solidFill>
                <a:srgbClr val="007FA3"/>
              </a:solidFill>
              <a:latin typeface="Times New Roman"/>
            </a:endParaRPr>
          </a:p>
          <a:p>
            <a:pPr lvl="0"/>
            <a:r>
              <a:rPr lang="en-US" b="1" dirty="0">
                <a:solidFill>
                  <a:srgbClr val="007FA3"/>
                </a:solidFill>
                <a:latin typeface="Times New Roman"/>
              </a:rPr>
              <a:t>Spelling and Vocabulary</a:t>
            </a:r>
            <a:endParaRPr lang="en-US" dirty="0">
              <a:solidFill>
                <a:srgbClr val="003057"/>
              </a:solidFill>
            </a:endParaRPr>
          </a:p>
          <a:p>
            <a:endParaRPr lang="en-US" dirty="0"/>
          </a:p>
          <a:p>
            <a:r>
              <a:rPr lang="en-US" b="1" dirty="0">
                <a:solidFill>
                  <a:schemeClr val="tx2"/>
                </a:solidFill>
                <a:latin typeface="+mj-lt"/>
              </a:rPr>
              <a:t>Paragraphing</a:t>
            </a:r>
          </a:p>
          <a:p>
            <a:endParaRPr lang="en-US" b="1" dirty="0">
              <a:solidFill>
                <a:schemeClr val="tx2"/>
              </a:solidFill>
              <a:latin typeface="+mj-lt"/>
            </a:endParaRPr>
          </a:p>
          <a:p>
            <a:r>
              <a:rPr lang="en-US" b="1" dirty="0">
                <a:solidFill>
                  <a:schemeClr val="tx2"/>
                </a:solidFill>
                <a:latin typeface="+mj-lt"/>
              </a:rPr>
              <a:t>Proof-reading and Editing</a:t>
            </a:r>
            <a:endParaRPr lang="en-US" dirty="0"/>
          </a:p>
          <a:p>
            <a:endParaRPr lang="en-US" dirty="0"/>
          </a:p>
          <a:p>
            <a:endParaRPr lang="en-US" dirty="0"/>
          </a:p>
          <a:p>
            <a:endParaRPr lang="en-US" dirty="0"/>
          </a:p>
        </p:txBody>
      </p:sp>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615" b="2615"/>
          <a:stretch>
            <a:fillRect/>
          </a:stretch>
        </p:blipFill>
        <p:spPr>
          <a:xfrm>
            <a:off x="1" y="0"/>
            <a:ext cx="3876674" cy="6858000"/>
          </a:xfrm>
        </p:spPr>
      </p:pic>
      <p:sp>
        <p:nvSpPr>
          <p:cNvPr id="19" name="Slide Number Placeholder 1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3057"/>
                </a:solidFill>
                <a:effectLst/>
                <a:uLnTx/>
                <a:uFillTx/>
                <a:latin typeface="Arial"/>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800" b="1" i="0" u="none" strike="noStrike" kern="1200" cap="none" spc="0" normalizeH="0" baseline="0" noProof="0" dirty="0">
              <a:ln>
                <a:noFill/>
              </a:ln>
              <a:solidFill>
                <a:srgbClr val="003057"/>
              </a:solidFill>
              <a:effectLst/>
              <a:uLnTx/>
              <a:uFillTx/>
              <a:latin typeface="Arial"/>
            </a:endParaRPr>
          </a:p>
        </p:txBody>
      </p:sp>
      <p:sp>
        <p:nvSpPr>
          <p:cNvPr id="15" name="TextBox 14"/>
          <p:cNvSpPr txBox="1"/>
          <p:nvPr/>
        </p:nvSpPr>
        <p:spPr>
          <a:xfrm>
            <a:off x="2937926" y="978694"/>
            <a:ext cx="702115" cy="807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FFFFFF"/>
                </a:solidFill>
                <a:effectLst/>
                <a:uLnTx/>
                <a:uFillTx/>
                <a:latin typeface="Arial"/>
                <a:ea typeface="+mn-ea"/>
                <a:cs typeface="+mn-cs"/>
              </a:rPr>
              <a:t>Image by Nathalie Lees</a:t>
            </a:r>
          </a:p>
        </p:txBody>
      </p:sp>
    </p:spTree>
    <p:extLst>
      <p:ext uri="{BB962C8B-B14F-4D97-AF65-F5344CB8AC3E}">
        <p14:creationId xmlns:p14="http://schemas.microsoft.com/office/powerpoint/2010/main" val="52343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62" y="293312"/>
            <a:ext cx="6995804" cy="1115925"/>
          </a:xfrm>
        </p:spPr>
        <p:txBody>
          <a:bodyPr/>
          <a:lstStyle/>
          <a:p>
            <a:pPr>
              <a:lnSpc>
                <a:spcPct val="100000"/>
              </a:lnSpc>
            </a:pPr>
            <a:r>
              <a:rPr lang="en-US" sz="3200" dirty="0">
                <a:solidFill>
                  <a:schemeClr val="tx1"/>
                </a:solidFill>
                <a:latin typeface="+mn-lt"/>
              </a:rPr>
              <a:t>Paragraphing</a:t>
            </a:r>
          </a:p>
        </p:txBody>
      </p:sp>
      <p:sp>
        <p:nvSpPr>
          <p:cNvPr id="3" name="Text Placeholder 2"/>
          <p:cNvSpPr>
            <a:spLocks noGrp="1"/>
          </p:cNvSpPr>
          <p:nvPr>
            <p:ph type="body" sz="quarter" idx="10"/>
          </p:nvPr>
        </p:nvSpPr>
        <p:spPr>
          <a:xfrm>
            <a:off x="372662" y="1138561"/>
            <a:ext cx="7740226" cy="4580877"/>
          </a:xfrm>
        </p:spPr>
        <p:txBody>
          <a:bodyPr/>
          <a:lstStyle/>
          <a:p>
            <a:pPr marL="0" indent="0">
              <a:lnSpc>
                <a:spcPct val="100000"/>
              </a:lnSpc>
              <a:buNone/>
            </a:pPr>
            <a:r>
              <a:rPr lang="en-GB" sz="2800" dirty="0">
                <a:solidFill>
                  <a:schemeClr val="tx1"/>
                </a:solidFill>
              </a:rPr>
              <a:t>You MUST use a paragraph when you change:</a:t>
            </a:r>
          </a:p>
          <a:p>
            <a:pPr marL="0" indent="0">
              <a:lnSpc>
                <a:spcPct val="100000"/>
              </a:lnSpc>
              <a:buNone/>
            </a:pPr>
            <a:r>
              <a:rPr lang="en-GB" sz="2800" dirty="0">
                <a:solidFill>
                  <a:schemeClr val="accent4">
                    <a:lumMod val="60000"/>
                    <a:lumOff val="40000"/>
                  </a:schemeClr>
                </a:solidFill>
              </a:rPr>
              <a:t>To</a:t>
            </a:r>
            <a:r>
              <a:rPr lang="en-GB" sz="2800" dirty="0">
                <a:solidFill>
                  <a:schemeClr val="tx1"/>
                </a:solidFill>
              </a:rPr>
              <a:t>pic</a:t>
            </a:r>
          </a:p>
          <a:p>
            <a:pPr marL="0" indent="0">
              <a:lnSpc>
                <a:spcPct val="100000"/>
              </a:lnSpc>
              <a:buNone/>
            </a:pPr>
            <a:r>
              <a:rPr lang="en-GB" sz="2800" dirty="0">
                <a:solidFill>
                  <a:schemeClr val="accent4">
                    <a:lumMod val="60000"/>
                    <a:lumOff val="40000"/>
                  </a:schemeClr>
                </a:solidFill>
              </a:rPr>
              <a:t>P</a:t>
            </a:r>
            <a:r>
              <a:rPr lang="en-GB" sz="2800" dirty="0">
                <a:solidFill>
                  <a:schemeClr val="tx1"/>
                </a:solidFill>
              </a:rPr>
              <a:t>erson (speaking, description or viewpoint)</a:t>
            </a:r>
          </a:p>
          <a:p>
            <a:pPr marL="0" indent="0">
              <a:lnSpc>
                <a:spcPct val="100000"/>
              </a:lnSpc>
              <a:buNone/>
            </a:pPr>
            <a:r>
              <a:rPr lang="en-GB" sz="2800" dirty="0">
                <a:solidFill>
                  <a:schemeClr val="accent4">
                    <a:lumMod val="60000"/>
                    <a:lumOff val="40000"/>
                  </a:schemeClr>
                </a:solidFill>
              </a:rPr>
              <a:t>Ti</a:t>
            </a:r>
            <a:r>
              <a:rPr lang="en-GB" sz="2800" dirty="0">
                <a:solidFill>
                  <a:schemeClr val="tx1"/>
                </a:solidFill>
              </a:rPr>
              <a:t>me</a:t>
            </a:r>
          </a:p>
          <a:p>
            <a:pPr marL="0" indent="0">
              <a:lnSpc>
                <a:spcPct val="100000"/>
              </a:lnSpc>
              <a:buNone/>
            </a:pPr>
            <a:r>
              <a:rPr lang="en-GB" sz="2800" dirty="0">
                <a:solidFill>
                  <a:schemeClr val="accent4">
                    <a:lumMod val="60000"/>
                    <a:lumOff val="40000"/>
                  </a:schemeClr>
                </a:solidFill>
              </a:rPr>
              <a:t>P</a:t>
            </a:r>
            <a:r>
              <a:rPr lang="en-GB" sz="2800" dirty="0">
                <a:solidFill>
                  <a:schemeClr val="tx1"/>
                </a:solidFill>
              </a:rPr>
              <a:t>lace</a:t>
            </a:r>
          </a:p>
          <a:p>
            <a:pPr marL="0" indent="0">
              <a:lnSpc>
                <a:spcPct val="100000"/>
              </a:lnSpc>
              <a:buNone/>
            </a:pPr>
            <a:endParaRPr lang="en-GB" sz="2800" dirty="0">
              <a:solidFill>
                <a:schemeClr val="tx1"/>
              </a:solidFill>
            </a:endParaRPr>
          </a:p>
          <a:p>
            <a:pPr marL="0" indent="0">
              <a:lnSpc>
                <a:spcPct val="100000"/>
              </a:lnSpc>
              <a:buNone/>
            </a:pPr>
            <a:r>
              <a:rPr lang="en-GB" sz="2800" dirty="0">
                <a:solidFill>
                  <a:schemeClr val="tx1"/>
                </a:solidFill>
              </a:rPr>
              <a:t>For the highest marks, your paragraphing needs to be accurate and deliberate.</a:t>
            </a:r>
            <a:endParaRPr lang="en-US" sz="2800" dirty="0">
              <a:solidFill>
                <a:schemeClr val="bg2">
                  <a:lumMod val="75000"/>
                  <a:lumOff val="25000"/>
                </a:schemeClr>
              </a:solidFill>
            </a:endParaRPr>
          </a:p>
          <a:p>
            <a:pPr marL="0" indent="0">
              <a:lnSpc>
                <a:spcPct val="100000"/>
              </a:lnSpc>
              <a:buNone/>
            </a:pPr>
            <a:endParaRPr lang="en-US" sz="2400" dirty="0">
              <a:solidFill>
                <a:schemeClr val="bg2">
                  <a:lumMod val="75000"/>
                  <a:lumOff val="25000"/>
                </a:schemeClr>
              </a:solidFill>
            </a:endParaRPr>
          </a:p>
          <a:p>
            <a:pPr marL="0" indent="0">
              <a:lnSpc>
                <a:spcPct val="100000"/>
              </a:lnSpc>
              <a:buNone/>
            </a:pPr>
            <a:endParaRPr lang="en-US" sz="1800" dirty="0">
              <a:solidFill>
                <a:schemeClr val="tx1"/>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40</a:t>
            </a:fld>
            <a:endParaRPr lang="en-GB" dirty="0"/>
          </a:p>
        </p:txBody>
      </p:sp>
    </p:spTree>
    <p:extLst>
      <p:ext uri="{BB962C8B-B14F-4D97-AF65-F5344CB8AC3E}">
        <p14:creationId xmlns:p14="http://schemas.microsoft.com/office/powerpoint/2010/main" val="200131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5520-A4C2-4FDF-8F22-7CAA5AFE81AB}"/>
              </a:ext>
            </a:extLst>
          </p:cNvPr>
          <p:cNvSpPr>
            <a:spLocks noGrp="1"/>
          </p:cNvSpPr>
          <p:nvPr>
            <p:ph type="title"/>
          </p:nvPr>
        </p:nvSpPr>
        <p:spPr>
          <a:xfrm>
            <a:off x="541338" y="417599"/>
            <a:ext cx="5779563" cy="1115925"/>
          </a:xfrm>
        </p:spPr>
        <p:txBody>
          <a:bodyPr/>
          <a:lstStyle/>
          <a:p>
            <a:r>
              <a:rPr lang="en-GB" dirty="0">
                <a:solidFill>
                  <a:schemeClr val="tx1"/>
                </a:solidFill>
                <a:latin typeface="+mn-lt"/>
              </a:rPr>
              <a:t>Paragraphing for Effect</a:t>
            </a:r>
          </a:p>
        </p:txBody>
      </p:sp>
      <p:sp>
        <p:nvSpPr>
          <p:cNvPr id="3" name="Text Placeholder 2">
            <a:extLst>
              <a:ext uri="{FF2B5EF4-FFF2-40B4-BE49-F238E27FC236}">
                <a16:creationId xmlns:a16="http://schemas.microsoft.com/office/drawing/2014/main" id="{5D537844-B660-493C-AEEF-2A0721B03482}"/>
              </a:ext>
            </a:extLst>
          </p:cNvPr>
          <p:cNvSpPr>
            <a:spLocks noGrp="1"/>
          </p:cNvSpPr>
          <p:nvPr>
            <p:ph type="body" sz="quarter" idx="10"/>
          </p:nvPr>
        </p:nvSpPr>
        <p:spPr>
          <a:xfrm>
            <a:off x="541338" y="1170558"/>
            <a:ext cx="7643874" cy="3781425"/>
          </a:xfrm>
        </p:spPr>
        <p:txBody>
          <a:bodyPr/>
          <a:lstStyle/>
          <a:p>
            <a:pPr marL="0" indent="0">
              <a:buNone/>
            </a:pPr>
            <a:r>
              <a:rPr lang="en-GB" sz="1800" dirty="0">
                <a:solidFill>
                  <a:schemeClr val="tx1"/>
                </a:solidFill>
              </a:rPr>
              <a:t>On the one hand, Carlos had the best design and the most impressive idea, but he was always so difficult to work with.  It was as if he needed to have a row with everyone before he could even begin and finding people to put up with his tantrums was getting increasingly challenging.  </a:t>
            </a:r>
          </a:p>
          <a:p>
            <a:pPr marL="0" indent="0">
              <a:buNone/>
            </a:pPr>
            <a:r>
              <a:rPr lang="en-GB" sz="1800" dirty="0">
                <a:solidFill>
                  <a:schemeClr val="tx1"/>
                </a:solidFill>
              </a:rPr>
              <a:t>On the other hand, finding people to work with Leo would be no problem at all.  He was just such a friendly person and made every member of the team feel like they were valued and respected.  Every project he had ever worked on had come in on time and under budget but the design he had submitted this time was just…well…dull.  There was no other word for it. It certainly wouldn’t get us the recognition we so desperately needed. </a:t>
            </a:r>
          </a:p>
          <a:p>
            <a:pPr marL="0" indent="0">
              <a:buNone/>
            </a:pPr>
            <a:r>
              <a:rPr lang="en-GB" sz="1800" dirty="0">
                <a:solidFill>
                  <a:schemeClr val="tx1"/>
                </a:solidFill>
              </a:rPr>
              <a:t>It was a tricky decision. </a:t>
            </a:r>
          </a:p>
          <a:p>
            <a:pPr marL="0" indent="0">
              <a:buNone/>
            </a:pPr>
            <a:endParaRPr lang="en-GB" sz="1800" dirty="0">
              <a:solidFill>
                <a:schemeClr val="tx1"/>
              </a:solidFill>
            </a:endParaRPr>
          </a:p>
          <a:p>
            <a:pPr marL="0" indent="0">
              <a:buNone/>
            </a:pPr>
            <a:r>
              <a:rPr lang="en-GB" sz="1800" dirty="0">
                <a:solidFill>
                  <a:srgbClr val="0070C0"/>
                </a:solidFill>
              </a:rPr>
              <a:t>How does the paragraphing help present the idea</a:t>
            </a:r>
          </a:p>
          <a:p>
            <a:pPr marL="0" indent="0">
              <a:buNone/>
            </a:pPr>
            <a:r>
              <a:rPr lang="en-GB" sz="1800" dirty="0">
                <a:solidFill>
                  <a:srgbClr val="0070C0"/>
                </a:solidFill>
              </a:rPr>
              <a:t> that the decision is difficult?</a:t>
            </a:r>
          </a:p>
        </p:txBody>
      </p:sp>
      <p:sp>
        <p:nvSpPr>
          <p:cNvPr id="4" name="Slide Number Placeholder 3">
            <a:extLst>
              <a:ext uri="{FF2B5EF4-FFF2-40B4-BE49-F238E27FC236}">
                <a16:creationId xmlns:a16="http://schemas.microsoft.com/office/drawing/2014/main" id="{CA72101B-16AC-4C71-878A-89C0F1379360}"/>
              </a:ext>
            </a:extLst>
          </p:cNvPr>
          <p:cNvSpPr>
            <a:spLocks noGrp="1"/>
          </p:cNvSpPr>
          <p:nvPr>
            <p:ph type="sldNum" sz="quarter" idx="4"/>
          </p:nvPr>
        </p:nvSpPr>
        <p:spPr/>
        <p:txBody>
          <a:bodyPr/>
          <a:lstStyle/>
          <a:p>
            <a:fld id="{DDBE135E-2566-4748-853C-8A3B78F0FB00}" type="slidenum">
              <a:rPr lang="en-GB" smtClean="0"/>
              <a:pPr/>
              <a:t>41</a:t>
            </a:fld>
            <a:endParaRPr lang="en-GB" dirty="0"/>
          </a:p>
        </p:txBody>
      </p:sp>
      <p:pic>
        <p:nvPicPr>
          <p:cNvPr id="5" name="Picture 4">
            <a:extLst>
              <a:ext uri="{FF2B5EF4-FFF2-40B4-BE49-F238E27FC236}">
                <a16:creationId xmlns:a16="http://schemas.microsoft.com/office/drawing/2014/main" id="{42AA1E76-2B83-472B-A083-E250C0C75F6B}"/>
              </a:ext>
            </a:extLst>
          </p:cNvPr>
          <p:cNvPicPr>
            <a:picLocks noChangeAspect="1"/>
          </p:cNvPicPr>
          <p:nvPr/>
        </p:nvPicPr>
        <p:blipFill>
          <a:blip r:embed="rId2"/>
          <a:stretch>
            <a:fillRect/>
          </a:stretch>
        </p:blipFill>
        <p:spPr>
          <a:xfrm>
            <a:off x="6121467" y="4092606"/>
            <a:ext cx="2146002" cy="2214886"/>
          </a:xfrm>
          <a:prstGeom prst="rect">
            <a:avLst/>
          </a:prstGeom>
        </p:spPr>
      </p:pic>
    </p:spTree>
    <p:extLst>
      <p:ext uri="{BB962C8B-B14F-4D97-AF65-F5344CB8AC3E}">
        <p14:creationId xmlns:p14="http://schemas.microsoft.com/office/powerpoint/2010/main" val="2314018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Proof-reading and Editing</a:t>
            </a:r>
          </a:p>
        </p:txBody>
      </p:sp>
    </p:spTree>
    <p:extLst>
      <p:ext uri="{BB962C8B-B14F-4D97-AF65-F5344CB8AC3E}">
        <p14:creationId xmlns:p14="http://schemas.microsoft.com/office/powerpoint/2010/main" val="2419144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417600"/>
            <a:ext cx="7368666" cy="1020583"/>
          </a:xfrm>
        </p:spPr>
        <p:txBody>
          <a:bodyPr/>
          <a:lstStyle/>
          <a:p>
            <a:r>
              <a:rPr lang="en-GB" dirty="0">
                <a:solidFill>
                  <a:schemeClr val="tx1"/>
                </a:solidFill>
                <a:latin typeface="+mn-lt"/>
              </a:rPr>
              <a:t>Checking your work</a:t>
            </a:r>
            <a:br>
              <a:rPr lang="en-GB" dirty="0">
                <a:solidFill>
                  <a:schemeClr val="tx1"/>
                </a:solidFill>
                <a:latin typeface="+mn-lt"/>
              </a:rPr>
            </a:br>
            <a:br>
              <a:rPr lang="en-GB" dirty="0">
                <a:solidFill>
                  <a:schemeClr val="tx1"/>
                </a:solidFill>
                <a:latin typeface="+mn-lt"/>
              </a:rPr>
            </a:br>
            <a:endParaRPr lang="en-US" dirty="0">
              <a:solidFill>
                <a:schemeClr val="bg2">
                  <a:lumMod val="75000"/>
                  <a:lumOff val="25000"/>
                </a:schemeClr>
              </a:solidFill>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43</a:t>
            </a:fld>
            <a:endParaRPr lang="en-GB" dirty="0"/>
          </a:p>
        </p:txBody>
      </p:sp>
      <p:sp>
        <p:nvSpPr>
          <p:cNvPr id="3" name="TextBox 2">
            <a:extLst>
              <a:ext uri="{FF2B5EF4-FFF2-40B4-BE49-F238E27FC236}">
                <a16:creationId xmlns:a16="http://schemas.microsoft.com/office/drawing/2014/main" id="{BB6B4DEB-D20D-413C-AA8D-AB9705FB3A29}"/>
              </a:ext>
            </a:extLst>
          </p:cNvPr>
          <p:cNvSpPr txBox="1"/>
          <p:nvPr/>
        </p:nvSpPr>
        <p:spPr>
          <a:xfrm>
            <a:off x="612359" y="1278384"/>
            <a:ext cx="7297645" cy="3016210"/>
          </a:xfrm>
          <a:prstGeom prst="rect">
            <a:avLst/>
          </a:prstGeom>
          <a:noFill/>
        </p:spPr>
        <p:txBody>
          <a:bodyPr wrap="square" lIns="0" tIns="0" rIns="0" bIns="0" rtlCol="0">
            <a:spAutoFit/>
          </a:bodyPr>
          <a:lstStyle/>
          <a:p>
            <a:pPr marL="514350" indent="-514350">
              <a:buAutoNum type="arabicPeriod"/>
            </a:pPr>
            <a:r>
              <a:rPr lang="en-GB" sz="2800" b="1" dirty="0"/>
              <a:t>Checking your work takes time – approximately 2-3 minutes per page!</a:t>
            </a:r>
          </a:p>
          <a:p>
            <a:pPr marL="514350" indent="-514350">
              <a:buAutoNum type="arabicPeriod"/>
            </a:pPr>
            <a:r>
              <a:rPr lang="en-GB" sz="2800" b="1" dirty="0"/>
              <a:t>Check through something else first.</a:t>
            </a:r>
          </a:p>
          <a:p>
            <a:pPr marL="514350" indent="-514350">
              <a:buAutoNum type="arabicPeriod" startAt="3"/>
            </a:pPr>
            <a:r>
              <a:rPr lang="en-GB" sz="2800" b="1" dirty="0"/>
              <a:t>Give yourself a mental ‘walk away’.</a:t>
            </a:r>
          </a:p>
          <a:p>
            <a:pPr marL="514350" indent="-514350">
              <a:buAutoNum type="arabicPeriod" startAt="3"/>
            </a:pPr>
            <a:r>
              <a:rPr lang="en-GB" sz="2800" b="1" dirty="0"/>
              <a:t>Use </a:t>
            </a:r>
            <a:r>
              <a:rPr lang="en-GB" sz="2800" b="1"/>
              <a:t>a ruler </a:t>
            </a:r>
            <a:r>
              <a:rPr lang="en-GB" sz="2800" b="1" dirty="0"/>
              <a:t>to keep you focused.</a:t>
            </a:r>
          </a:p>
          <a:p>
            <a:pPr marL="514350" indent="-514350">
              <a:buAutoNum type="arabicPeriod" startAt="3"/>
            </a:pPr>
            <a:r>
              <a:rPr lang="en-GB" sz="2800" b="1" dirty="0"/>
              <a:t>Identify your weak spots beforehand.</a:t>
            </a:r>
          </a:p>
          <a:p>
            <a:pPr marL="514350" indent="-514350">
              <a:buAutoNum type="arabicPeriod" startAt="3"/>
            </a:pPr>
            <a:endParaRPr lang="en-GB" sz="2800" b="1" dirty="0">
              <a:solidFill>
                <a:schemeClr val="tx2"/>
              </a:solidFill>
            </a:endParaRPr>
          </a:p>
        </p:txBody>
      </p:sp>
      <p:pic>
        <p:nvPicPr>
          <p:cNvPr id="5" name="Picture 4">
            <a:extLst>
              <a:ext uri="{FF2B5EF4-FFF2-40B4-BE49-F238E27FC236}">
                <a16:creationId xmlns:a16="http://schemas.microsoft.com/office/drawing/2014/main" id="{D931F37C-6CFD-470F-A571-5284552CC336}"/>
              </a:ext>
            </a:extLst>
          </p:cNvPr>
          <p:cNvPicPr>
            <a:picLocks noChangeAspect="1"/>
          </p:cNvPicPr>
          <p:nvPr/>
        </p:nvPicPr>
        <p:blipFill>
          <a:blip r:embed="rId2"/>
          <a:stretch>
            <a:fillRect/>
          </a:stretch>
        </p:blipFill>
        <p:spPr>
          <a:xfrm>
            <a:off x="88776" y="4443785"/>
            <a:ext cx="2920383" cy="1617443"/>
          </a:xfrm>
          <a:prstGeom prst="rect">
            <a:avLst/>
          </a:prstGeom>
        </p:spPr>
      </p:pic>
      <p:pic>
        <p:nvPicPr>
          <p:cNvPr id="6" name="Picture 5">
            <a:extLst>
              <a:ext uri="{FF2B5EF4-FFF2-40B4-BE49-F238E27FC236}">
                <a16:creationId xmlns:a16="http://schemas.microsoft.com/office/drawing/2014/main" id="{6882E25F-4753-4BCE-B321-51929E2FBBFF}"/>
              </a:ext>
            </a:extLst>
          </p:cNvPr>
          <p:cNvPicPr>
            <a:picLocks noChangeAspect="1"/>
          </p:cNvPicPr>
          <p:nvPr/>
        </p:nvPicPr>
        <p:blipFill>
          <a:blip r:embed="rId3"/>
          <a:stretch>
            <a:fillRect/>
          </a:stretch>
        </p:blipFill>
        <p:spPr>
          <a:xfrm>
            <a:off x="3080180" y="4426860"/>
            <a:ext cx="2129295" cy="2305512"/>
          </a:xfrm>
          <a:prstGeom prst="rect">
            <a:avLst/>
          </a:prstGeom>
        </p:spPr>
      </p:pic>
      <p:pic>
        <p:nvPicPr>
          <p:cNvPr id="7" name="Picture 6">
            <a:extLst>
              <a:ext uri="{FF2B5EF4-FFF2-40B4-BE49-F238E27FC236}">
                <a16:creationId xmlns:a16="http://schemas.microsoft.com/office/drawing/2014/main" id="{F65BCD22-AA9A-42FE-B60D-DEFA5E8F8A45}"/>
              </a:ext>
            </a:extLst>
          </p:cNvPr>
          <p:cNvPicPr>
            <a:picLocks noChangeAspect="1"/>
          </p:cNvPicPr>
          <p:nvPr/>
        </p:nvPicPr>
        <p:blipFill>
          <a:blip r:embed="rId4"/>
          <a:stretch>
            <a:fillRect/>
          </a:stretch>
        </p:blipFill>
        <p:spPr>
          <a:xfrm>
            <a:off x="5338683" y="4494468"/>
            <a:ext cx="2614390" cy="1797774"/>
          </a:xfrm>
          <a:prstGeom prst="rect">
            <a:avLst/>
          </a:prstGeom>
        </p:spPr>
      </p:pic>
    </p:spTree>
    <p:extLst>
      <p:ext uri="{BB962C8B-B14F-4D97-AF65-F5344CB8AC3E}">
        <p14:creationId xmlns:p14="http://schemas.microsoft.com/office/powerpoint/2010/main" val="236513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BD06-CB3A-4DA7-AE3B-8CF7092E9E5D}"/>
              </a:ext>
            </a:extLst>
          </p:cNvPr>
          <p:cNvSpPr>
            <a:spLocks noGrp="1"/>
          </p:cNvSpPr>
          <p:nvPr>
            <p:ph type="title"/>
          </p:nvPr>
        </p:nvSpPr>
        <p:spPr>
          <a:xfrm>
            <a:off x="541338" y="417599"/>
            <a:ext cx="6365489" cy="1096875"/>
          </a:xfrm>
        </p:spPr>
        <p:txBody>
          <a:bodyPr/>
          <a:lstStyle/>
          <a:p>
            <a:r>
              <a:rPr lang="en-GB" sz="4000" dirty="0">
                <a:solidFill>
                  <a:schemeClr val="tx1"/>
                </a:solidFill>
              </a:rPr>
              <a:t>Editing is a messy business</a:t>
            </a:r>
          </a:p>
        </p:txBody>
      </p:sp>
      <p:sp>
        <p:nvSpPr>
          <p:cNvPr id="4" name="Slide Number Placeholder 3">
            <a:extLst>
              <a:ext uri="{FF2B5EF4-FFF2-40B4-BE49-F238E27FC236}">
                <a16:creationId xmlns:a16="http://schemas.microsoft.com/office/drawing/2014/main" id="{753279A0-3250-4F6E-BC82-2C676CA9426E}"/>
              </a:ext>
            </a:extLst>
          </p:cNvPr>
          <p:cNvSpPr>
            <a:spLocks noGrp="1"/>
          </p:cNvSpPr>
          <p:nvPr>
            <p:ph type="sldNum" sz="quarter" idx="4"/>
          </p:nvPr>
        </p:nvSpPr>
        <p:spPr/>
        <p:txBody>
          <a:bodyPr/>
          <a:lstStyle/>
          <a:p>
            <a:fld id="{DDBE135E-2566-4748-853C-8A3B78F0FB00}" type="slidenum">
              <a:rPr lang="en-GB" smtClean="0"/>
              <a:pPr/>
              <a:t>44</a:t>
            </a:fld>
            <a:endParaRPr lang="en-GB" dirty="0"/>
          </a:p>
        </p:txBody>
      </p:sp>
      <p:pic>
        <p:nvPicPr>
          <p:cNvPr id="5" name="Picture 4">
            <a:extLst>
              <a:ext uri="{FF2B5EF4-FFF2-40B4-BE49-F238E27FC236}">
                <a16:creationId xmlns:a16="http://schemas.microsoft.com/office/drawing/2014/main" id="{39DC3891-B193-4B11-85B0-155C2DFB0F89}"/>
              </a:ext>
            </a:extLst>
          </p:cNvPr>
          <p:cNvPicPr>
            <a:picLocks noChangeAspect="1"/>
          </p:cNvPicPr>
          <p:nvPr/>
        </p:nvPicPr>
        <p:blipFill>
          <a:blip r:embed="rId2"/>
          <a:stretch>
            <a:fillRect/>
          </a:stretch>
        </p:blipFill>
        <p:spPr>
          <a:xfrm rot="16200000">
            <a:off x="1984375" y="124661"/>
            <a:ext cx="5175250" cy="6858000"/>
          </a:xfrm>
          <a:prstGeom prst="rect">
            <a:avLst/>
          </a:prstGeom>
        </p:spPr>
      </p:pic>
    </p:spTree>
    <p:extLst>
      <p:ext uri="{BB962C8B-B14F-4D97-AF65-F5344CB8AC3E}">
        <p14:creationId xmlns:p14="http://schemas.microsoft.com/office/powerpoint/2010/main" val="2120975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08C669-B20A-43FC-BC86-57A3C1A9B75A}"/>
              </a:ext>
            </a:extLst>
          </p:cNvPr>
          <p:cNvSpPr>
            <a:spLocks noGrp="1"/>
          </p:cNvSpPr>
          <p:nvPr>
            <p:ph type="sldNum" sz="quarter" idx="4"/>
          </p:nvPr>
        </p:nvSpPr>
        <p:spPr/>
        <p:txBody>
          <a:bodyPr/>
          <a:lstStyle/>
          <a:p>
            <a:fld id="{DDBE135E-2566-4748-853C-8A3B78F0FB00}" type="slidenum">
              <a:rPr lang="en-GB" smtClean="0"/>
              <a:pPr/>
              <a:t>45</a:t>
            </a:fld>
            <a:endParaRPr lang="en-GB" dirty="0"/>
          </a:p>
        </p:txBody>
      </p:sp>
      <p:pic>
        <p:nvPicPr>
          <p:cNvPr id="5" name="Picture 4">
            <a:extLst>
              <a:ext uri="{FF2B5EF4-FFF2-40B4-BE49-F238E27FC236}">
                <a16:creationId xmlns:a16="http://schemas.microsoft.com/office/drawing/2014/main" id="{3F2DEAFE-5423-4898-972A-2E5B000F689D}"/>
              </a:ext>
            </a:extLst>
          </p:cNvPr>
          <p:cNvPicPr>
            <a:picLocks noChangeAspect="1"/>
          </p:cNvPicPr>
          <p:nvPr/>
        </p:nvPicPr>
        <p:blipFill>
          <a:blip r:embed="rId2"/>
          <a:stretch>
            <a:fillRect/>
          </a:stretch>
        </p:blipFill>
        <p:spPr>
          <a:xfrm>
            <a:off x="671188" y="564425"/>
            <a:ext cx="7231061" cy="1850301"/>
          </a:xfrm>
          <a:prstGeom prst="rect">
            <a:avLst/>
          </a:prstGeom>
        </p:spPr>
      </p:pic>
      <p:sp>
        <p:nvSpPr>
          <p:cNvPr id="6" name="TextBox 5">
            <a:extLst>
              <a:ext uri="{FF2B5EF4-FFF2-40B4-BE49-F238E27FC236}">
                <a16:creationId xmlns:a16="http://schemas.microsoft.com/office/drawing/2014/main" id="{76DDC176-B963-499F-8174-7157C310D211}"/>
              </a:ext>
            </a:extLst>
          </p:cNvPr>
          <p:cNvSpPr txBox="1"/>
          <p:nvPr/>
        </p:nvSpPr>
        <p:spPr>
          <a:xfrm>
            <a:off x="887767" y="3124940"/>
            <a:ext cx="7014482" cy="1107996"/>
          </a:xfrm>
          <a:prstGeom prst="rect">
            <a:avLst/>
          </a:prstGeom>
          <a:noFill/>
        </p:spPr>
        <p:txBody>
          <a:bodyPr wrap="square" lIns="0" tIns="0" rIns="0" bIns="0" rtlCol="0">
            <a:spAutoFit/>
          </a:bodyPr>
          <a:lstStyle/>
          <a:p>
            <a:r>
              <a:rPr lang="en-GB" sz="2400" b="1" dirty="0"/>
              <a:t>This is an example of ‘editing as you go.’  I changed my mind about a sentence and scribbled out the start I made.  </a:t>
            </a:r>
          </a:p>
        </p:txBody>
      </p:sp>
    </p:spTree>
    <p:extLst>
      <p:ext uri="{BB962C8B-B14F-4D97-AF65-F5344CB8AC3E}">
        <p14:creationId xmlns:p14="http://schemas.microsoft.com/office/powerpoint/2010/main" val="769389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08C669-B20A-43FC-BC86-57A3C1A9B75A}"/>
              </a:ext>
            </a:extLst>
          </p:cNvPr>
          <p:cNvSpPr>
            <a:spLocks noGrp="1"/>
          </p:cNvSpPr>
          <p:nvPr>
            <p:ph type="sldNum" sz="quarter" idx="4"/>
          </p:nvPr>
        </p:nvSpPr>
        <p:spPr/>
        <p:txBody>
          <a:bodyPr/>
          <a:lstStyle/>
          <a:p>
            <a:fld id="{DDBE135E-2566-4748-853C-8A3B78F0FB00}" type="slidenum">
              <a:rPr lang="en-GB" smtClean="0"/>
              <a:pPr/>
              <a:t>46</a:t>
            </a:fld>
            <a:endParaRPr lang="en-GB" dirty="0"/>
          </a:p>
        </p:txBody>
      </p:sp>
      <p:sp>
        <p:nvSpPr>
          <p:cNvPr id="6" name="TextBox 5">
            <a:extLst>
              <a:ext uri="{FF2B5EF4-FFF2-40B4-BE49-F238E27FC236}">
                <a16:creationId xmlns:a16="http://schemas.microsoft.com/office/drawing/2014/main" id="{76DDC176-B963-499F-8174-7157C310D211}"/>
              </a:ext>
            </a:extLst>
          </p:cNvPr>
          <p:cNvSpPr txBox="1"/>
          <p:nvPr/>
        </p:nvSpPr>
        <p:spPr>
          <a:xfrm>
            <a:off x="887767" y="3124940"/>
            <a:ext cx="7014482" cy="2585323"/>
          </a:xfrm>
          <a:prstGeom prst="rect">
            <a:avLst/>
          </a:prstGeom>
          <a:noFill/>
        </p:spPr>
        <p:txBody>
          <a:bodyPr wrap="square" lIns="0" tIns="0" rIns="0" bIns="0" rtlCol="0">
            <a:spAutoFit/>
          </a:bodyPr>
          <a:lstStyle/>
          <a:p>
            <a:r>
              <a:rPr lang="en-GB" sz="2400" b="1" dirty="0"/>
              <a:t>These two changes occurred as a result of proof-reading.  The first, I simply missed out letters when writing incapable.  This is something I do a lot when writing quickly so I always try and look out for it.</a:t>
            </a:r>
          </a:p>
          <a:p>
            <a:r>
              <a:rPr lang="en-GB" sz="2400" b="1" dirty="0"/>
              <a:t>The second, I wanted to develop the image a little so I added extra words.  </a:t>
            </a:r>
          </a:p>
        </p:txBody>
      </p:sp>
      <p:pic>
        <p:nvPicPr>
          <p:cNvPr id="2" name="Picture 1">
            <a:extLst>
              <a:ext uri="{FF2B5EF4-FFF2-40B4-BE49-F238E27FC236}">
                <a16:creationId xmlns:a16="http://schemas.microsoft.com/office/drawing/2014/main" id="{69FFEDE0-A4DE-462F-AF99-0258CA3D371D}"/>
              </a:ext>
            </a:extLst>
          </p:cNvPr>
          <p:cNvPicPr>
            <a:picLocks noChangeAspect="1"/>
          </p:cNvPicPr>
          <p:nvPr/>
        </p:nvPicPr>
        <p:blipFill>
          <a:blip r:embed="rId2"/>
          <a:stretch>
            <a:fillRect/>
          </a:stretch>
        </p:blipFill>
        <p:spPr>
          <a:xfrm>
            <a:off x="827577" y="458171"/>
            <a:ext cx="6533549" cy="2496559"/>
          </a:xfrm>
          <a:prstGeom prst="rect">
            <a:avLst/>
          </a:prstGeom>
        </p:spPr>
      </p:pic>
      <p:sp>
        <p:nvSpPr>
          <p:cNvPr id="3" name="Arrow: Up 2">
            <a:extLst>
              <a:ext uri="{FF2B5EF4-FFF2-40B4-BE49-F238E27FC236}">
                <a16:creationId xmlns:a16="http://schemas.microsoft.com/office/drawing/2014/main" id="{054C0FDA-B83B-40A4-94CA-0C492D0BC114}"/>
              </a:ext>
            </a:extLst>
          </p:cNvPr>
          <p:cNvSpPr/>
          <p:nvPr/>
        </p:nvSpPr>
        <p:spPr>
          <a:xfrm rot="1507977">
            <a:off x="4084405" y="1152045"/>
            <a:ext cx="293139" cy="2385361"/>
          </a:xfrm>
          <a:prstGeom prst="upArrow">
            <a:avLst>
              <a:gd name="adj1" fmla="val 62998"/>
              <a:gd name="adj2" fmla="val 50000"/>
            </a:avLst>
          </a:prstGeom>
          <a:solidFill>
            <a:schemeClr val="accent1">
              <a:lumMod val="40000"/>
              <a:lumOff val="6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Up 6">
            <a:extLst>
              <a:ext uri="{FF2B5EF4-FFF2-40B4-BE49-F238E27FC236}">
                <a16:creationId xmlns:a16="http://schemas.microsoft.com/office/drawing/2014/main" id="{9A5D7F75-5AC0-452B-806F-FB1244EE36E1}"/>
              </a:ext>
            </a:extLst>
          </p:cNvPr>
          <p:cNvSpPr/>
          <p:nvPr/>
        </p:nvSpPr>
        <p:spPr>
          <a:xfrm>
            <a:off x="5921406" y="1784412"/>
            <a:ext cx="355107" cy="3213716"/>
          </a:xfrm>
          <a:prstGeom prst="upArrow">
            <a:avLst/>
          </a:prstGeom>
          <a:solidFill>
            <a:schemeClr val="accent1">
              <a:lumMod val="40000"/>
              <a:lumOff val="6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177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F71BA4-3805-431B-81DD-6EDBBDB90B31}"/>
              </a:ext>
            </a:extLst>
          </p:cNvPr>
          <p:cNvPicPr>
            <a:picLocks noChangeAspect="1"/>
          </p:cNvPicPr>
          <p:nvPr/>
        </p:nvPicPr>
        <p:blipFill>
          <a:blip r:embed="rId2"/>
          <a:stretch>
            <a:fillRect/>
          </a:stretch>
        </p:blipFill>
        <p:spPr>
          <a:xfrm>
            <a:off x="887767" y="401123"/>
            <a:ext cx="6520834" cy="1898471"/>
          </a:xfrm>
          <a:prstGeom prst="rect">
            <a:avLst/>
          </a:prstGeom>
        </p:spPr>
      </p:pic>
      <p:sp>
        <p:nvSpPr>
          <p:cNvPr id="4" name="Slide Number Placeholder 3">
            <a:extLst>
              <a:ext uri="{FF2B5EF4-FFF2-40B4-BE49-F238E27FC236}">
                <a16:creationId xmlns:a16="http://schemas.microsoft.com/office/drawing/2014/main" id="{0508C669-B20A-43FC-BC86-57A3C1A9B75A}"/>
              </a:ext>
            </a:extLst>
          </p:cNvPr>
          <p:cNvSpPr>
            <a:spLocks noGrp="1"/>
          </p:cNvSpPr>
          <p:nvPr>
            <p:ph type="sldNum" sz="quarter" idx="4"/>
          </p:nvPr>
        </p:nvSpPr>
        <p:spPr/>
        <p:txBody>
          <a:bodyPr/>
          <a:lstStyle/>
          <a:p>
            <a:fld id="{DDBE135E-2566-4748-853C-8A3B78F0FB00}" type="slidenum">
              <a:rPr lang="en-GB" smtClean="0"/>
              <a:pPr/>
              <a:t>47</a:t>
            </a:fld>
            <a:endParaRPr lang="en-GB" dirty="0"/>
          </a:p>
        </p:txBody>
      </p:sp>
      <p:sp>
        <p:nvSpPr>
          <p:cNvPr id="6" name="TextBox 5">
            <a:extLst>
              <a:ext uri="{FF2B5EF4-FFF2-40B4-BE49-F238E27FC236}">
                <a16:creationId xmlns:a16="http://schemas.microsoft.com/office/drawing/2014/main" id="{76DDC176-B963-499F-8174-7157C310D211}"/>
              </a:ext>
            </a:extLst>
          </p:cNvPr>
          <p:cNvSpPr txBox="1"/>
          <p:nvPr/>
        </p:nvSpPr>
        <p:spPr>
          <a:xfrm>
            <a:off x="849924" y="2743200"/>
            <a:ext cx="7014482" cy="3323987"/>
          </a:xfrm>
          <a:prstGeom prst="rect">
            <a:avLst/>
          </a:prstGeom>
          <a:noFill/>
        </p:spPr>
        <p:txBody>
          <a:bodyPr wrap="square" lIns="0" tIns="0" rIns="0" bIns="0" rtlCol="0">
            <a:spAutoFit/>
          </a:bodyPr>
          <a:lstStyle/>
          <a:p>
            <a:r>
              <a:rPr lang="en-GB" sz="2400" b="1" dirty="0"/>
              <a:t>This is a strategy I use if I get stuck on a word.  I simply put a faint line so that I can spot it easily when I go back and check my work.  In an exam, I would use a simple word and then go back and upgrade if I had time.</a:t>
            </a:r>
          </a:p>
          <a:p>
            <a:r>
              <a:rPr lang="en-GB" sz="2400" b="1" dirty="0"/>
              <a:t>Here, I realised I should have started a new paragraph as I was writing and so edited it as I was going along.  If I had missed it, I could have used // when I read back through my work.</a:t>
            </a:r>
          </a:p>
        </p:txBody>
      </p:sp>
      <p:sp>
        <p:nvSpPr>
          <p:cNvPr id="3" name="Arrow: Up 2">
            <a:extLst>
              <a:ext uri="{FF2B5EF4-FFF2-40B4-BE49-F238E27FC236}">
                <a16:creationId xmlns:a16="http://schemas.microsoft.com/office/drawing/2014/main" id="{054C0FDA-B83B-40A4-94CA-0C492D0BC114}"/>
              </a:ext>
            </a:extLst>
          </p:cNvPr>
          <p:cNvSpPr/>
          <p:nvPr/>
        </p:nvSpPr>
        <p:spPr>
          <a:xfrm rot="1507977">
            <a:off x="2047225" y="824570"/>
            <a:ext cx="293139" cy="2041165"/>
          </a:xfrm>
          <a:prstGeom prst="upArrow">
            <a:avLst>
              <a:gd name="adj1" fmla="val 67873"/>
              <a:gd name="adj2" fmla="val 50000"/>
            </a:avLst>
          </a:prstGeom>
          <a:solidFill>
            <a:schemeClr val="accent1">
              <a:lumMod val="40000"/>
              <a:lumOff val="6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Up 6">
            <a:extLst>
              <a:ext uri="{FF2B5EF4-FFF2-40B4-BE49-F238E27FC236}">
                <a16:creationId xmlns:a16="http://schemas.microsoft.com/office/drawing/2014/main" id="{9A5D7F75-5AC0-452B-806F-FB1244EE36E1}"/>
              </a:ext>
            </a:extLst>
          </p:cNvPr>
          <p:cNvSpPr/>
          <p:nvPr/>
        </p:nvSpPr>
        <p:spPr>
          <a:xfrm rot="20798773">
            <a:off x="6594622" y="958323"/>
            <a:ext cx="355107" cy="4015128"/>
          </a:xfrm>
          <a:prstGeom prst="upArrow">
            <a:avLst/>
          </a:prstGeom>
          <a:solidFill>
            <a:schemeClr val="accent1">
              <a:lumMod val="40000"/>
              <a:lumOff val="6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695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Review</a:t>
            </a:r>
            <a:endParaRPr lang="en-US" dirty="0"/>
          </a:p>
        </p:txBody>
      </p:sp>
    </p:spTree>
    <p:extLst>
      <p:ext uri="{BB962C8B-B14F-4D97-AF65-F5344CB8AC3E}">
        <p14:creationId xmlns:p14="http://schemas.microsoft.com/office/powerpoint/2010/main" val="376617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24" y="857250"/>
            <a:ext cx="8848817" cy="858719"/>
          </a:xfrm>
        </p:spPr>
        <p:txBody>
          <a:bodyPr anchor="t">
            <a:noAutofit/>
          </a:bodyPr>
          <a:lstStyle/>
          <a:p>
            <a:r>
              <a:rPr lang="en-GB" sz="2100" dirty="0">
                <a:solidFill>
                  <a:schemeClr val="tx1"/>
                </a:solidFill>
                <a:latin typeface="+mn-lt"/>
              </a:rPr>
              <a:t>What to consider…</a:t>
            </a:r>
            <a:endParaRPr lang="en-US" sz="2100" dirty="0">
              <a:solidFill>
                <a:schemeClr val="tx1"/>
              </a:solidFill>
              <a:latin typeface="+mn-lt"/>
            </a:endParaRPr>
          </a:p>
        </p:txBody>
      </p:sp>
      <p:sp>
        <p:nvSpPr>
          <p:cNvPr id="3" name="Text Placeholder 2"/>
          <p:cNvSpPr>
            <a:spLocks noGrp="1"/>
          </p:cNvSpPr>
          <p:nvPr>
            <p:ph idx="1"/>
          </p:nvPr>
        </p:nvSpPr>
        <p:spPr>
          <a:xfrm>
            <a:off x="120959" y="1582999"/>
            <a:ext cx="8902082" cy="4014926"/>
          </a:xfrm>
        </p:spPr>
        <p:txBody>
          <a:bodyPr>
            <a:normAutofit/>
          </a:bodyPr>
          <a:lstStyle/>
          <a:p>
            <a:r>
              <a:rPr lang="en-GB" sz="2000" b="1" dirty="0">
                <a:solidFill>
                  <a:schemeClr val="tx1"/>
                </a:solidFill>
              </a:rPr>
              <a:t>Make sure you know how to use a range</a:t>
            </a:r>
          </a:p>
          <a:p>
            <a:r>
              <a:rPr lang="en-GB" sz="2000" b="1" dirty="0">
                <a:solidFill>
                  <a:schemeClr val="tx1"/>
                </a:solidFill>
              </a:rPr>
              <a:t>of punctuation accurately</a:t>
            </a:r>
          </a:p>
          <a:p>
            <a:endParaRPr lang="en-GB" sz="2000" b="1" dirty="0">
              <a:solidFill>
                <a:schemeClr val="tx1"/>
              </a:solidFill>
            </a:endParaRPr>
          </a:p>
          <a:p>
            <a:r>
              <a:rPr lang="en-GB" sz="2000" b="1" dirty="0">
                <a:solidFill>
                  <a:schemeClr val="tx1"/>
                </a:solidFill>
              </a:rPr>
              <a:t>Practise regularly</a:t>
            </a:r>
          </a:p>
          <a:p>
            <a:endParaRPr lang="en-GB" sz="2000" b="1" dirty="0">
              <a:solidFill>
                <a:schemeClr val="tx1"/>
              </a:solidFill>
            </a:endParaRPr>
          </a:p>
          <a:p>
            <a:r>
              <a:rPr lang="en-GB" sz="2000" b="1" dirty="0">
                <a:solidFill>
                  <a:schemeClr val="tx1"/>
                </a:solidFill>
              </a:rPr>
              <a:t>Vary your sentence structures and starts</a:t>
            </a:r>
          </a:p>
          <a:p>
            <a:endParaRPr lang="en-GB" sz="2000" b="1" dirty="0">
              <a:solidFill>
                <a:schemeClr val="tx1"/>
              </a:solidFill>
            </a:endParaRPr>
          </a:p>
          <a:p>
            <a:r>
              <a:rPr lang="en-GB" sz="2000" b="1" dirty="0">
                <a:solidFill>
                  <a:schemeClr val="tx1"/>
                </a:solidFill>
              </a:rPr>
              <a:t>Work on your vocabulary</a:t>
            </a:r>
          </a:p>
          <a:p>
            <a:endParaRPr lang="en-GB" sz="2000" b="1" dirty="0">
              <a:solidFill>
                <a:schemeClr val="tx1"/>
              </a:solidFill>
            </a:endParaRPr>
          </a:p>
          <a:p>
            <a:r>
              <a:rPr lang="en-GB" sz="2000" b="1" dirty="0">
                <a:solidFill>
                  <a:schemeClr val="tx1"/>
                </a:solidFill>
              </a:rPr>
              <a:t>Practise paragraphing</a:t>
            </a:r>
          </a:p>
          <a:p>
            <a:endParaRPr lang="en-GB" sz="2000" b="1" dirty="0">
              <a:solidFill>
                <a:schemeClr val="tx1"/>
              </a:solidFill>
            </a:endParaRPr>
          </a:p>
          <a:p>
            <a:r>
              <a:rPr lang="en-GB" sz="2000" b="1" dirty="0">
                <a:solidFill>
                  <a:schemeClr val="tx1"/>
                </a:solidFill>
              </a:rPr>
              <a:t>Develop your editing strategies</a:t>
            </a:r>
          </a:p>
          <a:p>
            <a:endParaRPr lang="en-GB" sz="2000" b="1" dirty="0">
              <a:solidFill>
                <a:schemeClr val="tx1"/>
              </a:solidFill>
            </a:endParaRPr>
          </a:p>
          <a:p>
            <a:r>
              <a:rPr lang="en-GB" sz="2000" b="1" dirty="0">
                <a:solidFill>
                  <a:schemeClr val="tx1"/>
                </a:solidFill>
              </a:rPr>
              <a:t>Always leave time to check your work</a:t>
            </a:r>
          </a:p>
          <a:p>
            <a:endParaRPr lang="en-GB" b="1" dirty="0">
              <a:solidFill>
                <a:schemeClr val="tx1"/>
              </a:solidFill>
            </a:endParaRPr>
          </a:p>
          <a:p>
            <a:endParaRPr lang="en-GB" b="1" dirty="0">
              <a:solidFill>
                <a:schemeClr val="tx1"/>
              </a:solidFill>
            </a:endParaRPr>
          </a:p>
          <a:p>
            <a:endParaRPr lang="en-GB" b="1" dirty="0">
              <a:solidFill>
                <a:schemeClr val="bg2">
                  <a:lumMod val="75000"/>
                  <a:lumOff val="25000"/>
                </a:schemeClr>
              </a:solidFill>
            </a:endParaRP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49</a:t>
            </a:fld>
            <a:endParaRPr lang="en-GB"/>
          </a:p>
        </p:txBody>
      </p:sp>
      <p:pic>
        <p:nvPicPr>
          <p:cNvPr id="4" name="Picture 3">
            <a:extLst>
              <a:ext uri="{FF2B5EF4-FFF2-40B4-BE49-F238E27FC236}">
                <a16:creationId xmlns:a16="http://schemas.microsoft.com/office/drawing/2014/main" id="{A205AAFA-D6BE-4F0D-B833-BD2BE85FCDBD}"/>
              </a:ext>
            </a:extLst>
          </p:cNvPr>
          <p:cNvPicPr>
            <a:picLocks noChangeAspect="1"/>
          </p:cNvPicPr>
          <p:nvPr/>
        </p:nvPicPr>
        <p:blipFill>
          <a:blip r:embed="rId2"/>
          <a:stretch>
            <a:fillRect/>
          </a:stretch>
        </p:blipFill>
        <p:spPr>
          <a:xfrm>
            <a:off x="5207794" y="1286610"/>
            <a:ext cx="3686175" cy="3907631"/>
          </a:xfrm>
          <a:prstGeom prst="rect">
            <a:avLst/>
          </a:prstGeom>
        </p:spPr>
      </p:pic>
    </p:spTree>
    <p:extLst>
      <p:ext uri="{BB962C8B-B14F-4D97-AF65-F5344CB8AC3E}">
        <p14:creationId xmlns:p14="http://schemas.microsoft.com/office/powerpoint/2010/main" val="173271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95" y="1170787"/>
            <a:ext cx="3681163" cy="858719"/>
          </a:xfrm>
        </p:spPr>
        <p:txBody>
          <a:bodyPr anchor="t">
            <a:normAutofit fontScale="90000"/>
          </a:bodyPr>
          <a:lstStyle/>
          <a:p>
            <a:r>
              <a:rPr lang="en-GB" dirty="0"/>
              <a:t>How this will work….</a:t>
            </a:r>
            <a:endParaRPr lang="en-US" dirty="0"/>
          </a:p>
        </p:txBody>
      </p:sp>
      <p:sp>
        <p:nvSpPr>
          <p:cNvPr id="3" name="Text Placeholder 2"/>
          <p:cNvSpPr>
            <a:spLocks noGrp="1"/>
          </p:cNvSpPr>
          <p:nvPr>
            <p:ph idx="1"/>
          </p:nvPr>
        </p:nvSpPr>
        <p:spPr>
          <a:xfrm>
            <a:off x="473095" y="1837539"/>
            <a:ext cx="5412800" cy="3680488"/>
          </a:xfrm>
        </p:spPr>
        <p:txBody>
          <a:bodyPr>
            <a:normAutofit/>
          </a:bodyPr>
          <a:lstStyle/>
          <a:p>
            <a:pPr marL="257175" indent="-257175">
              <a:spcAft>
                <a:spcPts val="450"/>
              </a:spcAft>
              <a:buAutoNum type="arabicParenR"/>
            </a:pPr>
            <a:r>
              <a:rPr lang="en-US" dirty="0"/>
              <a:t>Any sentence written in </a:t>
            </a:r>
            <a:r>
              <a:rPr lang="en-US" b="1" dirty="0"/>
              <a:t>blue </a:t>
            </a:r>
            <a:r>
              <a:rPr lang="en-US" dirty="0"/>
              <a:t>indicates an activity for you to do. For example:</a:t>
            </a:r>
          </a:p>
          <a:p>
            <a:pPr>
              <a:spcAft>
                <a:spcPts val="450"/>
              </a:spcAft>
            </a:pPr>
            <a:r>
              <a:rPr lang="en-US" b="1" dirty="0">
                <a:solidFill>
                  <a:schemeClr val="bg2">
                    <a:lumMod val="75000"/>
                    <a:lumOff val="25000"/>
                  </a:schemeClr>
                </a:solidFill>
              </a:rPr>
              <a:t>Write down a list of all the different forms of punctuation you can think of. </a:t>
            </a:r>
          </a:p>
          <a:p>
            <a:pPr>
              <a:spcAft>
                <a:spcPts val="450"/>
              </a:spcAft>
            </a:pPr>
            <a:endParaRPr lang="en-US" dirty="0"/>
          </a:p>
          <a:p>
            <a:pPr>
              <a:spcAft>
                <a:spcPts val="450"/>
              </a:spcAft>
            </a:pPr>
            <a:r>
              <a:rPr lang="en-US" dirty="0"/>
              <a:t>2) Any task written in </a:t>
            </a:r>
            <a:r>
              <a:rPr lang="en-US" b="1" dirty="0">
                <a:solidFill>
                  <a:srgbClr val="7030A0"/>
                </a:solidFill>
              </a:rPr>
              <a:t>purple </a:t>
            </a:r>
            <a:r>
              <a:rPr lang="en-US" dirty="0">
                <a:solidFill>
                  <a:schemeClr val="tx1"/>
                </a:solidFill>
              </a:rPr>
              <a:t>is designed to be more of an extension task.  These are tasks that are more challenging and ones you may want to revisit after the lesson. </a:t>
            </a:r>
          </a:p>
          <a:p>
            <a:pPr>
              <a:spcAft>
                <a:spcPts val="450"/>
              </a:spcAft>
            </a:pPr>
            <a:endParaRPr lang="en-US" dirty="0">
              <a:solidFill>
                <a:schemeClr val="tx1"/>
              </a:solidFill>
            </a:endParaRPr>
          </a:p>
          <a:p>
            <a:pPr>
              <a:spcAft>
                <a:spcPts val="450"/>
              </a:spcAft>
            </a:pPr>
            <a:r>
              <a:rPr lang="en-US" dirty="0">
                <a:solidFill>
                  <a:schemeClr val="tx1"/>
                </a:solidFill>
              </a:rPr>
              <a:t>3) Key terms will be written in </a:t>
            </a:r>
            <a:r>
              <a:rPr lang="en-US" b="1" dirty="0">
                <a:solidFill>
                  <a:srgbClr val="FF0000"/>
                </a:solidFill>
              </a:rPr>
              <a:t>red. </a:t>
            </a:r>
            <a:r>
              <a:rPr lang="en-US" dirty="0">
                <a:solidFill>
                  <a:schemeClr val="tx1"/>
                </a:solidFill>
              </a:rPr>
              <a:t>There will be a glossary of these terms at the end of each lesson as well as explanations as we go along. </a:t>
            </a:r>
          </a:p>
          <a:p>
            <a:pPr>
              <a:spcAft>
                <a:spcPts val="450"/>
              </a:spcAft>
            </a:pPr>
            <a:endParaRPr lang="en-US" dirty="0">
              <a:solidFill>
                <a:schemeClr val="tx1"/>
              </a:solidFill>
            </a:endParaRP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45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3057"/>
                </a:solidFill>
                <a:effectLst/>
                <a:uLnTx/>
                <a:uFillTx/>
                <a:latin typeface="Arial"/>
              </a:rPr>
              <a:pPr marL="0" marR="0" lvl="0" indent="0" algn="l" defTabSz="914400" rtl="0" eaLnBrk="1" fontAlgn="auto" latinLnBrk="0" hangingPunct="1">
                <a:lnSpc>
                  <a:spcPct val="90000"/>
                </a:lnSpc>
                <a:spcBef>
                  <a:spcPts val="0"/>
                </a:spcBef>
                <a:spcAft>
                  <a:spcPts val="450"/>
                </a:spcAft>
                <a:buClrTx/>
                <a:buSzTx/>
                <a:buFontTx/>
                <a:buNone/>
                <a:tabLst/>
                <a:defRPr/>
              </a:pPr>
              <a:t>5</a:t>
            </a:fld>
            <a:endParaRPr kumimoji="0" lang="en-GB" sz="800" b="1" i="0" u="none" strike="noStrike" kern="1200" cap="none" spc="0" normalizeH="0" baseline="0" noProof="0">
              <a:ln>
                <a:noFill/>
              </a:ln>
              <a:solidFill>
                <a:srgbClr val="003057"/>
              </a:solidFill>
              <a:effectLst/>
              <a:uLnTx/>
              <a:uFillTx/>
              <a:latin typeface="Arial"/>
            </a:endParaRPr>
          </a:p>
        </p:txBody>
      </p:sp>
      <p:pic>
        <p:nvPicPr>
          <p:cNvPr id="5" name="Picture 4">
            <a:extLst>
              <a:ext uri="{FF2B5EF4-FFF2-40B4-BE49-F238E27FC236}">
                <a16:creationId xmlns:a16="http://schemas.microsoft.com/office/drawing/2014/main" id="{AFCE94DD-4B63-4A5E-A97B-CCF31E7C1E61}"/>
              </a:ext>
            </a:extLst>
          </p:cNvPr>
          <p:cNvPicPr>
            <a:picLocks noChangeAspect="1"/>
          </p:cNvPicPr>
          <p:nvPr/>
        </p:nvPicPr>
        <p:blipFill>
          <a:blip r:embed="rId2"/>
          <a:stretch>
            <a:fillRect/>
          </a:stretch>
        </p:blipFill>
        <p:spPr>
          <a:xfrm>
            <a:off x="6085251" y="3902474"/>
            <a:ext cx="2585654" cy="2613457"/>
          </a:xfrm>
          <a:prstGeom prst="rect">
            <a:avLst/>
          </a:prstGeom>
        </p:spPr>
      </p:pic>
    </p:spTree>
    <p:extLst>
      <p:ext uri="{BB962C8B-B14F-4D97-AF65-F5344CB8AC3E}">
        <p14:creationId xmlns:p14="http://schemas.microsoft.com/office/powerpoint/2010/main" val="384547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B69087-FC30-4B49-BDFE-27443B9C3E58}"/>
              </a:ext>
            </a:extLst>
          </p:cNvPr>
          <p:cNvSpPr>
            <a:spLocks noGrp="1"/>
          </p:cNvSpPr>
          <p:nvPr>
            <p:ph type="title"/>
          </p:nvPr>
        </p:nvSpPr>
        <p:spPr>
          <a:xfrm>
            <a:off x="183378" y="181352"/>
            <a:ext cx="8208169" cy="339657"/>
          </a:xfrm>
        </p:spPr>
        <p:txBody>
          <a:bodyPr/>
          <a:lstStyle/>
          <a:p>
            <a:r>
              <a:rPr lang="en-GB" dirty="0">
                <a:solidFill>
                  <a:srgbClr val="FF0000"/>
                </a:solidFill>
                <a:latin typeface="+mn-lt"/>
              </a:rPr>
              <a:t>Glossary of Key Terms </a:t>
            </a:r>
          </a:p>
        </p:txBody>
      </p:sp>
      <p:sp>
        <p:nvSpPr>
          <p:cNvPr id="8" name="Text Placeholder 7">
            <a:extLst>
              <a:ext uri="{FF2B5EF4-FFF2-40B4-BE49-F238E27FC236}">
                <a16:creationId xmlns:a16="http://schemas.microsoft.com/office/drawing/2014/main" id="{E0C928FE-50F0-4DD8-976B-4084740B0C7F}"/>
              </a:ext>
            </a:extLst>
          </p:cNvPr>
          <p:cNvSpPr>
            <a:spLocks noGrp="1"/>
          </p:cNvSpPr>
          <p:nvPr>
            <p:ph type="body" sz="quarter" idx="10"/>
          </p:nvPr>
        </p:nvSpPr>
        <p:spPr>
          <a:xfrm>
            <a:off x="183378" y="736847"/>
            <a:ext cx="8334295" cy="5423807"/>
          </a:xfrm>
        </p:spPr>
        <p:txBody>
          <a:bodyPr/>
          <a:lstStyle/>
          <a:p>
            <a:pPr>
              <a:lnSpc>
                <a:spcPct val="100000"/>
              </a:lnSpc>
            </a:pPr>
            <a:r>
              <a:rPr lang="en-US" sz="1800" dirty="0">
                <a:solidFill>
                  <a:srgbClr val="FF0000"/>
                </a:solidFill>
              </a:rPr>
              <a:t>Minor sentence or fragment – a sentence which usually does not have a main verb in it but still conveys meaning e.g. Where is he? No idea.</a:t>
            </a:r>
          </a:p>
          <a:p>
            <a:pPr>
              <a:lnSpc>
                <a:spcPct val="100000"/>
              </a:lnSpc>
            </a:pPr>
            <a:endParaRPr lang="en-US" sz="1800" dirty="0">
              <a:solidFill>
                <a:srgbClr val="FF0000"/>
              </a:solidFill>
            </a:endParaRPr>
          </a:p>
          <a:p>
            <a:pPr>
              <a:lnSpc>
                <a:spcPct val="100000"/>
              </a:lnSpc>
            </a:pPr>
            <a:r>
              <a:rPr lang="en-US" sz="1800" dirty="0">
                <a:solidFill>
                  <a:srgbClr val="FF0000"/>
                </a:solidFill>
              </a:rPr>
              <a:t>Simple sentence – a sentence which is made up of a single main clause. </a:t>
            </a:r>
          </a:p>
          <a:p>
            <a:pPr>
              <a:lnSpc>
                <a:spcPct val="100000"/>
              </a:lnSpc>
            </a:pPr>
            <a:endParaRPr lang="en-US" sz="1800" dirty="0">
              <a:solidFill>
                <a:srgbClr val="FF0000"/>
              </a:solidFill>
            </a:endParaRPr>
          </a:p>
          <a:p>
            <a:pPr>
              <a:lnSpc>
                <a:spcPct val="100000"/>
              </a:lnSpc>
            </a:pPr>
            <a:r>
              <a:rPr lang="en-US" sz="1800" dirty="0">
                <a:solidFill>
                  <a:srgbClr val="FF0000"/>
                </a:solidFill>
              </a:rPr>
              <a:t>Compound sentence – a sentence made up of two main clauses joined by a conjunction. </a:t>
            </a:r>
          </a:p>
          <a:p>
            <a:pPr>
              <a:lnSpc>
                <a:spcPct val="100000"/>
              </a:lnSpc>
            </a:pPr>
            <a:endParaRPr lang="en-US" sz="1800" dirty="0">
              <a:solidFill>
                <a:srgbClr val="FF0000"/>
              </a:solidFill>
            </a:endParaRPr>
          </a:p>
          <a:p>
            <a:pPr>
              <a:lnSpc>
                <a:spcPct val="100000"/>
              </a:lnSpc>
            </a:pPr>
            <a:r>
              <a:rPr lang="en-US" sz="1800" dirty="0">
                <a:solidFill>
                  <a:srgbClr val="FF0000"/>
                </a:solidFill>
              </a:rPr>
              <a:t>Complex sentence – a sentence made up of at least one main and one subordinate clause.</a:t>
            </a:r>
          </a:p>
          <a:p>
            <a:pPr>
              <a:lnSpc>
                <a:spcPct val="100000"/>
              </a:lnSpc>
            </a:pPr>
            <a:endParaRPr lang="en-US" sz="1800" dirty="0">
              <a:solidFill>
                <a:srgbClr val="FF0000"/>
              </a:solidFill>
            </a:endParaRPr>
          </a:p>
          <a:p>
            <a:pPr>
              <a:lnSpc>
                <a:spcPct val="100000"/>
              </a:lnSpc>
            </a:pPr>
            <a:r>
              <a:rPr lang="en-US" sz="1800" dirty="0">
                <a:solidFill>
                  <a:srgbClr val="FF0000"/>
                </a:solidFill>
              </a:rPr>
              <a:t>Synonym – a word that has a related meaning to another word.</a:t>
            </a:r>
          </a:p>
          <a:p>
            <a:pPr marL="0" indent="0">
              <a:lnSpc>
                <a:spcPct val="100000"/>
              </a:lnSpc>
              <a:buNone/>
            </a:pPr>
            <a:endParaRPr lang="en-GB" sz="1800" dirty="0">
              <a:solidFill>
                <a:srgbClr val="FF0000"/>
              </a:solidFill>
            </a:endParaRPr>
          </a:p>
          <a:p>
            <a:pPr marL="0" indent="0">
              <a:lnSpc>
                <a:spcPct val="100000"/>
              </a:lnSpc>
              <a:buNone/>
            </a:pPr>
            <a:endParaRPr lang="en-GB" sz="1800" dirty="0">
              <a:solidFill>
                <a:srgbClr val="FF0000"/>
              </a:solidFill>
            </a:endParaRPr>
          </a:p>
          <a:p>
            <a:pPr marL="0" indent="0">
              <a:lnSpc>
                <a:spcPct val="100000"/>
              </a:lnSpc>
              <a:buNone/>
            </a:pPr>
            <a:endParaRPr lang="en-US" sz="1800" dirty="0">
              <a:solidFill>
                <a:srgbClr val="FF0000"/>
              </a:solidFill>
            </a:endParaRPr>
          </a:p>
          <a:p>
            <a:endParaRPr lang="en-GB" sz="1800" dirty="0"/>
          </a:p>
          <a:p>
            <a:endParaRPr lang="en-GB" sz="1800" dirty="0">
              <a:solidFill>
                <a:srgbClr val="FF0000"/>
              </a:solidFill>
            </a:endParaRPr>
          </a:p>
          <a:p>
            <a:pPr>
              <a:lnSpc>
                <a:spcPct val="100000"/>
              </a:lnSpc>
            </a:pPr>
            <a:endParaRPr lang="en-GB" sz="1800" dirty="0">
              <a:solidFill>
                <a:srgbClr val="FF0000"/>
              </a:solidFill>
            </a:endParaRPr>
          </a:p>
          <a:p>
            <a:pPr>
              <a:lnSpc>
                <a:spcPct val="100000"/>
              </a:lnSpc>
            </a:pPr>
            <a:endParaRPr lang="en-GB" sz="1800" dirty="0"/>
          </a:p>
        </p:txBody>
      </p:sp>
      <p:sp>
        <p:nvSpPr>
          <p:cNvPr id="5" name="Slide Number Placeholder 4">
            <a:extLst>
              <a:ext uri="{FF2B5EF4-FFF2-40B4-BE49-F238E27FC236}">
                <a16:creationId xmlns:a16="http://schemas.microsoft.com/office/drawing/2014/main" id="{87651D04-B526-40EB-8A2C-E9A5F64DE87B}"/>
              </a:ext>
            </a:extLst>
          </p:cNvPr>
          <p:cNvSpPr>
            <a:spLocks noGrp="1"/>
          </p:cNvSpPr>
          <p:nvPr>
            <p:ph type="sldNum" sz="quarter" idx="4"/>
          </p:nvPr>
        </p:nvSpPr>
        <p:spPr/>
        <p:txBody>
          <a:bodyPr/>
          <a:lstStyle/>
          <a:p>
            <a:fld id="{DDBE135E-2566-4748-853C-8A3B78F0FB00}" type="slidenum">
              <a:rPr lang="en-GB" smtClean="0"/>
              <a:pPr/>
              <a:t>50</a:t>
            </a:fld>
            <a:endParaRPr lang="en-GB" dirty="0"/>
          </a:p>
        </p:txBody>
      </p:sp>
    </p:spTree>
    <p:extLst>
      <p:ext uri="{BB962C8B-B14F-4D97-AF65-F5344CB8AC3E}">
        <p14:creationId xmlns:p14="http://schemas.microsoft.com/office/powerpoint/2010/main" val="370073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58C36-B7E7-4889-ACBB-8DA2867BA266}"/>
              </a:ext>
            </a:extLst>
          </p:cNvPr>
          <p:cNvSpPr>
            <a:spLocks noGrp="1"/>
          </p:cNvSpPr>
          <p:nvPr>
            <p:ph type="title"/>
          </p:nvPr>
        </p:nvSpPr>
        <p:spPr>
          <a:xfrm>
            <a:off x="540000" y="418050"/>
            <a:ext cx="3681163" cy="1144958"/>
          </a:xfrm>
        </p:spPr>
        <p:txBody>
          <a:bodyPr anchor="t">
            <a:normAutofit/>
          </a:bodyPr>
          <a:lstStyle/>
          <a:p>
            <a:r>
              <a:rPr lang="en-GB" dirty="0"/>
              <a:t>Feedback Form</a:t>
            </a:r>
          </a:p>
        </p:txBody>
      </p:sp>
      <p:sp>
        <p:nvSpPr>
          <p:cNvPr id="3" name="Content Placeholder 2">
            <a:extLst>
              <a:ext uri="{FF2B5EF4-FFF2-40B4-BE49-F238E27FC236}">
                <a16:creationId xmlns:a16="http://schemas.microsoft.com/office/drawing/2014/main" id="{3D8CF069-164A-486E-9540-BF3C5838C55B}"/>
              </a:ext>
            </a:extLst>
          </p:cNvPr>
          <p:cNvSpPr>
            <a:spLocks noGrp="1"/>
          </p:cNvSpPr>
          <p:nvPr>
            <p:ph idx="1"/>
          </p:nvPr>
        </p:nvSpPr>
        <p:spPr>
          <a:xfrm>
            <a:off x="539999" y="1058476"/>
            <a:ext cx="3681163" cy="2370524"/>
          </a:xfrm>
        </p:spPr>
        <p:txBody>
          <a:bodyPr>
            <a:normAutofit fontScale="77500" lnSpcReduction="20000"/>
          </a:bodyPr>
          <a:lstStyle/>
          <a:p>
            <a:pPr>
              <a:lnSpc>
                <a:spcPct val="100000"/>
              </a:lnSpc>
              <a:spcAft>
                <a:spcPts val="600"/>
              </a:spcAft>
            </a:pPr>
            <a:r>
              <a:rPr lang="en-GB" sz="3600" b="1" dirty="0"/>
              <a:t>Please complete the feedback form – you will find the link in the description for this video or you can use the QR code. </a:t>
            </a:r>
          </a:p>
        </p:txBody>
      </p:sp>
      <p:pic>
        <p:nvPicPr>
          <p:cNvPr id="5" name="Picture 4">
            <a:extLst>
              <a:ext uri="{FF2B5EF4-FFF2-40B4-BE49-F238E27FC236}">
                <a16:creationId xmlns:a16="http://schemas.microsoft.com/office/drawing/2014/main" id="{24E02B84-5185-4580-8E67-EF3F5D8B3740}"/>
              </a:ext>
            </a:extLst>
          </p:cNvPr>
          <p:cNvPicPr>
            <a:picLocks noChangeAspect="1"/>
          </p:cNvPicPr>
          <p:nvPr/>
        </p:nvPicPr>
        <p:blipFill>
          <a:blip r:embed="rId2"/>
          <a:stretch>
            <a:fillRect/>
          </a:stretch>
        </p:blipFill>
        <p:spPr>
          <a:xfrm>
            <a:off x="4581525" y="1290340"/>
            <a:ext cx="4562475" cy="4277320"/>
          </a:xfrm>
          <a:prstGeom prst="rect">
            <a:avLst/>
          </a:prstGeom>
          <a:noFill/>
        </p:spPr>
      </p:pic>
      <p:pic>
        <p:nvPicPr>
          <p:cNvPr id="4" name="Picture 3">
            <a:extLst>
              <a:ext uri="{FF2B5EF4-FFF2-40B4-BE49-F238E27FC236}">
                <a16:creationId xmlns:a16="http://schemas.microsoft.com/office/drawing/2014/main" id="{D38C8FC3-9EC0-4934-AEF9-2C6D74F3ABAF}"/>
              </a:ext>
            </a:extLst>
          </p:cNvPr>
          <p:cNvPicPr>
            <a:picLocks noChangeAspect="1"/>
          </p:cNvPicPr>
          <p:nvPr/>
        </p:nvPicPr>
        <p:blipFill>
          <a:blip r:embed="rId3"/>
          <a:stretch>
            <a:fillRect/>
          </a:stretch>
        </p:blipFill>
        <p:spPr>
          <a:xfrm>
            <a:off x="1050848" y="3588613"/>
            <a:ext cx="2124075" cy="2095500"/>
          </a:xfrm>
          <a:prstGeom prst="rect">
            <a:avLst/>
          </a:prstGeom>
        </p:spPr>
      </p:pic>
    </p:spTree>
    <p:extLst>
      <p:ext uri="{BB962C8B-B14F-4D97-AF65-F5344CB8AC3E}">
        <p14:creationId xmlns:p14="http://schemas.microsoft.com/office/powerpoint/2010/main" val="3921975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529332" y="1269508"/>
            <a:ext cx="7471332" cy="4358128"/>
          </a:xfrm>
        </p:spPr>
        <p:txBody>
          <a:bodyPr>
            <a:normAutofit/>
          </a:bodyPr>
          <a:lstStyle/>
          <a:p>
            <a:pPr algn="ctr"/>
            <a:r>
              <a:rPr lang="en-GB" sz="3200" b="1" dirty="0"/>
              <a:t>THANK YOU!</a:t>
            </a:r>
            <a:endParaRPr lang="en-US" sz="3200" dirty="0">
              <a:solidFill>
                <a:schemeClr val="tx1"/>
              </a:solidFill>
            </a:endParaRP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52</a:t>
            </a:fld>
            <a:endParaRPr lang="en-GB"/>
          </a:p>
        </p:txBody>
      </p:sp>
      <p:pic>
        <p:nvPicPr>
          <p:cNvPr id="5" name="Picture 4">
            <a:extLst>
              <a:ext uri="{FF2B5EF4-FFF2-40B4-BE49-F238E27FC236}">
                <a16:creationId xmlns:a16="http://schemas.microsoft.com/office/drawing/2014/main" id="{F2EA8F5E-7A28-44DE-B32E-678A71DF8FF2}"/>
              </a:ext>
            </a:extLst>
          </p:cNvPr>
          <p:cNvPicPr>
            <a:picLocks noChangeAspect="1"/>
          </p:cNvPicPr>
          <p:nvPr/>
        </p:nvPicPr>
        <p:blipFill>
          <a:blip r:embed="rId2"/>
          <a:stretch>
            <a:fillRect/>
          </a:stretch>
        </p:blipFill>
        <p:spPr>
          <a:xfrm>
            <a:off x="2450283" y="1905555"/>
            <a:ext cx="4048125" cy="4076700"/>
          </a:xfrm>
          <a:prstGeom prst="rect">
            <a:avLst/>
          </a:prstGeom>
        </p:spPr>
      </p:pic>
    </p:spTree>
    <p:extLst>
      <p:ext uri="{BB962C8B-B14F-4D97-AF65-F5344CB8AC3E}">
        <p14:creationId xmlns:p14="http://schemas.microsoft.com/office/powerpoint/2010/main" val="15540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42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Punctuation – Accuracy and Effect</a:t>
            </a:r>
          </a:p>
        </p:txBody>
      </p:sp>
    </p:spTree>
    <p:extLst>
      <p:ext uri="{BB962C8B-B14F-4D97-AF65-F5344CB8AC3E}">
        <p14:creationId xmlns:p14="http://schemas.microsoft.com/office/powerpoint/2010/main" val="131984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mn-lt"/>
              </a:rPr>
              <a:t>Using punctuation</a:t>
            </a:r>
          </a:p>
        </p:txBody>
      </p:sp>
      <p:sp>
        <p:nvSpPr>
          <p:cNvPr id="3" name="Content Placeholder 2"/>
          <p:cNvSpPr>
            <a:spLocks noGrp="1"/>
          </p:cNvSpPr>
          <p:nvPr>
            <p:ph idx="1"/>
          </p:nvPr>
        </p:nvSpPr>
        <p:spPr>
          <a:xfrm>
            <a:off x="312313" y="1180729"/>
            <a:ext cx="7886700" cy="2392525"/>
          </a:xfrm>
        </p:spPr>
        <p:txBody>
          <a:bodyPr>
            <a:normAutofit fontScale="92500" lnSpcReduction="20000"/>
          </a:bodyPr>
          <a:lstStyle/>
          <a:p>
            <a:pPr>
              <a:lnSpc>
                <a:spcPct val="100000"/>
              </a:lnSpc>
            </a:pPr>
            <a:r>
              <a:rPr lang="en-GB" sz="2700" b="1" dirty="0">
                <a:ea typeface="+mj-ea"/>
                <a:cs typeface="+mj-cs"/>
              </a:rPr>
              <a:t>In your exam your use of punctuation will be judged on two main elements:</a:t>
            </a:r>
          </a:p>
          <a:p>
            <a:pPr>
              <a:lnSpc>
                <a:spcPct val="100000"/>
              </a:lnSpc>
            </a:pPr>
            <a:r>
              <a:rPr lang="en-GB" sz="2700" b="1" dirty="0">
                <a:ea typeface="+mj-ea"/>
                <a:cs typeface="+mj-cs"/>
              </a:rPr>
              <a:t>	1. Using punctuation accurately.</a:t>
            </a:r>
          </a:p>
          <a:p>
            <a:pPr>
              <a:lnSpc>
                <a:spcPct val="100000"/>
              </a:lnSpc>
            </a:pPr>
            <a:r>
              <a:rPr lang="en-GB" sz="2700" b="1" dirty="0">
                <a:ea typeface="+mj-ea"/>
                <a:cs typeface="+mj-cs"/>
              </a:rPr>
              <a:t>	2. Using punctuation for effect.</a:t>
            </a:r>
          </a:p>
          <a:p>
            <a:pPr>
              <a:lnSpc>
                <a:spcPct val="100000"/>
              </a:lnSpc>
            </a:pPr>
            <a:r>
              <a:rPr lang="en-GB" sz="2700" b="1" dirty="0">
                <a:solidFill>
                  <a:schemeClr val="bg2">
                    <a:lumMod val="75000"/>
                    <a:lumOff val="25000"/>
                  </a:schemeClr>
                </a:solidFill>
                <a:ea typeface="+mj-ea"/>
                <a:cs typeface="+mj-cs"/>
              </a:rPr>
              <a:t>Look at the forms of punctuation below.  </a:t>
            </a:r>
          </a:p>
          <a:p>
            <a:pPr>
              <a:lnSpc>
                <a:spcPct val="100000"/>
              </a:lnSpc>
            </a:pPr>
            <a:r>
              <a:rPr lang="en-GB" sz="2700" b="1" dirty="0">
                <a:solidFill>
                  <a:schemeClr val="bg2">
                    <a:lumMod val="75000"/>
                    <a:lumOff val="25000"/>
                  </a:schemeClr>
                </a:solidFill>
                <a:ea typeface="+mj-ea"/>
                <a:cs typeface="+mj-cs"/>
              </a:rPr>
              <a:t>How would you rate your confidence to use these accurately?</a:t>
            </a:r>
          </a:p>
          <a:p>
            <a:endParaRPr lang="en-GB" b="1" dirty="0"/>
          </a:p>
          <a:p>
            <a:endParaRPr lang="en-GB" b="1" dirty="0"/>
          </a:p>
          <a:p>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956601480"/>
              </p:ext>
            </p:extLst>
          </p:nvPr>
        </p:nvGraphicFramePr>
        <p:xfrm>
          <a:off x="126164" y="3896366"/>
          <a:ext cx="8519373" cy="1938914"/>
        </p:xfrm>
        <a:graphic>
          <a:graphicData uri="http://schemas.openxmlformats.org/drawingml/2006/table">
            <a:tbl>
              <a:tblPr firstRow="1" bandRow="1">
                <a:tableStyleId>{5C22544A-7EE6-4342-B048-85BDC9FD1C3A}</a:tableStyleId>
              </a:tblPr>
              <a:tblGrid>
                <a:gridCol w="1893194">
                  <a:extLst>
                    <a:ext uri="{9D8B030D-6E8A-4147-A177-3AD203B41FA5}">
                      <a16:colId xmlns:a16="http://schemas.microsoft.com/office/drawing/2014/main" val="20000"/>
                    </a:ext>
                  </a:extLst>
                </a:gridCol>
                <a:gridCol w="2366493">
                  <a:extLst>
                    <a:ext uri="{9D8B030D-6E8A-4147-A177-3AD203B41FA5}">
                      <a16:colId xmlns:a16="http://schemas.microsoft.com/office/drawing/2014/main" val="20001"/>
                    </a:ext>
                  </a:extLst>
                </a:gridCol>
                <a:gridCol w="2129843">
                  <a:extLst>
                    <a:ext uri="{9D8B030D-6E8A-4147-A177-3AD203B41FA5}">
                      <a16:colId xmlns:a16="http://schemas.microsoft.com/office/drawing/2014/main" val="20002"/>
                    </a:ext>
                  </a:extLst>
                </a:gridCol>
                <a:gridCol w="2129843">
                  <a:extLst>
                    <a:ext uri="{9D8B030D-6E8A-4147-A177-3AD203B41FA5}">
                      <a16:colId xmlns:a16="http://schemas.microsoft.com/office/drawing/2014/main" val="20003"/>
                    </a:ext>
                  </a:extLst>
                </a:gridCol>
              </a:tblGrid>
              <a:tr h="521594">
                <a:tc>
                  <a:txBody>
                    <a:bodyPr/>
                    <a:lstStyle/>
                    <a:p>
                      <a:r>
                        <a:rPr lang="en-GB" sz="2100" b="1" dirty="0">
                          <a:solidFill>
                            <a:sysClr val="windowText" lastClr="000000"/>
                          </a:solidFill>
                        </a:rPr>
                        <a:t>Full stop </a:t>
                      </a:r>
                      <a:r>
                        <a:rPr lang="en-GB" sz="2100" b="1" dirty="0">
                          <a:solidFill>
                            <a:schemeClr val="accent1">
                              <a:lumMod val="75000"/>
                            </a:schemeClr>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100" b="1" dirty="0">
                          <a:solidFill>
                            <a:sysClr val="windowText" lastClr="000000"/>
                          </a:solidFill>
                        </a:rPr>
                        <a:t>Question mark </a:t>
                      </a:r>
                      <a:r>
                        <a:rPr lang="en-GB" sz="2100" b="1" dirty="0">
                          <a:solidFill>
                            <a:schemeClr val="accent1">
                              <a:lumMod val="75000"/>
                            </a:schemeClr>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100" b="1" dirty="0">
                          <a:solidFill>
                            <a:sysClr val="windowText" lastClr="000000"/>
                          </a:solidFill>
                        </a:rPr>
                        <a:t>Apostrophe </a:t>
                      </a:r>
                      <a:r>
                        <a:rPr lang="en-GB" sz="2100" b="1" dirty="0">
                          <a:solidFill>
                            <a:schemeClr val="accent1">
                              <a:lumMod val="75000"/>
                            </a:schemeClr>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100" b="1" dirty="0">
                          <a:solidFill>
                            <a:sysClr val="windowText" lastClr="000000"/>
                          </a:solidFill>
                        </a:rPr>
                        <a:t>Dash </a:t>
                      </a:r>
                      <a:r>
                        <a:rPr lang="en-GB" sz="2100" b="1" dirty="0">
                          <a:solidFill>
                            <a:schemeClr val="accent1">
                              <a:lumMod val="75000"/>
                            </a:schemeClr>
                          </a:solidFill>
                        </a:rPr>
                        <a:t>–</a:t>
                      </a:r>
                      <a:r>
                        <a:rPr lang="en-GB" sz="2100" b="1" baseline="0" dirty="0">
                          <a:solidFill>
                            <a:schemeClr val="accent1">
                              <a:lumMod val="75000"/>
                            </a:schemeClr>
                          </a:solidFill>
                        </a:rPr>
                        <a:t> </a:t>
                      </a:r>
                      <a:endParaRPr lang="en-GB" sz="2100" b="1" dirty="0">
                        <a:solidFill>
                          <a:schemeClr val="accent1">
                            <a:lumMod val="7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08660">
                <a:tc>
                  <a:txBody>
                    <a:bodyPr/>
                    <a:lstStyle/>
                    <a:p>
                      <a:r>
                        <a:rPr lang="en-GB" sz="2100" b="1" dirty="0">
                          <a:solidFill>
                            <a:sysClr val="windowText" lastClr="000000"/>
                          </a:solidFill>
                        </a:rPr>
                        <a:t>Comma </a:t>
                      </a:r>
                      <a:r>
                        <a:rPr lang="en-GB" sz="2100" b="1" dirty="0">
                          <a:solidFill>
                            <a:schemeClr val="accent1">
                              <a:lumMod val="75000"/>
                            </a:schemeClr>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b="1" dirty="0">
                          <a:solidFill>
                            <a:sysClr val="windowText" lastClr="000000"/>
                          </a:solidFill>
                        </a:rPr>
                        <a:t>Exclamation mark </a:t>
                      </a:r>
                      <a:r>
                        <a:rPr lang="en-GB" sz="2100" b="1" dirty="0">
                          <a:solidFill>
                            <a:schemeClr val="accent1">
                              <a:lumMod val="75000"/>
                            </a:schemeClr>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100" b="1" dirty="0">
                          <a:solidFill>
                            <a:sysClr val="windowText" lastClr="000000"/>
                          </a:solidFill>
                        </a:rPr>
                        <a:t>Colon </a:t>
                      </a:r>
                      <a:r>
                        <a:rPr lang="en-GB" sz="2100" b="1" dirty="0">
                          <a:solidFill>
                            <a:schemeClr val="accent1">
                              <a:lumMod val="75000"/>
                            </a:schemeClr>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b="1" dirty="0">
                          <a:solidFill>
                            <a:sysClr val="windowText" lastClr="000000"/>
                          </a:solidFill>
                        </a:rPr>
                        <a:t>Brackets </a:t>
                      </a:r>
                      <a:r>
                        <a:rPr lang="en-GB" sz="2100" b="1" dirty="0">
                          <a:solidFill>
                            <a:schemeClr val="accent1">
                              <a:lumMod val="75000"/>
                            </a:schemeClr>
                          </a:solidFill>
                        </a:rPr>
                        <a:t>(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08660">
                <a:tc>
                  <a:txBody>
                    <a:bodyPr/>
                    <a:lstStyle/>
                    <a:p>
                      <a:r>
                        <a:rPr lang="en-GB" sz="2100" b="1" dirty="0">
                          <a:solidFill>
                            <a:sysClr val="windowText" lastClr="000000"/>
                          </a:solidFill>
                        </a:rPr>
                        <a:t>Capital</a:t>
                      </a:r>
                      <a:r>
                        <a:rPr lang="en-GB" sz="2100" b="1" baseline="0" dirty="0">
                          <a:solidFill>
                            <a:sysClr val="windowText" lastClr="000000"/>
                          </a:solidFill>
                        </a:rPr>
                        <a:t> letter </a:t>
                      </a:r>
                      <a:r>
                        <a:rPr lang="en-GB" sz="2100" b="1" baseline="0" dirty="0">
                          <a:solidFill>
                            <a:schemeClr val="accent1">
                              <a:lumMod val="75000"/>
                            </a:schemeClr>
                          </a:solidFill>
                        </a:rPr>
                        <a:t>A</a:t>
                      </a:r>
                      <a:endParaRPr lang="en-GB" sz="2100" b="1" dirty="0">
                        <a:solidFill>
                          <a:schemeClr val="accent1">
                            <a:lumMod val="7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100" b="1" dirty="0">
                          <a:solidFill>
                            <a:sysClr val="windowText" lastClr="000000"/>
                          </a:solidFill>
                        </a:rPr>
                        <a:t>Speech marks </a:t>
                      </a:r>
                    </a:p>
                    <a:p>
                      <a:r>
                        <a:rPr lang="en-GB" sz="2100" b="1" dirty="0">
                          <a:solidFill>
                            <a:schemeClr val="accent1">
                              <a:lumMod val="75000"/>
                            </a:schemeClr>
                          </a:solidFill>
                        </a:rPr>
                        <a:t>“  </a:t>
                      </a:r>
                      <a:r>
                        <a:rPr lang="en-GB" sz="2100" b="1" baseline="0" dirty="0">
                          <a:solidFill>
                            <a:schemeClr val="accent1">
                              <a:lumMod val="75000"/>
                            </a:schemeClr>
                          </a:solidFill>
                        </a:rPr>
                        <a:t>”</a:t>
                      </a:r>
                      <a:endParaRPr lang="en-GB" sz="2100" b="1" dirty="0">
                        <a:solidFill>
                          <a:schemeClr val="accent1">
                            <a:lumMod val="7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100" b="1" dirty="0">
                          <a:solidFill>
                            <a:sysClr val="windowText" lastClr="000000"/>
                          </a:solidFill>
                        </a:rPr>
                        <a:t>Semi-colon</a:t>
                      </a:r>
                      <a:r>
                        <a:rPr lang="en-GB" sz="2100" b="1" dirty="0">
                          <a:solidFill>
                            <a:schemeClr val="accent1">
                              <a:lumMod val="75000"/>
                            </a:schemeClr>
                          </a:solidFill>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b="1" dirty="0">
                          <a:solidFill>
                            <a:sysClr val="windowText" lastClr="000000"/>
                          </a:solidFill>
                        </a:rPr>
                        <a:t>Ellipsis </a:t>
                      </a:r>
                      <a:r>
                        <a:rPr lang="en-GB" sz="2100" b="1" dirty="0">
                          <a:solidFill>
                            <a:schemeClr val="accent1">
                              <a:lumMod val="75000"/>
                            </a:schemeClr>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7090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36" y="484387"/>
            <a:ext cx="7886700" cy="611060"/>
          </a:xfrm>
        </p:spPr>
        <p:txBody>
          <a:bodyPr>
            <a:normAutofit/>
          </a:bodyPr>
          <a:lstStyle/>
          <a:p>
            <a:r>
              <a:rPr lang="en-GB" sz="3000" dirty="0">
                <a:latin typeface="+mn-lt"/>
              </a:rPr>
              <a:t>Punctuation and accuracy</a:t>
            </a:r>
          </a:p>
        </p:txBody>
      </p:sp>
      <p:sp>
        <p:nvSpPr>
          <p:cNvPr id="3" name="Content Placeholder 2"/>
          <p:cNvSpPr>
            <a:spLocks noGrp="1"/>
          </p:cNvSpPr>
          <p:nvPr>
            <p:ph idx="1"/>
          </p:nvPr>
        </p:nvSpPr>
        <p:spPr>
          <a:xfrm>
            <a:off x="283227" y="1355008"/>
            <a:ext cx="7435623" cy="4147983"/>
          </a:xfrm>
        </p:spPr>
        <p:txBody>
          <a:bodyPr>
            <a:normAutofit lnSpcReduction="10000"/>
          </a:bodyPr>
          <a:lstStyle/>
          <a:p>
            <a:pPr>
              <a:lnSpc>
                <a:spcPct val="100000"/>
              </a:lnSpc>
            </a:pPr>
            <a:r>
              <a:rPr lang="en-GB" sz="2000" b="1" dirty="0"/>
              <a:t>Capital letter</a:t>
            </a:r>
          </a:p>
          <a:p>
            <a:pPr lvl="1">
              <a:lnSpc>
                <a:spcPct val="100000"/>
              </a:lnSpc>
            </a:pPr>
            <a:r>
              <a:rPr lang="en-GB" sz="2000" b="1" dirty="0"/>
              <a:t>Capital letters are always used at the start of sentences. They are also used for proper nouns, e.g. the names of people or places. The days of the week and the months of the year also start with capital letters, as do festivals such as Christmas, Diwali and Eid. </a:t>
            </a:r>
          </a:p>
          <a:p>
            <a:pPr lvl="1">
              <a:lnSpc>
                <a:spcPct val="100000"/>
              </a:lnSpc>
            </a:pPr>
            <a:r>
              <a:rPr lang="en-GB" sz="2000" b="1" dirty="0"/>
              <a:t>You also need capital letters at the start of the names of languages and nationalities, e.g. French, German, Tamil</a:t>
            </a:r>
            <a:r>
              <a:rPr lang="en-GB" sz="2000" b="1"/>
              <a:t>, Italian, </a:t>
            </a:r>
            <a:r>
              <a:rPr lang="en-GB" sz="2000" b="1" dirty="0"/>
              <a:t>Urdu, Chinese.</a:t>
            </a:r>
          </a:p>
          <a:p>
            <a:pPr lvl="1">
              <a:lnSpc>
                <a:spcPct val="100000"/>
              </a:lnSpc>
            </a:pPr>
            <a:r>
              <a:rPr lang="en-GB" sz="2000" b="1" dirty="0"/>
              <a:t>When writing about yourself, “I” is always a capital letter, e.g. “At nine, I walked home.”  </a:t>
            </a:r>
          </a:p>
          <a:p>
            <a:pPr>
              <a:lnSpc>
                <a:spcPct val="100000"/>
              </a:lnSpc>
            </a:pPr>
            <a:r>
              <a:rPr lang="en-GB" sz="2000" b="1" dirty="0"/>
              <a:t>Full stop</a:t>
            </a:r>
          </a:p>
          <a:p>
            <a:pPr lvl="1">
              <a:lnSpc>
                <a:spcPct val="100000"/>
              </a:lnSpc>
            </a:pPr>
            <a:r>
              <a:rPr lang="en-GB" sz="2000" b="1" dirty="0"/>
              <a:t>A full stop is used to end a sentence. A full stop should always be followed by a capital letter at the start of the next sentence.</a:t>
            </a:r>
          </a:p>
        </p:txBody>
      </p:sp>
    </p:spTree>
    <p:extLst>
      <p:ext uri="{BB962C8B-B14F-4D97-AF65-F5344CB8AC3E}">
        <p14:creationId xmlns:p14="http://schemas.microsoft.com/office/powerpoint/2010/main" val="297106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21" y="470518"/>
            <a:ext cx="7886700" cy="1138902"/>
          </a:xfrm>
        </p:spPr>
        <p:txBody>
          <a:bodyPr/>
          <a:lstStyle/>
          <a:p>
            <a:r>
              <a:rPr lang="en-GB" sz="3000" dirty="0">
                <a:latin typeface="+mn-lt"/>
              </a:rPr>
              <a:t>Full stops and capital letters</a:t>
            </a:r>
          </a:p>
        </p:txBody>
      </p:sp>
      <p:sp>
        <p:nvSpPr>
          <p:cNvPr id="3" name="Content Placeholder 2"/>
          <p:cNvSpPr>
            <a:spLocks noGrp="1"/>
          </p:cNvSpPr>
          <p:nvPr>
            <p:ph idx="1"/>
          </p:nvPr>
        </p:nvSpPr>
        <p:spPr>
          <a:xfrm>
            <a:off x="628650" y="1384917"/>
            <a:ext cx="7886700" cy="4105055"/>
          </a:xfrm>
        </p:spPr>
        <p:txBody>
          <a:bodyPr/>
          <a:lstStyle/>
          <a:p>
            <a:r>
              <a:rPr lang="en-GB" sz="2400" b="1" dirty="0">
                <a:solidFill>
                  <a:schemeClr val="bg2">
                    <a:lumMod val="75000"/>
                    <a:lumOff val="25000"/>
                  </a:schemeClr>
                </a:solidFill>
                <a:ea typeface="+mj-ea"/>
                <a:cs typeface="+mj-cs"/>
              </a:rPr>
              <a:t>This text is missing a number of capital letters and full stops. Can you spot where they should go?</a:t>
            </a:r>
          </a:p>
          <a:p>
            <a:pPr marL="342900" lvl="1" indent="0">
              <a:buNone/>
            </a:pPr>
            <a:endParaRPr lang="en-GB" b="1" dirty="0">
              <a:solidFill>
                <a:schemeClr val="bg2">
                  <a:lumMod val="75000"/>
                  <a:lumOff val="25000"/>
                </a:schemeClr>
              </a:solidFill>
            </a:endParaRPr>
          </a:p>
          <a:p>
            <a:pPr marL="342900" lvl="1" indent="0">
              <a:buNone/>
            </a:pPr>
            <a:r>
              <a:rPr lang="en-GB" sz="2100" b="1" dirty="0" err="1">
                <a:solidFill>
                  <a:schemeClr val="bg2">
                    <a:lumMod val="75000"/>
                    <a:lumOff val="25000"/>
                  </a:schemeClr>
                </a:solidFill>
              </a:rPr>
              <a:t>susan</a:t>
            </a:r>
            <a:r>
              <a:rPr lang="en-GB" sz="2100" b="1" dirty="0">
                <a:solidFill>
                  <a:schemeClr val="bg2">
                    <a:lumMod val="75000"/>
                    <a:lumOff val="25000"/>
                  </a:schemeClr>
                </a:solidFill>
              </a:rPr>
              <a:t> wondered if she could avoid her mum and just sneak out to school she really didn’t want to start her day answering loads of questions </a:t>
            </a:r>
          </a:p>
          <a:p>
            <a:pPr marL="342900" lvl="1" indent="0">
              <a:buNone/>
            </a:pPr>
            <a:r>
              <a:rPr lang="en-GB" sz="2100" b="1" dirty="0">
                <a:solidFill>
                  <a:schemeClr val="bg2">
                    <a:lumMod val="75000"/>
                    <a:lumOff val="25000"/>
                  </a:schemeClr>
                </a:solidFill>
              </a:rPr>
              <a:t>“mum,” she called “</a:t>
            </a:r>
            <a:r>
              <a:rPr lang="en-GB" sz="2100" b="1" dirty="0" err="1">
                <a:solidFill>
                  <a:schemeClr val="bg2">
                    <a:lumMod val="75000"/>
                    <a:lumOff val="25000"/>
                  </a:schemeClr>
                </a:solidFill>
              </a:rPr>
              <a:t>i’ve</a:t>
            </a:r>
            <a:r>
              <a:rPr lang="en-GB" sz="2100" b="1" dirty="0">
                <a:solidFill>
                  <a:schemeClr val="bg2">
                    <a:lumMod val="75000"/>
                    <a:lumOff val="25000"/>
                  </a:schemeClr>
                </a:solidFill>
              </a:rPr>
              <a:t> got to be in school early because of my </a:t>
            </a:r>
            <a:r>
              <a:rPr lang="en-GB" sz="2100" b="1" dirty="0" err="1">
                <a:solidFill>
                  <a:schemeClr val="bg2">
                    <a:lumMod val="75000"/>
                    <a:lumOff val="25000"/>
                  </a:schemeClr>
                </a:solidFill>
              </a:rPr>
              <a:t>spanish</a:t>
            </a:r>
            <a:r>
              <a:rPr lang="en-GB" sz="2100" b="1" dirty="0">
                <a:solidFill>
                  <a:schemeClr val="bg2">
                    <a:lumMod val="75000"/>
                    <a:lumOff val="25000"/>
                  </a:schemeClr>
                </a:solidFill>
              </a:rPr>
              <a:t> test </a:t>
            </a:r>
            <a:r>
              <a:rPr lang="en-GB" sz="2100" b="1" dirty="0" err="1">
                <a:solidFill>
                  <a:schemeClr val="bg2">
                    <a:lumMod val="75000"/>
                    <a:lumOff val="25000"/>
                  </a:schemeClr>
                </a:solidFill>
              </a:rPr>
              <a:t>i’ll</a:t>
            </a:r>
            <a:r>
              <a:rPr lang="en-GB" sz="2100" b="1" dirty="0">
                <a:solidFill>
                  <a:schemeClr val="bg2">
                    <a:lumMod val="75000"/>
                    <a:lumOff val="25000"/>
                  </a:schemeClr>
                </a:solidFill>
              </a:rPr>
              <a:t> see you later”</a:t>
            </a:r>
          </a:p>
          <a:p>
            <a:pPr marL="342900" lvl="1" indent="0">
              <a:buNone/>
            </a:pPr>
            <a:r>
              <a:rPr lang="en-GB" sz="2100" b="1" dirty="0">
                <a:solidFill>
                  <a:schemeClr val="bg2">
                    <a:lumMod val="75000"/>
                    <a:lumOff val="25000"/>
                  </a:schemeClr>
                </a:solidFill>
              </a:rPr>
              <a:t>“alright </a:t>
            </a:r>
            <a:r>
              <a:rPr lang="en-GB" sz="2100" b="1" dirty="0" err="1">
                <a:solidFill>
                  <a:schemeClr val="bg2">
                    <a:lumMod val="75000"/>
                    <a:lumOff val="25000"/>
                  </a:schemeClr>
                </a:solidFill>
              </a:rPr>
              <a:t>susan</a:t>
            </a:r>
            <a:r>
              <a:rPr lang="en-GB" sz="2100" b="1" dirty="0">
                <a:solidFill>
                  <a:schemeClr val="bg2">
                    <a:lumMod val="75000"/>
                    <a:lumOff val="25000"/>
                  </a:schemeClr>
                </a:solidFill>
              </a:rPr>
              <a:t> have you got your lunch?”</a:t>
            </a:r>
          </a:p>
          <a:p>
            <a:pPr marL="342900" lvl="1" indent="0">
              <a:buNone/>
            </a:pPr>
            <a:r>
              <a:rPr lang="en-GB" sz="2100" b="1" dirty="0">
                <a:solidFill>
                  <a:schemeClr val="bg2">
                    <a:lumMod val="75000"/>
                    <a:lumOff val="25000"/>
                  </a:schemeClr>
                </a:solidFill>
              </a:rPr>
              <a:t>“yeah”</a:t>
            </a:r>
          </a:p>
          <a:p>
            <a:endParaRPr lang="en-GB" dirty="0"/>
          </a:p>
        </p:txBody>
      </p:sp>
    </p:spTree>
    <p:extLst>
      <p:ext uri="{BB962C8B-B14F-4D97-AF65-F5344CB8AC3E}">
        <p14:creationId xmlns:p14="http://schemas.microsoft.com/office/powerpoint/2010/main" val="3394721010"/>
      </p:ext>
    </p:extLst>
  </p:cSld>
  <p:clrMapOvr>
    <a:masterClrMapping/>
  </p:clrMapOvr>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extLst>
    <a:ext uri="{05A4C25C-085E-4340-85A3-A5531E510DB2}">
      <thm15:themeFamily xmlns:thm15="http://schemas.microsoft.com/office/thememl/2012/main" name="PearsonTemplate14January2019" id="{FF30C845-9087-0B40-A731-87470196F3EF}" vid="{95B57C13-91C4-314C-86DB-3AE5673D41F8}"/>
    </a:ext>
  </a:extLst>
</a:theme>
</file>

<file path=ppt/theme/theme2.xml><?xml version="1.0" encoding="utf-8"?>
<a:theme xmlns:a="http://schemas.openxmlformats.org/drawingml/2006/main" name="1_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extLst>
    <a:ext uri="{05A4C25C-085E-4340-85A3-A5531E510DB2}">
      <thm15:themeFamily xmlns:thm15="http://schemas.microsoft.com/office/thememl/2012/main" name="PearsonTemplate14January2019" id="{FF30C845-9087-0B40-A731-87470196F3EF}" vid="{95B57C13-91C4-314C-86DB-3AE5673D41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4005</Words>
  <Application>Microsoft Office PowerPoint</Application>
  <PresentationFormat>On-screen Show (4:3)</PresentationFormat>
  <Paragraphs>373</Paragraphs>
  <Slides>53</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53</vt:i4>
      </vt:variant>
    </vt:vector>
  </HeadingPairs>
  <TitlesOfParts>
    <vt:vector size="58" baseType="lpstr">
      <vt:lpstr>Arial</vt:lpstr>
      <vt:lpstr>Calibri</vt:lpstr>
      <vt:lpstr>Times New Roman</vt:lpstr>
      <vt:lpstr>Pearson</vt:lpstr>
      <vt:lpstr>1_Pearson</vt:lpstr>
      <vt:lpstr>English Language Live Lesson Lesson 6 Technical Accuracy </vt:lpstr>
      <vt:lpstr>Introduction</vt:lpstr>
      <vt:lpstr>Community Rules</vt:lpstr>
      <vt:lpstr>Creating an Effective Narrative</vt:lpstr>
      <vt:lpstr>How this will work….</vt:lpstr>
      <vt:lpstr>Punctuation – Accuracy and Effect</vt:lpstr>
      <vt:lpstr>Using punctuation</vt:lpstr>
      <vt:lpstr>Punctuation and accuracy</vt:lpstr>
      <vt:lpstr>Full stops and capital letters</vt:lpstr>
      <vt:lpstr>PowerPoint Presentation</vt:lpstr>
      <vt:lpstr>Punctuation and accuracy – commas</vt:lpstr>
      <vt:lpstr>Where should the commas go?</vt:lpstr>
      <vt:lpstr>Did you get them all?</vt:lpstr>
      <vt:lpstr>Question marks</vt:lpstr>
      <vt:lpstr>Exclamation marks</vt:lpstr>
      <vt:lpstr>Questions and Exclamations</vt:lpstr>
      <vt:lpstr>Questions and Exclamations</vt:lpstr>
      <vt:lpstr>Punctuating dialogue</vt:lpstr>
      <vt:lpstr>Why take the risk?</vt:lpstr>
      <vt:lpstr>Ellipsis</vt:lpstr>
      <vt:lpstr>Combining Ellipsis and Speech</vt:lpstr>
      <vt:lpstr>Developing a Conversation</vt:lpstr>
      <vt:lpstr>Apostrophes</vt:lpstr>
      <vt:lpstr>Can you spot the apostrophe errors in this extract? How would you correct them? </vt:lpstr>
      <vt:lpstr>PowerPoint Presentation</vt:lpstr>
      <vt:lpstr>Colon and semi-colon</vt:lpstr>
      <vt:lpstr>Using Colons and Semi-Colons with Confidence </vt:lpstr>
      <vt:lpstr>Dashes and brackets </vt:lpstr>
      <vt:lpstr>Why use brackets or dashes?</vt:lpstr>
      <vt:lpstr>Sentence Variation</vt:lpstr>
      <vt:lpstr>Punctuation and effect</vt:lpstr>
      <vt:lpstr>Punctuation and effect</vt:lpstr>
      <vt:lpstr>PowerPoint Presentation</vt:lpstr>
      <vt:lpstr>PowerPoint Presentation</vt:lpstr>
      <vt:lpstr>Spelling and Vocabulary</vt:lpstr>
      <vt:lpstr>Strategies for Boosting Vocabulary</vt:lpstr>
      <vt:lpstr>Stealing Words</vt:lpstr>
      <vt:lpstr>Strategies for Boosting Vocabulary</vt:lpstr>
      <vt:lpstr>Paragraphing</vt:lpstr>
      <vt:lpstr>Paragraphing</vt:lpstr>
      <vt:lpstr>Paragraphing for Effect</vt:lpstr>
      <vt:lpstr>Proof-reading and Editing</vt:lpstr>
      <vt:lpstr>Checking your work  </vt:lpstr>
      <vt:lpstr>Editing is a messy business</vt:lpstr>
      <vt:lpstr>PowerPoint Presentation</vt:lpstr>
      <vt:lpstr>PowerPoint Presentation</vt:lpstr>
      <vt:lpstr>PowerPoint Presentation</vt:lpstr>
      <vt:lpstr>Review</vt:lpstr>
      <vt:lpstr>What to consider…</vt:lpstr>
      <vt:lpstr>Glossary of Key Terms </vt:lpstr>
      <vt:lpstr>Feedback Form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Live Lesson Lesson 5 Creating an Effective Narrative</dc:title>
  <dc:creator>Rebecca White</dc:creator>
  <cp:lastModifiedBy>Rebecca White</cp:lastModifiedBy>
  <cp:revision>48</cp:revision>
  <dcterms:created xsi:type="dcterms:W3CDTF">2020-06-25T21:56:28Z</dcterms:created>
  <dcterms:modified xsi:type="dcterms:W3CDTF">2020-07-06T16:39:07Z</dcterms:modified>
</cp:coreProperties>
</file>