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423" r:id="rId2"/>
    <p:sldId id="424" r:id="rId3"/>
    <p:sldId id="425" r:id="rId4"/>
    <p:sldId id="426" r:id="rId5"/>
    <p:sldId id="429" r:id="rId6"/>
    <p:sldId id="427" r:id="rId7"/>
    <p:sldId id="430" r:id="rId8"/>
    <p:sldId id="431" r:id="rId9"/>
    <p:sldId id="471" r:id="rId10"/>
    <p:sldId id="438" r:id="rId11"/>
    <p:sldId id="439" r:id="rId12"/>
    <p:sldId id="440" r:id="rId13"/>
    <p:sldId id="485" r:id="rId14"/>
    <p:sldId id="452" r:id="rId15"/>
    <p:sldId id="453" r:id="rId16"/>
    <p:sldId id="454" r:id="rId17"/>
    <p:sldId id="441" r:id="rId18"/>
    <p:sldId id="455" r:id="rId19"/>
    <p:sldId id="472" r:id="rId20"/>
    <p:sldId id="443" r:id="rId21"/>
    <p:sldId id="473" r:id="rId22"/>
    <p:sldId id="474" r:id="rId23"/>
    <p:sldId id="445" r:id="rId24"/>
    <p:sldId id="446" r:id="rId25"/>
    <p:sldId id="456" r:id="rId26"/>
    <p:sldId id="457" r:id="rId27"/>
    <p:sldId id="475" r:id="rId28"/>
    <p:sldId id="476" r:id="rId29"/>
    <p:sldId id="448" r:id="rId30"/>
    <p:sldId id="477" r:id="rId31"/>
    <p:sldId id="478" r:id="rId32"/>
    <p:sldId id="450" r:id="rId33"/>
    <p:sldId id="458" r:id="rId34"/>
    <p:sldId id="435" r:id="rId35"/>
    <p:sldId id="479" r:id="rId36"/>
    <p:sldId id="480" r:id="rId37"/>
    <p:sldId id="451" r:id="rId38"/>
    <p:sldId id="460" r:id="rId39"/>
    <p:sldId id="461" r:id="rId40"/>
    <p:sldId id="481" r:id="rId41"/>
    <p:sldId id="482" r:id="rId42"/>
    <p:sldId id="484" r:id="rId43"/>
    <p:sldId id="483" r:id="rId44"/>
    <p:sldId id="466" r:id="rId45"/>
    <p:sldId id="467" r:id="rId46"/>
    <p:sldId id="468" r:id="rId47"/>
    <p:sldId id="469" r:id="rId48"/>
    <p:sldId id="486" r:id="rId49"/>
    <p:sldId id="29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guide id="4" orient="horz" pos="2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cmAuthor id="2" name="Slade, Liz" initials="SL" lastIdx="5" clrIdx="1">
    <p:extLst>
      <p:ext uri="{19B8F6BF-5375-455C-9EA6-DF929625EA0E}">
        <p15:presenceInfo xmlns:p15="http://schemas.microsoft.com/office/powerpoint/2012/main" userId="S::Liz.Slade@pearson.com::ffe0e0a8-d677-4d33-9e2b-459edbba0ba2" providerId="AD"/>
      </p:ext>
    </p:extLst>
  </p:cmAuthor>
  <p:cmAuthor id="3" name="Rebecca White" initials="RW" lastIdx="5" clrIdx="2">
    <p:extLst>
      <p:ext uri="{19B8F6BF-5375-455C-9EA6-DF929625EA0E}">
        <p15:presenceInfo xmlns:p15="http://schemas.microsoft.com/office/powerpoint/2012/main" userId="1ec6a2532bcd05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4D49"/>
    <a:srgbClr val="505759"/>
    <a:srgbClr val="03873A"/>
    <a:srgbClr val="005A70"/>
    <a:srgbClr val="BBBBBB"/>
    <a:srgbClr val="000000"/>
    <a:srgbClr val="003057"/>
    <a:srgbClr val="D3D5D6"/>
    <a:srgbClr val="D2D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3184" autoAdjust="0"/>
  </p:normalViewPr>
  <p:slideViewPr>
    <p:cSldViewPr snapToGrid="0" showGuides="1">
      <p:cViewPr varScale="1">
        <p:scale>
          <a:sx n="86" d="100"/>
          <a:sy n="86" d="100"/>
        </p:scale>
        <p:origin x="1382" y="58"/>
      </p:cViewPr>
      <p:guideLst>
        <p:guide orient="horz"/>
        <p:guide pos="5759"/>
        <p:guide/>
        <p:guide orient="horz" pos="256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15760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DD4D23-C98A-435E-AE88-9061F8349B02}" type="slidenum">
              <a:rPr lang="en-GB" smtClean="0"/>
              <a:pPr/>
              <a:t>39</a:t>
            </a:fld>
            <a:endParaRPr lang="en-GB" dirty="0"/>
          </a:p>
        </p:txBody>
      </p:sp>
    </p:spTree>
    <p:extLst>
      <p:ext uri="{BB962C8B-B14F-4D97-AF65-F5344CB8AC3E}">
        <p14:creationId xmlns:p14="http://schemas.microsoft.com/office/powerpoint/2010/main" val="391242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bg1"/>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a:t>Insert photographic image</a:t>
            </a:r>
            <a:endParaRPr lang="en-US" dirty="0"/>
          </a:p>
        </p:txBody>
      </p:sp>
    </p:spTree>
    <p:extLst>
      <p:ext uri="{BB962C8B-B14F-4D97-AF65-F5344CB8AC3E}">
        <p14:creationId xmlns:p14="http://schemas.microsoft.com/office/powerpoint/2010/main" val="234291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57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chemeClr val="tx1"/>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bg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36522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chemeClr val="bg2"/>
                </a:solidFill>
              </a:defRPr>
            </a:lvl1pPr>
          </a:lstStyle>
          <a:p>
            <a:pPr lvl="0"/>
            <a:r>
              <a:rPr lang="en-US"/>
              <a:t>Click to edit Master text styles</a:t>
            </a:r>
          </a:p>
        </p:txBody>
      </p:sp>
      <p:cxnSp>
        <p:nvCxnSpPr>
          <p:cNvPr id="10" name="Straight Connector 9"/>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bg2"/>
                </a:solidFill>
                <a:latin typeface="+mn-lt"/>
              </a:defRPr>
            </a:lvl1pPr>
          </a:lstStyle>
          <a:p>
            <a:pPr lvl="0"/>
            <a:r>
              <a:rPr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lvl1pPr>
              <a:defRPr>
                <a:solidFill>
                  <a:schemeClr val="tx2"/>
                </a:solidFill>
              </a:defRPr>
            </a:lvl1pPr>
          </a:lstStyle>
          <a:p>
            <a:r>
              <a:rPr lang="en-US"/>
              <a:t>Click to edit Master title style</a:t>
            </a:r>
          </a:p>
        </p:txBody>
      </p:sp>
      <p:sp>
        <p:nvSpPr>
          <p:cNvPr id="3" name="Rectangle 2"/>
          <p:cNvSpPr/>
          <p:nvPr userDrawn="1"/>
        </p:nvSpPr>
        <p:spPr>
          <a:xfrm>
            <a:off x="542925" y="1752601"/>
            <a:ext cx="4857750"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rgbClr val="FFFFFF"/>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p:txBody>
      </p:sp>
      <p:sp>
        <p:nvSpPr>
          <p:cNvPr id="9" name="Rectangle 8"/>
          <p:cNvSpPr/>
          <p:nvPr userDrawn="1"/>
        </p:nvSpPr>
        <p:spPr>
          <a:xfrm>
            <a:off x="552450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bg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bg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a:t>Click to edit Master text styles</a:t>
            </a:r>
          </a:p>
          <a:p>
            <a:pPr lvl="1"/>
            <a:r>
              <a:rPr lang="en-US"/>
              <a:t>Second level</a:t>
            </a:r>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tx2"/>
                </a:solidFill>
              </a:defRPr>
            </a:lvl1pPr>
          </a:lstStyle>
          <a:p>
            <a:pPr lvl="0"/>
            <a:r>
              <a:rPr lang="en-US"/>
              <a:t>Click to edit Master text styles</a:t>
            </a:r>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76767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45606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p:cNvSpPr/>
          <p:nvPr userDrawn="1"/>
        </p:nvSpPr>
        <p:spPr>
          <a:xfrm>
            <a:off x="3286125"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lvl1pPr>
              <a:defRPr>
                <a:solidFill>
                  <a:schemeClr val="tx2"/>
                </a:solidFill>
              </a:defRPr>
            </a:lvl1pPr>
          </a:lstStyle>
          <a:p>
            <a:r>
              <a:rPr lang="en-US"/>
              <a:t>Click to edit Master title style</a:t>
            </a:r>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bg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bg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rgbClr val="BBBBBB"/>
          </a:solidFill>
        </p:spPr>
        <p:txBody>
          <a:bodyPr/>
          <a:lstStyle>
            <a:lvl1pPr algn="ctr">
              <a:defRPr sz="800"/>
            </a:lvl1pPr>
          </a:lstStyle>
          <a:p>
            <a:r>
              <a:rPr lang="en-GB" dirty="0"/>
              <a:t>Space for logo</a:t>
            </a:r>
            <a:endParaRPr lang="en-US" dirty="0"/>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516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539109"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1" name="Rectangle 20"/>
          <p:cNvSpPr/>
          <p:nvPr userDrawn="1"/>
        </p:nvSpPr>
        <p:spPr>
          <a:xfrm>
            <a:off x="602327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userDrawn="1"/>
        </p:nvSpPr>
        <p:spPr>
          <a:xfrm>
            <a:off x="602327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rgbClr val="FFFFFF"/>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a:t>Click to edit Master text styles</a:t>
            </a:r>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a:p>
            <a:pPr lvl="1"/>
            <a:r>
              <a:rPr lang="en-US"/>
              <a:t>Second level</a:t>
            </a:r>
          </a:p>
          <a:p>
            <a:pPr lvl="2"/>
            <a:r>
              <a:rPr lang="en-US"/>
              <a:t>Third level</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96745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16" name="Picture Placeholder 5"/>
          <p:cNvSpPr>
            <a:spLocks noGrp="1"/>
          </p:cNvSpPr>
          <p:nvPr>
            <p:ph type="pic" sz="quarter" idx="17" hasCustomPrompt="1"/>
          </p:nvPr>
        </p:nvSpPr>
        <p:spPr>
          <a:xfrm>
            <a:off x="5391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5" name="Rectangle 4"/>
          <p:cNvSpPr/>
          <p:nvPr userDrawn="1"/>
        </p:nvSpPr>
        <p:spPr>
          <a:xfrm>
            <a:off x="5391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22"/>
          </p:nvPr>
        </p:nvSpPr>
        <p:spPr>
          <a:xfrm>
            <a:off x="676275" y="2549525"/>
            <a:ext cx="2362200" cy="1149910"/>
          </a:xfrm>
        </p:spPr>
        <p:txBody>
          <a:bodyPr anchor="ctr"/>
          <a:lstStyle>
            <a:lvl1pPr algn="ctr">
              <a:lnSpc>
                <a:spcPct val="100000"/>
              </a:lnSpc>
              <a:defRPr sz="7300" b="1">
                <a:solidFill>
                  <a:schemeClr val="tx2"/>
                </a:solidFill>
              </a:defRPr>
            </a:lvl1pPr>
          </a:lstStyle>
          <a:p>
            <a:pPr lvl="0"/>
            <a:r>
              <a:rPr lang="en-US"/>
              <a:t>Click to edit Master text styles</a:t>
            </a:r>
          </a:p>
        </p:txBody>
      </p:sp>
      <p:sp>
        <p:nvSpPr>
          <p:cNvPr id="26" name="Rectangle 25"/>
          <p:cNvSpPr/>
          <p:nvPr userDrawn="1"/>
        </p:nvSpPr>
        <p:spPr>
          <a:xfrm>
            <a:off x="32823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2377300"/>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lvl1pPr>
              <a:defRPr>
                <a:solidFill>
                  <a:schemeClr val="tx2"/>
                </a:solidFill>
              </a:defRPr>
            </a:lvl1pPr>
          </a:lstStyle>
          <a:p>
            <a:r>
              <a:rPr lang="en-US"/>
              <a:t>Click to edit Master title style</a:t>
            </a:r>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a:t>Click to edit Master text styles</a:t>
            </a:r>
          </a:p>
        </p:txBody>
      </p:sp>
      <p:sp>
        <p:nvSpPr>
          <p:cNvPr id="32" name="Picture Placeholder 5"/>
          <p:cNvSpPr>
            <a:spLocks noGrp="1"/>
          </p:cNvSpPr>
          <p:nvPr>
            <p:ph type="pic" sz="quarter" idx="21" hasCustomPrompt="1"/>
          </p:nvPr>
        </p:nvSpPr>
        <p:spPr>
          <a:xfrm>
            <a:off x="6025509" y="4067175"/>
            <a:ext cx="2584800" cy="1752600"/>
          </a:xfrm>
          <a:solidFill>
            <a:srgbClr val="BBBBBB"/>
          </a:solidFill>
        </p:spPr>
        <p:txBody>
          <a:bodyPr tIns="1152000"/>
          <a:lstStyle>
            <a:lvl1pPr algn="ctr">
              <a:defRPr sz="1000" b="0"/>
            </a:lvl1pPr>
          </a:lstStyle>
          <a:p>
            <a:r>
              <a:rPr lang="en-GB"/>
              <a:t>insert photographic image</a:t>
            </a:r>
            <a:endParaRPr lang="en-US" dirty="0"/>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
        <p:nvSpPr>
          <p:cNvPr id="22" name="Text Placeholder 2"/>
          <p:cNvSpPr>
            <a:spLocks noGrp="1"/>
          </p:cNvSpPr>
          <p:nvPr>
            <p:ph type="body" sz="quarter" idx="23"/>
          </p:nvPr>
        </p:nvSpPr>
        <p:spPr>
          <a:xfrm>
            <a:off x="3419475" y="2550085"/>
            <a:ext cx="2362200" cy="1149910"/>
          </a:xfrm>
        </p:spPr>
        <p:txBody>
          <a:bodyPr anchor="ctr"/>
          <a:lstStyle>
            <a:lvl1pPr algn="ctr">
              <a:lnSpc>
                <a:spcPct val="100000"/>
              </a:lnSpc>
              <a:defRPr sz="7300" b="1">
                <a:solidFill>
                  <a:srgbClr val="03873A"/>
                </a:solidFill>
              </a:defRPr>
            </a:lvl1pPr>
          </a:lstStyle>
          <a:p>
            <a:pPr lvl="0"/>
            <a:r>
              <a:rPr lang="en-US"/>
              <a:t>Click to edit Master text styles</a:t>
            </a:r>
          </a:p>
        </p:txBody>
      </p:sp>
      <p:sp>
        <p:nvSpPr>
          <p:cNvPr id="23" name="Text Placeholder 2"/>
          <p:cNvSpPr>
            <a:spLocks noGrp="1"/>
          </p:cNvSpPr>
          <p:nvPr>
            <p:ph type="body" sz="quarter" idx="24"/>
          </p:nvPr>
        </p:nvSpPr>
        <p:spPr>
          <a:xfrm>
            <a:off x="6162675" y="2549525"/>
            <a:ext cx="2362200" cy="1149910"/>
          </a:xfrm>
        </p:spPr>
        <p:txBody>
          <a:bodyPr anchor="ctr"/>
          <a:lstStyle>
            <a:lvl1pPr algn="ctr">
              <a:lnSpc>
                <a:spcPct val="100000"/>
              </a:lnSpc>
              <a:defRPr sz="73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09598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lvl1pPr>
              <a:defRPr>
                <a:solidFill>
                  <a:schemeClr val="tx2"/>
                </a:solidFill>
              </a:defRPr>
            </a:lvl1pPr>
          </a:lstStyle>
          <a:p>
            <a:r>
              <a:rPr lang="en-US"/>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2"/>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lvl1pPr>
              <a:defRPr>
                <a:solidFill>
                  <a:schemeClr val="tx2"/>
                </a:solidFill>
              </a:defRPr>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bg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bg2"/>
                </a:solidFill>
                <a:latin typeface="+mn-lt"/>
              </a:defRPr>
            </a:lvl1pPr>
          </a:lstStyle>
          <a:p>
            <a:pPr lvl="0"/>
            <a:r>
              <a:rPr lang="en-US"/>
              <a:t>Click to edit Master text styles</a:t>
            </a:r>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tx2"/>
                </a:solidFill>
                <a:latin typeface="+mn-lt"/>
              </a:defRPr>
            </a:lvl1pPr>
          </a:lstStyle>
          <a:p>
            <a:pPr lvl="0"/>
            <a:r>
              <a:rPr lang="en-US"/>
              <a:t>Click to edit Master text styles</a:t>
            </a:r>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rgbClr val="03873A"/>
                </a:solidFill>
                <a:latin typeface="+mn-lt"/>
              </a:defRPr>
            </a:lvl1pPr>
          </a:lstStyle>
          <a:p>
            <a:pPr lvl="0"/>
            <a:r>
              <a:rPr lang="en-US"/>
              <a:t>Click to edit Master text styles</a:t>
            </a:r>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rgbClr val="03873A"/>
                </a:solidFill>
              </a:defRPr>
            </a:lvl1pPr>
            <a:lvl2pPr marL="0" indent="0" algn="ctr">
              <a:lnSpc>
                <a:spcPts val="1100"/>
              </a:lnSpc>
              <a:buNone/>
              <a:defRPr sz="1000" i="0">
                <a:solidFill>
                  <a:schemeClr val="tx1"/>
                </a:solidFill>
              </a:defRPr>
            </a:lvl2pPr>
          </a:lstStyle>
          <a:p>
            <a:pPr lvl="0"/>
            <a:r>
              <a:rPr lang="en-US"/>
              <a:t>Click to edit Master text styles</a:t>
            </a:r>
          </a:p>
          <a:p>
            <a:pPr lvl="1"/>
            <a:r>
              <a:rPr lang="en-US"/>
              <a:t>Second level</a:t>
            </a:r>
          </a:p>
        </p:txBody>
      </p:sp>
      <p:cxnSp>
        <p:nvCxnSpPr>
          <p:cNvPr id="25" name="Straight Connector 24"/>
          <p:cNvCxnSpPr/>
          <p:nvPr userDrawn="1"/>
        </p:nvCxnSpPr>
        <p:spPr>
          <a:xfrm>
            <a:off x="533400" y="6124575"/>
            <a:ext cx="80867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lvl1pPr>
              <a:defRPr>
                <a:solidFill>
                  <a:schemeClr val="tx2"/>
                </a:solidFill>
              </a:defRPr>
            </a:lvl1pPr>
          </a:lstStyle>
          <a:p>
            <a:r>
              <a:rPr lang="en-US"/>
              <a:t>Click to edit Master title style</a:t>
            </a:r>
            <a:endParaRPr lang="en-GB" dirty="0"/>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a:t>Click to edit Master text styles</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spTree>
    <p:extLst>
      <p:ext uri="{BB962C8B-B14F-4D97-AF65-F5344CB8AC3E}">
        <p14:creationId xmlns:p14="http://schemas.microsoft.com/office/powerpoint/2010/main" val="86881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2"/>
                </a:solidFill>
                <a:latin typeface="+mj-lt"/>
              </a:defRPr>
            </a:lvl1pPr>
          </a:lstStyle>
          <a:p>
            <a:r>
              <a:rPr lang="en-US"/>
              <a:t>Click to edit Master title style</a:t>
            </a:r>
            <a:endParaRPr lang="en-GB" dirty="0"/>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bg2"/>
                </a:solidFill>
              </a:defRPr>
            </a:lvl1pPr>
            <a:lvl2pPr marL="0" indent="0" algn="ctr">
              <a:lnSpc>
                <a:spcPts val="2100"/>
              </a:lnSpc>
              <a:buNone/>
              <a:defRPr b="1">
                <a:solidFill>
                  <a:schemeClr val="bg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5979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5824" y="1332225"/>
            <a:ext cx="4334326" cy="393450"/>
          </a:xfrm>
        </p:spPr>
        <p:txBody>
          <a:bodyPr anchor="b" anchorCtr="0"/>
          <a:lstStyle>
            <a:lvl1pPr>
              <a:lnSpc>
                <a:spcPts val="2800"/>
              </a:lnSpc>
              <a:defRPr sz="2600">
                <a:solidFill>
                  <a:schemeClr val="tx2"/>
                </a:solidFill>
              </a:defRPr>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4508500" y="2000250"/>
            <a:ext cx="4102100" cy="3113088"/>
          </a:xfrm>
        </p:spPr>
        <p:txBody>
          <a:bodyPr/>
          <a:lstStyle>
            <a:lvl1pPr marL="428625" indent="-428625">
              <a:lnSpc>
                <a:spcPts val="1800"/>
              </a:lnSpc>
              <a:spcAft>
                <a:spcPts val="600"/>
              </a:spcAft>
              <a:tabLst>
                <a:tab pos="409575" algn="l"/>
              </a:tabLst>
              <a:defRPr sz="1600">
                <a:solidFill>
                  <a:schemeClr val="bg2"/>
                </a:solidFill>
              </a:defRPr>
            </a:lvl1pPr>
            <a:lvl2pPr>
              <a:lnSpc>
                <a:spcPts val="1800"/>
              </a:lnSpc>
              <a:spcAft>
                <a:spcPts val="0"/>
              </a:spcAft>
              <a:defRPr sz="1600">
                <a:solidFill>
                  <a:schemeClr val="tx2"/>
                </a:solidFill>
              </a:defRPr>
            </a:lvl2pPr>
          </a:lstStyle>
          <a:p>
            <a:pPr lvl="0"/>
            <a:r>
              <a:rPr lang="en-US" dirty="0"/>
              <a:t>00	Click to edit Master text styles</a:t>
            </a:r>
          </a:p>
        </p:txBody>
      </p:sp>
      <p:sp>
        <p:nvSpPr>
          <p:cNvPr id="8" name="Picture Placeholder 6"/>
          <p:cNvSpPr>
            <a:spLocks noGrp="1"/>
          </p:cNvSpPr>
          <p:nvPr>
            <p:ph type="pic" sz="quarter" idx="12" hasCustomPrompt="1"/>
          </p:nvPr>
        </p:nvSpPr>
        <p:spPr>
          <a:xfrm>
            <a:off x="1" y="0"/>
            <a:ext cx="38766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a:t>Insert photographic image</a:t>
            </a:r>
            <a:endParaRPr lang="en-US"/>
          </a:p>
        </p:txBody>
      </p:sp>
      <p:cxnSp>
        <p:nvCxnSpPr>
          <p:cNvPr id="7" name="Straight Connector 6"/>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4986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3777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57000" r="-5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18478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68000" r="-6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41288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54000" r="-54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67330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33000" r="-33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2"/>
                </a:solidFill>
                <a:latin typeface="+mj-lt"/>
              </a:defRPr>
            </a:lvl1pPr>
          </a:lstStyle>
          <a:p>
            <a:r>
              <a:rPr lang="en-US"/>
              <a:t>Click to edit Master title style</a:t>
            </a:r>
            <a:endParaRPr lang="en-GB" dirty="0"/>
          </a:p>
        </p:txBody>
      </p:sp>
    </p:spTree>
    <p:extLst>
      <p:ext uri="{BB962C8B-B14F-4D97-AF65-F5344CB8AC3E}">
        <p14:creationId xmlns:p14="http://schemas.microsoft.com/office/powerpoint/2010/main" val="41934844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703" r:id="rId4"/>
    <p:sldLayoutId id="2147483736" r:id="rId5"/>
    <p:sldLayoutId id="2147483737" r:id="rId6"/>
    <p:sldLayoutId id="2147483738" r:id="rId7"/>
    <p:sldLayoutId id="2147483739" r:id="rId8"/>
    <p:sldLayoutId id="2147483667" r:id="rId9"/>
    <p:sldLayoutId id="2147483740" r:id="rId10"/>
    <p:sldLayoutId id="2147483718" r:id="rId11"/>
    <p:sldLayoutId id="2147483719" r:id="rId12"/>
    <p:sldLayoutId id="2147483720" r:id="rId13"/>
    <p:sldLayoutId id="2147483721" r:id="rId14"/>
    <p:sldLayoutId id="2147483728" r:id="rId15"/>
    <p:sldLayoutId id="2147483723" r:id="rId16"/>
    <p:sldLayoutId id="2147483676" r:id="rId17"/>
    <p:sldLayoutId id="2147483691" r:id="rId18"/>
    <p:sldLayoutId id="2147483729" r:id="rId19"/>
    <p:sldLayoutId id="2147483730" r:id="rId20"/>
    <p:sldLayoutId id="2147483726" r:id="rId21"/>
    <p:sldLayoutId id="2147483731" r:id="rId22"/>
    <p:sldLayoutId id="2147483732" r:id="rId23"/>
    <p:sldLayoutId id="2147483682" r:id="rId24"/>
    <p:sldLayoutId id="2147483695" r:id="rId25"/>
    <p:sldLayoutId id="2147483698" r:id="rId26"/>
    <p:sldLayoutId id="2147483694" r:id="rId27"/>
    <p:sldLayoutId id="2147483654" r:id="rId28"/>
    <p:sldLayoutId id="2147483727" r:id="rId29"/>
    <p:sldLayoutId id="2147483733" r:id="rId30"/>
    <p:sldLayoutId id="2147483663" r:id="rId31"/>
    <p:sldLayoutId id="2147483734" r:id="rId32"/>
    <p:sldLayoutId id="2147483735" r:id="rId33"/>
  </p:sldLayoutIdLst>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tx1"/>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tx1"/>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tx1"/>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English Language</a:t>
            </a:r>
            <a:br>
              <a:rPr lang="en-GB" dirty="0"/>
            </a:br>
            <a:r>
              <a:rPr lang="en-GB" dirty="0"/>
              <a:t>Live Lesson</a:t>
            </a:r>
            <a:br>
              <a:rPr lang="en-GB" dirty="0"/>
            </a:br>
            <a:r>
              <a:rPr lang="en-GB" dirty="0"/>
              <a:t>Lesson 1</a:t>
            </a:r>
            <a:br>
              <a:rPr lang="en-GB" dirty="0"/>
            </a:br>
            <a:r>
              <a:rPr lang="en-GB" dirty="0"/>
              <a:t>Analysing Language</a:t>
            </a:r>
            <a:endParaRPr lang="en-US" dirty="0"/>
          </a:p>
        </p:txBody>
      </p:sp>
      <p:sp>
        <p:nvSpPr>
          <p:cNvPr id="4" name="Text Placeholder 3"/>
          <p:cNvSpPr>
            <a:spLocks noGrp="1"/>
          </p:cNvSpPr>
          <p:nvPr>
            <p:ph type="body" sz="quarter" idx="10"/>
          </p:nvPr>
        </p:nvSpPr>
        <p:spPr/>
        <p:txBody>
          <a:bodyPr/>
          <a:lstStyle/>
          <a:p>
            <a:r>
              <a:rPr lang="en-GB" dirty="0"/>
              <a:t>June 2020</a:t>
            </a:r>
            <a:endParaRPr lang="en-US" dirty="0"/>
          </a:p>
        </p:txBody>
      </p:sp>
      <p:pic>
        <p:nvPicPr>
          <p:cNvPr id="6" name="Picture Placeholder 5">
            <a:extLst>
              <a:ext uri="{FF2B5EF4-FFF2-40B4-BE49-F238E27FC236}">
                <a16:creationId xmlns:a16="http://schemas.microsoft.com/office/drawing/2014/main" id="{8BBC5D61-7F07-41FA-9273-8E0304611740}"/>
              </a:ext>
            </a:extLst>
          </p:cNvPr>
          <p:cNvPicPr>
            <a:picLocks noGrp="1" noChangeAspect="1"/>
          </p:cNvPicPr>
          <p:nvPr>
            <p:ph type="pic" sz="quarter" idx="12"/>
          </p:nvPr>
        </p:nvPicPr>
        <p:blipFill>
          <a:blip r:embed="rId3"/>
          <a:srcRect l="12130" r="12130"/>
          <a:stretch>
            <a:fillRect/>
          </a:stretch>
        </p:blipFill>
        <p:spPr>
          <a:xfrm>
            <a:off x="4130675" y="502143"/>
            <a:ext cx="4114800" cy="5143500"/>
          </a:xfrm>
          <a:prstGeom prst="rect">
            <a:avLst/>
          </a:prstGeom>
        </p:spPr>
      </p:pic>
      <p:sp>
        <p:nvSpPr>
          <p:cNvPr id="9" name="Slide Number Placeholder 8"/>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pPr/>
              <a:t>1</a:t>
            </a:fld>
            <a:endParaRPr lang="en-GB" dirty="0"/>
          </a:p>
        </p:txBody>
      </p:sp>
      <p:cxnSp>
        <p:nvCxnSpPr>
          <p:cNvPr id="16" name="Straight Connector 15"/>
          <p:cNvCxnSpPr/>
          <p:nvPr/>
        </p:nvCxnSpPr>
        <p:spPr>
          <a:xfrm>
            <a:off x="8504756" y="5753624"/>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977786"/>
            <a:ext cx="8902082" cy="858719"/>
          </a:xfrm>
        </p:spPr>
        <p:txBody>
          <a:bodyPr anchor="t">
            <a:normAutofit/>
          </a:bodyPr>
          <a:lstStyle/>
          <a:p>
            <a:r>
              <a:rPr lang="en-GB" sz="1800" dirty="0">
                <a:solidFill>
                  <a:schemeClr val="tx1"/>
                </a:solidFill>
                <a:latin typeface="+mn-lt"/>
              </a:rPr>
              <a:t>Writing About Authorial Intent</a:t>
            </a:r>
            <a:endParaRPr lang="en-US" sz="1800" dirty="0">
              <a:solidFill>
                <a:schemeClr val="tx1"/>
              </a:solidFill>
              <a:latin typeface="+mn-lt"/>
            </a:endParaRPr>
          </a:p>
        </p:txBody>
      </p:sp>
      <p:sp>
        <p:nvSpPr>
          <p:cNvPr id="3" name="Text Placeholder 2"/>
          <p:cNvSpPr>
            <a:spLocks noGrp="1"/>
          </p:cNvSpPr>
          <p:nvPr>
            <p:ph idx="1"/>
          </p:nvPr>
        </p:nvSpPr>
        <p:spPr>
          <a:xfrm>
            <a:off x="146482" y="1969179"/>
            <a:ext cx="8902082" cy="3775020"/>
          </a:xfrm>
        </p:spPr>
        <p:txBody>
          <a:bodyPr>
            <a:normAutofit/>
          </a:bodyPr>
          <a:lstStyle/>
          <a:p>
            <a:r>
              <a:rPr lang="en-GB" b="1" dirty="0">
                <a:solidFill>
                  <a:schemeClr val="tx1"/>
                </a:solidFill>
              </a:rPr>
              <a:t>The writer is clearly trying to present Captain Jones as…</a:t>
            </a:r>
          </a:p>
          <a:p>
            <a:endParaRPr lang="en-GB" b="1" dirty="0">
              <a:solidFill>
                <a:schemeClr val="tx1"/>
              </a:solidFill>
            </a:endParaRPr>
          </a:p>
          <a:p>
            <a:r>
              <a:rPr lang="en-GB" b="1" dirty="0">
                <a:solidFill>
                  <a:schemeClr val="tx1"/>
                </a:solidFill>
              </a:rPr>
              <a:t>By describing Captain Jones as ….. , the writer is suggesting that….</a:t>
            </a:r>
          </a:p>
          <a:p>
            <a:endParaRPr lang="en-GB" b="1" dirty="0">
              <a:solidFill>
                <a:schemeClr val="tx1"/>
              </a:solidFill>
            </a:endParaRPr>
          </a:p>
          <a:p>
            <a:r>
              <a:rPr lang="en-GB" b="1" dirty="0">
                <a:solidFill>
                  <a:schemeClr val="tx1"/>
                </a:solidFill>
              </a:rPr>
              <a:t>The use of …..contributes to the impression that Captain Jones is….</a:t>
            </a:r>
          </a:p>
          <a:p>
            <a:endParaRPr lang="en-GB" b="1" dirty="0">
              <a:solidFill>
                <a:schemeClr val="tx1"/>
              </a:solidFill>
            </a:endParaRPr>
          </a:p>
          <a:p>
            <a:r>
              <a:rPr lang="en-GB" b="1" dirty="0">
                <a:solidFill>
                  <a:schemeClr val="tx1"/>
                </a:solidFill>
              </a:rPr>
              <a:t>The writer draws attention to the fact the situation is…by describing it as…..</a:t>
            </a:r>
          </a:p>
          <a:p>
            <a:endParaRPr lang="en-GB" b="1" dirty="0">
              <a:solidFill>
                <a:schemeClr val="tx1"/>
              </a:solidFill>
            </a:endParaRPr>
          </a:p>
          <a:p>
            <a:r>
              <a:rPr lang="en-GB" b="1" dirty="0">
                <a:solidFill>
                  <a:schemeClr val="tx1"/>
                </a:solidFill>
              </a:rPr>
              <a:t>The reader is instantly compelled to see that the situation is….</a:t>
            </a:r>
          </a:p>
          <a:p>
            <a:endParaRPr lang="en-GB" b="1" dirty="0">
              <a:solidFill>
                <a:schemeClr val="tx1"/>
              </a:solidFill>
            </a:endParaRPr>
          </a:p>
          <a:p>
            <a:r>
              <a:rPr lang="en-GB" b="1" dirty="0">
                <a:solidFill>
                  <a:schemeClr val="tx1"/>
                </a:solidFill>
              </a:rPr>
              <a:t>The writer builds on the idea that the situation is….by revealing that….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10</a:t>
            </a:fld>
            <a:endParaRPr lang="en-GB"/>
          </a:p>
        </p:txBody>
      </p:sp>
    </p:spTree>
    <p:extLst>
      <p:ext uri="{BB962C8B-B14F-4D97-AF65-F5344CB8AC3E}">
        <p14:creationId xmlns:p14="http://schemas.microsoft.com/office/powerpoint/2010/main" val="59037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977786"/>
            <a:ext cx="8902082" cy="858719"/>
          </a:xfrm>
        </p:spPr>
        <p:txBody>
          <a:bodyPr anchor="t">
            <a:normAutofit/>
          </a:bodyPr>
          <a:lstStyle/>
          <a:p>
            <a:r>
              <a:rPr lang="en-GB" sz="1800" dirty="0">
                <a:solidFill>
                  <a:schemeClr val="tx1"/>
                </a:solidFill>
                <a:latin typeface="+mn-lt"/>
              </a:rPr>
              <a:t>Writing About Effect on the Reader</a:t>
            </a:r>
            <a:endParaRPr lang="en-US" sz="1800" dirty="0">
              <a:solidFill>
                <a:schemeClr val="tx1"/>
              </a:solidFill>
              <a:latin typeface="+mn-lt"/>
            </a:endParaRPr>
          </a:p>
        </p:txBody>
      </p:sp>
      <p:sp>
        <p:nvSpPr>
          <p:cNvPr id="3" name="Text Placeholder 2"/>
          <p:cNvSpPr>
            <a:spLocks noGrp="1"/>
          </p:cNvSpPr>
          <p:nvPr>
            <p:ph idx="1"/>
          </p:nvPr>
        </p:nvSpPr>
        <p:spPr>
          <a:xfrm>
            <a:off x="146482" y="1576341"/>
            <a:ext cx="8902082" cy="4167858"/>
          </a:xfrm>
        </p:spPr>
        <p:txBody>
          <a:bodyPr>
            <a:normAutofit fontScale="92500"/>
          </a:bodyPr>
          <a:lstStyle/>
          <a:p>
            <a:pPr>
              <a:spcAft>
                <a:spcPts val="450"/>
              </a:spcAft>
            </a:pPr>
            <a:r>
              <a:rPr lang="en-US" b="1" dirty="0"/>
              <a:t>The reader would clearly feel …</a:t>
            </a:r>
          </a:p>
          <a:p>
            <a:pPr>
              <a:spcAft>
                <a:spcPts val="450"/>
              </a:spcAft>
            </a:pPr>
            <a:endParaRPr lang="en-US" b="1" dirty="0"/>
          </a:p>
          <a:p>
            <a:pPr>
              <a:spcAft>
                <a:spcPts val="450"/>
              </a:spcAft>
            </a:pPr>
            <a:r>
              <a:rPr lang="en-US" b="1" dirty="0"/>
              <a:t>By showing that Captain Jones….the reader could think that…</a:t>
            </a:r>
          </a:p>
          <a:p>
            <a:pPr>
              <a:spcAft>
                <a:spcPts val="450"/>
              </a:spcAft>
            </a:pPr>
            <a:endParaRPr lang="en-US" b="1" dirty="0"/>
          </a:p>
          <a:p>
            <a:pPr>
              <a:spcAft>
                <a:spcPts val="450"/>
              </a:spcAft>
            </a:pPr>
            <a:r>
              <a:rPr lang="en-US" b="1" dirty="0"/>
              <a:t>The impression that Captain Jones is….is further enhanced by….</a:t>
            </a:r>
          </a:p>
          <a:p>
            <a:pPr>
              <a:spcAft>
                <a:spcPts val="450"/>
              </a:spcAft>
            </a:pPr>
            <a:endParaRPr lang="en-US" b="1" dirty="0"/>
          </a:p>
          <a:p>
            <a:pPr>
              <a:spcAft>
                <a:spcPts val="450"/>
              </a:spcAft>
            </a:pPr>
            <a:r>
              <a:rPr lang="en-US" b="1" dirty="0"/>
              <a:t>For many readers, the image of….would force them to see the situation as….</a:t>
            </a:r>
          </a:p>
          <a:p>
            <a:pPr>
              <a:spcAft>
                <a:spcPts val="450"/>
              </a:spcAft>
            </a:pPr>
            <a:endParaRPr lang="en-US" b="1" dirty="0"/>
          </a:p>
          <a:p>
            <a:pPr>
              <a:spcAft>
                <a:spcPts val="450"/>
              </a:spcAft>
            </a:pPr>
            <a:r>
              <a:rPr lang="en-US" b="1" dirty="0"/>
              <a:t>By revealing that the situation is ….the reader would feel deeply….</a:t>
            </a:r>
          </a:p>
          <a:p>
            <a:pPr>
              <a:spcAft>
                <a:spcPts val="450"/>
              </a:spcAft>
            </a:pPr>
            <a:endParaRPr lang="en-US" b="1" dirty="0"/>
          </a:p>
          <a:p>
            <a:pPr>
              <a:spcAft>
                <a:spcPts val="450"/>
              </a:spcAft>
            </a:pPr>
            <a:r>
              <a:rPr lang="en-US" b="1" dirty="0"/>
              <a:t>The idea that the situation is…resonates throughout the text and is particularly shown when….</a:t>
            </a:r>
          </a:p>
          <a:p>
            <a:pPr>
              <a:spcAft>
                <a:spcPts val="450"/>
              </a:spcAft>
            </a:pPr>
            <a:endParaRPr lang="en-US" b="1" dirty="0"/>
          </a:p>
          <a:p>
            <a:pPr>
              <a:spcAft>
                <a:spcPts val="450"/>
              </a:spcAft>
            </a:pPr>
            <a:r>
              <a:rPr lang="en-US" b="1" dirty="0"/>
              <a:t>Many readers would interpret this to mean….</a:t>
            </a:r>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11</a:t>
            </a:fld>
            <a:endParaRPr lang="en-GB"/>
          </a:p>
        </p:txBody>
      </p:sp>
    </p:spTree>
    <p:extLst>
      <p:ext uri="{BB962C8B-B14F-4D97-AF65-F5344CB8AC3E}">
        <p14:creationId xmlns:p14="http://schemas.microsoft.com/office/powerpoint/2010/main" val="5151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479023"/>
            <a:ext cx="7391242" cy="858719"/>
          </a:xfrm>
        </p:spPr>
        <p:txBody>
          <a:bodyPr anchor="t">
            <a:normAutofit fontScale="90000"/>
          </a:bodyPr>
          <a:lstStyle/>
          <a:p>
            <a:r>
              <a:rPr lang="en-GB" sz="1800" dirty="0">
                <a:solidFill>
                  <a:schemeClr val="bg2">
                    <a:lumMod val="75000"/>
                    <a:lumOff val="25000"/>
                  </a:schemeClr>
                </a:solidFill>
                <a:latin typeface="+mn-lt"/>
              </a:rPr>
              <a:t>Complete some of the sentences using your own ideas from the previous task. </a:t>
            </a:r>
            <a:endParaRPr lang="en-US" sz="1800" dirty="0">
              <a:solidFill>
                <a:schemeClr val="bg2">
                  <a:lumMod val="75000"/>
                  <a:lumOff val="25000"/>
                </a:schemeClr>
              </a:solidFill>
              <a:latin typeface="+mn-lt"/>
            </a:endParaRPr>
          </a:p>
        </p:txBody>
      </p:sp>
      <p:sp>
        <p:nvSpPr>
          <p:cNvPr id="3" name="Text Placeholder 2"/>
          <p:cNvSpPr>
            <a:spLocks noGrp="1"/>
          </p:cNvSpPr>
          <p:nvPr>
            <p:ph idx="1"/>
          </p:nvPr>
        </p:nvSpPr>
        <p:spPr>
          <a:xfrm>
            <a:off x="146482" y="1576341"/>
            <a:ext cx="7298027" cy="4167858"/>
          </a:xfrm>
        </p:spPr>
        <p:txBody>
          <a:bodyPr>
            <a:normAutofit/>
          </a:bodyPr>
          <a:lstStyle/>
          <a:p>
            <a:pPr>
              <a:spcAft>
                <a:spcPts val="450"/>
              </a:spcAft>
            </a:pPr>
            <a:r>
              <a:rPr lang="en-US" b="1" dirty="0"/>
              <a:t>For example:</a:t>
            </a:r>
          </a:p>
          <a:p>
            <a:pPr>
              <a:spcAft>
                <a:spcPts val="450"/>
              </a:spcAft>
            </a:pPr>
            <a:endParaRPr lang="en-US" b="1" dirty="0"/>
          </a:p>
          <a:p>
            <a:pPr>
              <a:spcAft>
                <a:spcPts val="450"/>
              </a:spcAft>
            </a:pPr>
            <a:r>
              <a:rPr lang="en-GB" b="1" dirty="0">
                <a:solidFill>
                  <a:schemeClr val="tx1"/>
                </a:solidFill>
              </a:rPr>
              <a:t>The writer is clearly trying to present Captain Jones as a brave and noble soldier.</a:t>
            </a:r>
          </a:p>
          <a:p>
            <a:pPr>
              <a:spcAft>
                <a:spcPts val="450"/>
              </a:spcAft>
            </a:pPr>
            <a:endParaRPr lang="en-GB" b="1" dirty="0">
              <a:solidFill>
                <a:schemeClr val="tx1"/>
              </a:solidFill>
            </a:endParaRPr>
          </a:p>
          <a:p>
            <a:pPr>
              <a:spcAft>
                <a:spcPts val="450"/>
              </a:spcAft>
            </a:pPr>
            <a:r>
              <a:rPr lang="en-GB" b="1" dirty="0">
                <a:solidFill>
                  <a:schemeClr val="tx1"/>
                </a:solidFill>
              </a:rPr>
              <a:t>The writer draws attention to the fact the situation is dangerous by describing falling in No-Man’s Land as a “death sentence.” </a:t>
            </a: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12</a:t>
            </a:fld>
            <a:endParaRPr lang="en-GB"/>
          </a:p>
        </p:txBody>
      </p:sp>
    </p:spTree>
    <p:extLst>
      <p:ext uri="{BB962C8B-B14F-4D97-AF65-F5344CB8AC3E}">
        <p14:creationId xmlns:p14="http://schemas.microsoft.com/office/powerpoint/2010/main" val="1118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479023"/>
            <a:ext cx="7391242" cy="858719"/>
          </a:xfrm>
        </p:spPr>
        <p:txBody>
          <a:bodyPr anchor="t">
            <a:normAutofit fontScale="90000"/>
          </a:bodyPr>
          <a:lstStyle/>
          <a:p>
            <a:r>
              <a:rPr lang="en-GB" sz="1800" dirty="0">
                <a:solidFill>
                  <a:schemeClr val="bg2">
                    <a:lumMod val="75000"/>
                    <a:lumOff val="25000"/>
                  </a:schemeClr>
                </a:solidFill>
                <a:latin typeface="+mn-lt"/>
              </a:rPr>
              <a:t>Complete some of the sentences using your own ideas from the previous task. </a:t>
            </a:r>
            <a:endParaRPr lang="en-US" sz="1800" dirty="0">
              <a:solidFill>
                <a:schemeClr val="bg2">
                  <a:lumMod val="75000"/>
                  <a:lumOff val="25000"/>
                </a:schemeClr>
              </a:solidFill>
              <a:latin typeface="+mn-lt"/>
            </a:endParaRPr>
          </a:p>
        </p:txBody>
      </p:sp>
      <p:sp>
        <p:nvSpPr>
          <p:cNvPr id="3" name="Text Placeholder 2"/>
          <p:cNvSpPr>
            <a:spLocks noGrp="1"/>
          </p:cNvSpPr>
          <p:nvPr>
            <p:ph idx="1"/>
          </p:nvPr>
        </p:nvSpPr>
        <p:spPr>
          <a:xfrm>
            <a:off x="146483" y="1576341"/>
            <a:ext cx="3892858" cy="4167858"/>
          </a:xfrm>
        </p:spPr>
        <p:txBody>
          <a:bodyPr>
            <a:normAutofit fontScale="40000" lnSpcReduction="20000"/>
          </a:bodyPr>
          <a:lstStyle/>
          <a:p>
            <a:pPr>
              <a:lnSpc>
                <a:spcPct val="120000"/>
              </a:lnSpc>
              <a:spcAft>
                <a:spcPts val="450"/>
              </a:spcAft>
            </a:pPr>
            <a:r>
              <a:rPr lang="en-US" sz="2800" b="1" dirty="0"/>
              <a:t>The reader would clearly feel …</a:t>
            </a:r>
          </a:p>
          <a:p>
            <a:pPr>
              <a:lnSpc>
                <a:spcPct val="120000"/>
              </a:lnSpc>
              <a:spcAft>
                <a:spcPts val="450"/>
              </a:spcAft>
            </a:pPr>
            <a:endParaRPr lang="en-US" sz="2800" b="1" dirty="0"/>
          </a:p>
          <a:p>
            <a:pPr>
              <a:lnSpc>
                <a:spcPct val="120000"/>
              </a:lnSpc>
              <a:spcAft>
                <a:spcPts val="450"/>
              </a:spcAft>
            </a:pPr>
            <a:r>
              <a:rPr lang="en-US" sz="2800" b="1" dirty="0"/>
              <a:t>By showing that Captain Jones….the reader could think that…</a:t>
            </a:r>
          </a:p>
          <a:p>
            <a:pPr>
              <a:lnSpc>
                <a:spcPct val="120000"/>
              </a:lnSpc>
              <a:spcAft>
                <a:spcPts val="450"/>
              </a:spcAft>
            </a:pPr>
            <a:endParaRPr lang="en-US" sz="2800" b="1" dirty="0"/>
          </a:p>
          <a:p>
            <a:pPr>
              <a:lnSpc>
                <a:spcPct val="120000"/>
              </a:lnSpc>
              <a:spcAft>
                <a:spcPts val="450"/>
              </a:spcAft>
            </a:pPr>
            <a:r>
              <a:rPr lang="en-US" sz="2800" b="1" dirty="0"/>
              <a:t>The impression that Captain Jones is….is further enhanced by….</a:t>
            </a:r>
          </a:p>
          <a:p>
            <a:pPr>
              <a:lnSpc>
                <a:spcPct val="120000"/>
              </a:lnSpc>
              <a:spcAft>
                <a:spcPts val="450"/>
              </a:spcAft>
            </a:pPr>
            <a:endParaRPr lang="en-US" sz="2800" b="1" dirty="0"/>
          </a:p>
          <a:p>
            <a:pPr>
              <a:lnSpc>
                <a:spcPct val="120000"/>
              </a:lnSpc>
              <a:spcAft>
                <a:spcPts val="450"/>
              </a:spcAft>
            </a:pPr>
            <a:r>
              <a:rPr lang="en-US" sz="2800" b="1" dirty="0"/>
              <a:t>For many readers, the image of….would force them to see the situation as….</a:t>
            </a:r>
          </a:p>
          <a:p>
            <a:pPr>
              <a:lnSpc>
                <a:spcPct val="120000"/>
              </a:lnSpc>
              <a:spcAft>
                <a:spcPts val="450"/>
              </a:spcAft>
            </a:pPr>
            <a:endParaRPr lang="en-US" sz="2800" b="1" dirty="0"/>
          </a:p>
          <a:p>
            <a:pPr>
              <a:lnSpc>
                <a:spcPct val="120000"/>
              </a:lnSpc>
              <a:spcAft>
                <a:spcPts val="450"/>
              </a:spcAft>
            </a:pPr>
            <a:r>
              <a:rPr lang="en-US" sz="2800" b="1" dirty="0"/>
              <a:t>By revealing that the situation is ….the reader would feel deeply….</a:t>
            </a:r>
          </a:p>
          <a:p>
            <a:pPr>
              <a:lnSpc>
                <a:spcPct val="120000"/>
              </a:lnSpc>
              <a:spcAft>
                <a:spcPts val="450"/>
              </a:spcAft>
            </a:pPr>
            <a:endParaRPr lang="en-US" sz="2800" b="1" dirty="0"/>
          </a:p>
          <a:p>
            <a:pPr>
              <a:lnSpc>
                <a:spcPct val="120000"/>
              </a:lnSpc>
              <a:spcAft>
                <a:spcPts val="450"/>
              </a:spcAft>
            </a:pPr>
            <a:r>
              <a:rPr lang="en-US" sz="2800" b="1" dirty="0"/>
              <a:t>The idea that the situation is…resonates throughout the text and is particularly shown when….</a:t>
            </a:r>
          </a:p>
          <a:p>
            <a:pPr>
              <a:lnSpc>
                <a:spcPct val="120000"/>
              </a:lnSpc>
              <a:spcAft>
                <a:spcPts val="450"/>
              </a:spcAft>
            </a:pPr>
            <a:endParaRPr lang="en-US" sz="2800" b="1" dirty="0"/>
          </a:p>
          <a:p>
            <a:pPr>
              <a:lnSpc>
                <a:spcPct val="120000"/>
              </a:lnSpc>
              <a:spcAft>
                <a:spcPts val="450"/>
              </a:spcAft>
            </a:pPr>
            <a:r>
              <a:rPr lang="en-US" sz="2800" b="1" dirty="0"/>
              <a:t>Many readers would interpret this to mean….</a:t>
            </a: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13</a:t>
            </a:fld>
            <a:endParaRPr lang="en-GB"/>
          </a:p>
        </p:txBody>
      </p:sp>
      <p:sp>
        <p:nvSpPr>
          <p:cNvPr id="4" name="TextBox 3">
            <a:extLst>
              <a:ext uri="{FF2B5EF4-FFF2-40B4-BE49-F238E27FC236}">
                <a16:creationId xmlns:a16="http://schemas.microsoft.com/office/drawing/2014/main" id="{10EAD441-82AD-4C19-AF5F-1CCECD333ACB}"/>
              </a:ext>
            </a:extLst>
          </p:cNvPr>
          <p:cNvSpPr txBox="1"/>
          <p:nvPr/>
        </p:nvSpPr>
        <p:spPr>
          <a:xfrm>
            <a:off x="4345622" y="1495355"/>
            <a:ext cx="4221331" cy="3139321"/>
          </a:xfrm>
          <a:prstGeom prst="rect">
            <a:avLst/>
          </a:prstGeom>
          <a:noFill/>
        </p:spPr>
        <p:txBody>
          <a:bodyPr wrap="square" lIns="0" tIns="0" rIns="0" bIns="0" rtlCol="0">
            <a:spAutoFit/>
          </a:bodyPr>
          <a:lstStyle/>
          <a:p>
            <a:r>
              <a:rPr lang="en-GB" sz="1200" b="1" dirty="0"/>
              <a:t>The writer is clearly trying to present Captain Jones as…</a:t>
            </a:r>
          </a:p>
          <a:p>
            <a:endParaRPr lang="en-GB" sz="1200" b="1" dirty="0"/>
          </a:p>
          <a:p>
            <a:r>
              <a:rPr lang="en-GB" sz="1200" b="1" dirty="0"/>
              <a:t>By describing Captain Jones as ….. , the writer is suggesting that….</a:t>
            </a:r>
          </a:p>
          <a:p>
            <a:endParaRPr lang="en-GB" sz="1200" b="1" dirty="0"/>
          </a:p>
          <a:p>
            <a:r>
              <a:rPr lang="en-GB" sz="1200" b="1" dirty="0"/>
              <a:t>The use of …..contributes to the impression that Captain Jones is….</a:t>
            </a:r>
          </a:p>
          <a:p>
            <a:endParaRPr lang="en-GB" sz="1200" b="1" dirty="0"/>
          </a:p>
          <a:p>
            <a:r>
              <a:rPr lang="en-GB" sz="1200" b="1" dirty="0"/>
              <a:t>The writer draws attention to the fact the situation is…by describing it as…..</a:t>
            </a:r>
          </a:p>
          <a:p>
            <a:endParaRPr lang="en-GB" sz="1200" b="1" dirty="0"/>
          </a:p>
          <a:p>
            <a:r>
              <a:rPr lang="en-GB" sz="1200" b="1" dirty="0"/>
              <a:t>The reader is instantly compelled to see that the situation is….</a:t>
            </a:r>
          </a:p>
          <a:p>
            <a:endParaRPr lang="en-GB" sz="1200" b="1" dirty="0"/>
          </a:p>
          <a:p>
            <a:r>
              <a:rPr lang="en-GB" sz="1200" b="1" dirty="0"/>
              <a:t>The writer builds on the idea that the situation is….by revealing that…. </a:t>
            </a:r>
          </a:p>
          <a:p>
            <a:endParaRPr lang="en-GB" sz="1200" dirty="0">
              <a:solidFill>
                <a:schemeClr val="tx2"/>
              </a:solidFill>
            </a:endParaRPr>
          </a:p>
        </p:txBody>
      </p:sp>
    </p:spTree>
    <p:extLst>
      <p:ext uri="{BB962C8B-B14F-4D97-AF65-F5344CB8AC3E}">
        <p14:creationId xmlns:p14="http://schemas.microsoft.com/office/powerpoint/2010/main" val="318620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9" y="340477"/>
            <a:ext cx="8902082" cy="858719"/>
          </a:xfrm>
        </p:spPr>
        <p:txBody>
          <a:bodyPr anchor="t">
            <a:normAutofit fontScale="90000"/>
          </a:bodyPr>
          <a:lstStyle/>
          <a:p>
            <a:r>
              <a:rPr lang="en-GB" sz="1800" dirty="0">
                <a:solidFill>
                  <a:srgbClr val="FF0000"/>
                </a:solidFill>
                <a:latin typeface="+mn-lt"/>
              </a:rPr>
              <a:t>Connotation</a:t>
            </a:r>
            <a:br>
              <a:rPr lang="en-GB" sz="1800" dirty="0">
                <a:solidFill>
                  <a:srgbClr val="FF0000"/>
                </a:solidFill>
                <a:latin typeface="+mn-lt"/>
              </a:rPr>
            </a:br>
            <a:r>
              <a:rPr lang="en-GB" sz="1800" dirty="0">
                <a:solidFill>
                  <a:srgbClr val="FF0000"/>
                </a:solidFill>
                <a:latin typeface="+mn-lt"/>
              </a:rPr>
              <a:t>An idea or feeling associated with a word beyond its literal or primary meaning.</a:t>
            </a:r>
            <a:endParaRPr lang="en-US" sz="1800" dirty="0">
              <a:solidFill>
                <a:srgbClr val="FF0000"/>
              </a:solidFill>
              <a:latin typeface="+mn-lt"/>
            </a:endParaRPr>
          </a:p>
        </p:txBody>
      </p:sp>
      <p:sp>
        <p:nvSpPr>
          <p:cNvPr id="3" name="Text Placeholder 2"/>
          <p:cNvSpPr>
            <a:spLocks noGrp="1"/>
          </p:cNvSpPr>
          <p:nvPr>
            <p:ph idx="1"/>
          </p:nvPr>
        </p:nvSpPr>
        <p:spPr>
          <a:xfrm>
            <a:off x="120959" y="1534831"/>
            <a:ext cx="7729950" cy="4514987"/>
          </a:xfrm>
        </p:spPr>
        <p:txBody>
          <a:bodyPr>
            <a:normAutofit/>
          </a:bodyPr>
          <a:lstStyle/>
          <a:p>
            <a:pPr>
              <a:spcAft>
                <a:spcPts val="450"/>
              </a:spcAft>
            </a:pPr>
            <a:r>
              <a:rPr lang="en-GB" b="1" dirty="0">
                <a:solidFill>
                  <a:schemeClr val="tx1"/>
                </a:solidFill>
              </a:rPr>
              <a:t>For example:</a:t>
            </a:r>
          </a:p>
          <a:p>
            <a:pPr>
              <a:spcAft>
                <a:spcPts val="450"/>
              </a:spcAft>
            </a:pPr>
            <a:r>
              <a:rPr lang="en-GB" b="1" dirty="0">
                <a:solidFill>
                  <a:schemeClr val="tx1"/>
                </a:solidFill>
              </a:rPr>
              <a:t>	She battled through the </a:t>
            </a:r>
            <a:r>
              <a:rPr lang="en-GB" b="1" u="sng" dirty="0">
                <a:solidFill>
                  <a:schemeClr val="tx1"/>
                </a:solidFill>
              </a:rPr>
              <a:t>swarm</a:t>
            </a:r>
            <a:r>
              <a:rPr lang="en-GB" b="1" dirty="0">
                <a:solidFill>
                  <a:schemeClr val="tx1"/>
                </a:solidFill>
              </a:rPr>
              <a:t> of journalists gathered outside her home. </a:t>
            </a:r>
          </a:p>
          <a:p>
            <a:pPr>
              <a:spcAft>
                <a:spcPts val="450"/>
              </a:spcAft>
            </a:pPr>
            <a:endParaRPr lang="en-GB" b="1" dirty="0">
              <a:solidFill>
                <a:schemeClr val="tx1"/>
              </a:solidFill>
            </a:endParaRPr>
          </a:p>
          <a:p>
            <a:pPr>
              <a:spcAft>
                <a:spcPts val="450"/>
              </a:spcAft>
            </a:pPr>
            <a:r>
              <a:rPr lang="en-GB" b="1" dirty="0">
                <a:solidFill>
                  <a:schemeClr val="tx1"/>
                </a:solidFill>
              </a:rPr>
              <a:t>The noun ‘swarm’ literally means a large group but because we associate it with flying insects and pests, it helps give the impression that the journalists are unwanted. </a:t>
            </a:r>
          </a:p>
          <a:p>
            <a:pPr>
              <a:spcAft>
                <a:spcPts val="450"/>
              </a:spcAft>
            </a:pPr>
            <a:endParaRPr lang="en-GB" b="1" dirty="0">
              <a:solidFill>
                <a:schemeClr val="tx1"/>
              </a:solidFill>
            </a:endParaRPr>
          </a:p>
          <a:p>
            <a:pPr>
              <a:spcAft>
                <a:spcPts val="450"/>
              </a:spcAft>
            </a:pPr>
            <a:endParaRPr lang="en-GB" b="1" dirty="0">
              <a:solidFill>
                <a:schemeClr val="tx1"/>
              </a:solidFill>
            </a:endParaRPr>
          </a:p>
          <a:p>
            <a:pPr>
              <a:spcAft>
                <a:spcPts val="450"/>
              </a:spcAft>
            </a:pPr>
            <a:r>
              <a:rPr lang="en-GB" b="1" u="sng" dirty="0">
                <a:solidFill>
                  <a:schemeClr val="tx1"/>
                </a:solidFill>
              </a:rPr>
              <a:t>Applying the Term</a:t>
            </a:r>
          </a:p>
          <a:p>
            <a:pPr>
              <a:spcAft>
                <a:spcPts val="450"/>
              </a:spcAft>
            </a:pPr>
            <a:r>
              <a:rPr lang="en-GB" b="1" dirty="0">
                <a:solidFill>
                  <a:schemeClr val="tx1"/>
                </a:solidFill>
              </a:rPr>
              <a:t>The word ‘swarm’ has connotations of insects such as wasps and locusts, helping to build the impression that the journalists are unwanted.</a:t>
            </a:r>
          </a:p>
          <a:p>
            <a:pPr>
              <a:spcAft>
                <a:spcPts val="450"/>
              </a:spcAft>
            </a:pPr>
            <a:endParaRPr lang="en-GB" b="1" dirty="0">
              <a:solidFill>
                <a:schemeClr val="tx1"/>
              </a:solidFill>
            </a:endParaRPr>
          </a:p>
          <a:p>
            <a:pPr>
              <a:spcAft>
                <a:spcPts val="450"/>
              </a:spcAft>
            </a:pPr>
            <a:r>
              <a:rPr lang="en-GB" b="1" dirty="0">
                <a:solidFill>
                  <a:schemeClr val="tx1"/>
                </a:solidFill>
              </a:rPr>
              <a:t>The word ‘swarm’ connotes annoyance with the journalists as it implies they are as irritating as an invasion of flying insects.  </a:t>
            </a: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14</a:t>
            </a:fld>
            <a:endParaRPr lang="en-GB"/>
          </a:p>
        </p:txBody>
      </p:sp>
    </p:spTree>
    <p:extLst>
      <p:ext uri="{BB962C8B-B14F-4D97-AF65-F5344CB8AC3E}">
        <p14:creationId xmlns:p14="http://schemas.microsoft.com/office/powerpoint/2010/main" val="299799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9" y="395896"/>
            <a:ext cx="8902082" cy="858719"/>
          </a:xfrm>
        </p:spPr>
        <p:txBody>
          <a:bodyPr anchor="t">
            <a:normAutofit/>
          </a:bodyPr>
          <a:lstStyle/>
          <a:p>
            <a:r>
              <a:rPr lang="en-GB" sz="1800" dirty="0">
                <a:solidFill>
                  <a:schemeClr val="tx1"/>
                </a:solidFill>
                <a:latin typeface="+mn-lt"/>
              </a:rPr>
              <a:t>Applying the term</a:t>
            </a:r>
            <a:endParaRPr lang="en-US" sz="1800" dirty="0">
              <a:solidFill>
                <a:schemeClr val="tx1"/>
              </a:solidFill>
              <a:latin typeface="+mn-lt"/>
            </a:endParaRPr>
          </a:p>
        </p:txBody>
      </p:sp>
      <p:sp>
        <p:nvSpPr>
          <p:cNvPr id="3" name="Text Placeholder 2"/>
          <p:cNvSpPr>
            <a:spLocks noGrp="1"/>
          </p:cNvSpPr>
          <p:nvPr>
            <p:ph idx="1"/>
          </p:nvPr>
        </p:nvSpPr>
        <p:spPr>
          <a:xfrm>
            <a:off x="405100" y="1534831"/>
            <a:ext cx="6485227" cy="3788337"/>
          </a:xfrm>
        </p:spPr>
        <p:txBody>
          <a:bodyPr>
            <a:normAutofit/>
          </a:bodyPr>
          <a:lstStyle/>
          <a:p>
            <a:pPr>
              <a:spcAft>
                <a:spcPts val="450"/>
              </a:spcAft>
            </a:pPr>
            <a:r>
              <a:rPr lang="en-GB" b="1" dirty="0">
                <a:solidFill>
                  <a:schemeClr val="tx1"/>
                </a:solidFill>
              </a:rPr>
              <a:t>For example:</a:t>
            </a:r>
          </a:p>
          <a:p>
            <a:pPr>
              <a:spcAft>
                <a:spcPts val="450"/>
              </a:spcAft>
            </a:pPr>
            <a:r>
              <a:rPr lang="en-GB" b="1" dirty="0">
                <a:solidFill>
                  <a:schemeClr val="tx1"/>
                </a:solidFill>
              </a:rPr>
              <a:t>	She </a:t>
            </a:r>
            <a:r>
              <a:rPr lang="en-GB" b="1" dirty="0">
                <a:solidFill>
                  <a:schemeClr val="tx1"/>
                </a:solidFill>
                <a:highlight>
                  <a:srgbClr val="FFFF00"/>
                </a:highlight>
              </a:rPr>
              <a:t>battled</a:t>
            </a:r>
            <a:r>
              <a:rPr lang="en-GB" b="1" dirty="0">
                <a:solidFill>
                  <a:schemeClr val="tx1"/>
                </a:solidFill>
              </a:rPr>
              <a:t> through the swarm of journalists gathered outside her home. </a:t>
            </a:r>
          </a:p>
          <a:p>
            <a:pPr>
              <a:spcAft>
                <a:spcPts val="450"/>
              </a:spcAft>
            </a:pPr>
            <a:endParaRPr lang="en-GB" b="1" dirty="0">
              <a:solidFill>
                <a:schemeClr val="tx1"/>
              </a:solidFill>
            </a:endParaRPr>
          </a:p>
          <a:p>
            <a:pPr>
              <a:spcAft>
                <a:spcPts val="450"/>
              </a:spcAft>
            </a:pPr>
            <a:r>
              <a:rPr lang="en-GB" b="1" dirty="0">
                <a:solidFill>
                  <a:schemeClr val="bg2">
                    <a:lumMod val="75000"/>
                    <a:lumOff val="25000"/>
                  </a:schemeClr>
                </a:solidFill>
              </a:rPr>
              <a:t>What are the connotations of the word battled?</a:t>
            </a:r>
          </a:p>
          <a:p>
            <a:pPr>
              <a:spcAft>
                <a:spcPts val="450"/>
              </a:spcAft>
            </a:pPr>
            <a:r>
              <a:rPr lang="en-GB" b="1" dirty="0">
                <a:solidFill>
                  <a:schemeClr val="bg2">
                    <a:lumMod val="75000"/>
                    <a:lumOff val="25000"/>
                  </a:schemeClr>
                </a:solidFill>
              </a:rPr>
              <a:t>What does this imply about the character’s relationship with the journalists?</a:t>
            </a:r>
          </a:p>
          <a:p>
            <a:pPr>
              <a:spcAft>
                <a:spcPts val="450"/>
              </a:spcAft>
            </a:pPr>
            <a:endParaRPr lang="en-GB" b="1" dirty="0">
              <a:solidFill>
                <a:schemeClr val="tx1"/>
              </a:solidFill>
            </a:endParaRPr>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b="1"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15</a:t>
            </a:fld>
            <a:endParaRPr lang="en-GB"/>
          </a:p>
        </p:txBody>
      </p:sp>
    </p:spTree>
    <p:extLst>
      <p:ext uri="{BB962C8B-B14F-4D97-AF65-F5344CB8AC3E}">
        <p14:creationId xmlns:p14="http://schemas.microsoft.com/office/powerpoint/2010/main" val="96383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Verbs</a:t>
            </a:r>
            <a:endParaRPr lang="en-US" dirty="0"/>
          </a:p>
        </p:txBody>
      </p:sp>
    </p:spTree>
    <p:extLst>
      <p:ext uri="{BB962C8B-B14F-4D97-AF65-F5344CB8AC3E}">
        <p14:creationId xmlns:p14="http://schemas.microsoft.com/office/powerpoint/2010/main" val="5541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8551"/>
            <a:ext cx="8184718" cy="1437790"/>
          </a:xfrm>
        </p:spPr>
        <p:txBody>
          <a:bodyPr anchor="t">
            <a:normAutofit/>
          </a:bodyPr>
          <a:lstStyle/>
          <a:p>
            <a:pPr>
              <a:lnSpc>
                <a:spcPct val="100000"/>
              </a:lnSpc>
            </a:pPr>
            <a:r>
              <a:rPr lang="en-GB" sz="1800" dirty="0">
                <a:solidFill>
                  <a:srgbClr val="FF0000"/>
                </a:solidFill>
                <a:latin typeface="+mn-lt"/>
              </a:rPr>
              <a:t>Verb</a:t>
            </a:r>
            <a:br>
              <a:rPr lang="en-GB" sz="1800" dirty="0">
                <a:solidFill>
                  <a:srgbClr val="FF0000"/>
                </a:solidFill>
                <a:latin typeface="+mn-lt"/>
              </a:rPr>
            </a:br>
            <a:r>
              <a:rPr lang="en-GB" sz="1800" dirty="0">
                <a:solidFill>
                  <a:srgbClr val="FF0000"/>
                </a:solidFill>
                <a:latin typeface="+mn-lt"/>
              </a:rPr>
              <a:t>A word used to describe an action, state, or occurrence.  For example: look, be, happen. </a:t>
            </a:r>
            <a:br>
              <a:rPr lang="en-GB" sz="1800" dirty="0">
                <a:solidFill>
                  <a:srgbClr val="FF0000"/>
                </a:solidFill>
                <a:latin typeface="+mn-lt"/>
              </a:rPr>
            </a:br>
            <a:br>
              <a:rPr lang="en-GB" sz="1800" dirty="0">
                <a:solidFill>
                  <a:srgbClr val="FF0000"/>
                </a:solidFill>
                <a:latin typeface="+mn-lt"/>
              </a:rPr>
            </a:br>
            <a:endParaRPr lang="en-US" sz="1800" dirty="0">
              <a:solidFill>
                <a:srgbClr val="FF0000"/>
              </a:solidFill>
              <a:latin typeface="+mn-lt"/>
            </a:endParaRPr>
          </a:p>
        </p:txBody>
      </p:sp>
      <p:sp>
        <p:nvSpPr>
          <p:cNvPr id="3" name="Text Placeholder 2"/>
          <p:cNvSpPr>
            <a:spLocks noGrp="1"/>
          </p:cNvSpPr>
          <p:nvPr>
            <p:ph idx="1"/>
          </p:nvPr>
        </p:nvSpPr>
        <p:spPr>
          <a:xfrm>
            <a:off x="146482" y="1114523"/>
            <a:ext cx="8902082" cy="4321206"/>
          </a:xfrm>
        </p:spPr>
        <p:txBody>
          <a:bodyPr>
            <a:noAutofit/>
          </a:bodyPr>
          <a:lstStyle/>
          <a:p>
            <a:pPr>
              <a:spcAft>
                <a:spcPts val="450"/>
              </a:spcAft>
            </a:pPr>
            <a:endParaRPr lang="en-US" b="1" dirty="0"/>
          </a:p>
          <a:p>
            <a:pPr>
              <a:spcAft>
                <a:spcPts val="450"/>
              </a:spcAft>
            </a:pPr>
            <a:r>
              <a:rPr lang="en-US" b="1" dirty="0">
                <a:solidFill>
                  <a:schemeClr val="tx1"/>
                </a:solidFill>
              </a:rPr>
              <a:t>Consider the following sentence:</a:t>
            </a:r>
          </a:p>
          <a:p>
            <a:pPr>
              <a:spcAft>
                <a:spcPts val="450"/>
              </a:spcAft>
            </a:pPr>
            <a:r>
              <a:rPr lang="en-US" b="1" dirty="0">
                <a:solidFill>
                  <a:schemeClr val="tx1"/>
                </a:solidFill>
              </a:rPr>
              <a:t>	The man </a:t>
            </a:r>
            <a:r>
              <a:rPr lang="en-US" b="1" u="sng" dirty="0">
                <a:solidFill>
                  <a:schemeClr val="tx1"/>
                </a:solidFill>
              </a:rPr>
              <a:t>walked</a:t>
            </a:r>
            <a:r>
              <a:rPr lang="en-US" b="1" dirty="0">
                <a:solidFill>
                  <a:schemeClr val="tx1"/>
                </a:solidFill>
              </a:rPr>
              <a:t> down the street. </a:t>
            </a:r>
            <a:endParaRPr lang="en-US" b="1" dirty="0">
              <a:solidFill>
                <a:schemeClr val="bg2">
                  <a:lumMod val="75000"/>
                  <a:lumOff val="25000"/>
                </a:schemeClr>
              </a:solidFill>
            </a:endParaRPr>
          </a:p>
          <a:p>
            <a:pPr>
              <a:spcAft>
                <a:spcPts val="450"/>
              </a:spcAft>
            </a:pPr>
            <a:r>
              <a:rPr lang="en-US" b="1" dirty="0">
                <a:solidFill>
                  <a:schemeClr val="tx1"/>
                </a:solidFill>
              </a:rPr>
              <a:t>How would changing the verb ‘walked’ impact on the mood or tone of the sentence?</a:t>
            </a:r>
          </a:p>
          <a:p>
            <a:pPr>
              <a:spcAft>
                <a:spcPts val="450"/>
              </a:spcAft>
            </a:pPr>
            <a:r>
              <a:rPr lang="en-US" b="1" dirty="0">
                <a:solidFill>
                  <a:schemeClr val="tx1"/>
                </a:solidFill>
              </a:rPr>
              <a:t>How would changing the verb ‘walked’ affect our impression of the character?</a:t>
            </a:r>
          </a:p>
          <a:p>
            <a:pPr marL="214313" indent="-214313">
              <a:spcAft>
                <a:spcPts val="450"/>
              </a:spcAft>
              <a:buFont typeface="Arial" panose="020B0604020202020204" pitchFamily="34" charset="0"/>
              <a:buChar char="•"/>
            </a:pPr>
            <a:r>
              <a:rPr lang="en-US" b="1" dirty="0">
                <a:solidFill>
                  <a:schemeClr val="tx1"/>
                </a:solidFill>
              </a:rPr>
              <a:t>Marched</a:t>
            </a:r>
          </a:p>
          <a:p>
            <a:pPr marL="214313" indent="-214313">
              <a:spcAft>
                <a:spcPts val="450"/>
              </a:spcAft>
              <a:buFont typeface="Arial" panose="020B0604020202020204" pitchFamily="34" charset="0"/>
              <a:buChar char="•"/>
            </a:pPr>
            <a:r>
              <a:rPr lang="en-US" b="1" dirty="0">
                <a:solidFill>
                  <a:schemeClr val="tx1"/>
                </a:solidFill>
              </a:rPr>
              <a:t>Staggered</a:t>
            </a:r>
          </a:p>
          <a:p>
            <a:pPr marL="214313" indent="-214313">
              <a:spcAft>
                <a:spcPts val="450"/>
              </a:spcAft>
              <a:buFont typeface="Arial" panose="020B0604020202020204" pitchFamily="34" charset="0"/>
              <a:buChar char="•"/>
            </a:pPr>
            <a:r>
              <a:rPr lang="en-US" b="1" dirty="0">
                <a:solidFill>
                  <a:schemeClr val="tx1"/>
                </a:solidFill>
              </a:rPr>
              <a:t>Tore</a:t>
            </a:r>
          </a:p>
          <a:p>
            <a:pPr marL="214313" indent="-214313">
              <a:spcAft>
                <a:spcPts val="450"/>
              </a:spcAft>
              <a:buFont typeface="Arial" panose="020B0604020202020204" pitchFamily="34" charset="0"/>
              <a:buChar char="•"/>
            </a:pPr>
            <a:r>
              <a:rPr lang="en-US" b="1" dirty="0">
                <a:solidFill>
                  <a:schemeClr val="tx1"/>
                </a:solidFill>
              </a:rPr>
              <a:t>Thundered</a:t>
            </a:r>
          </a:p>
          <a:p>
            <a:pPr marL="214313" indent="-214313">
              <a:spcAft>
                <a:spcPts val="450"/>
              </a:spcAft>
              <a:buFont typeface="Arial" panose="020B0604020202020204" pitchFamily="34" charset="0"/>
              <a:buChar char="•"/>
            </a:pPr>
            <a:r>
              <a:rPr lang="en-US" b="1" dirty="0">
                <a:solidFill>
                  <a:schemeClr val="tx1"/>
                </a:solidFill>
              </a:rPr>
              <a:t>Bounced</a:t>
            </a:r>
          </a:p>
          <a:p>
            <a:pPr>
              <a:spcAft>
                <a:spcPts val="450"/>
              </a:spcAft>
            </a:pPr>
            <a:endParaRPr lang="en-GB" b="1" dirty="0">
              <a:solidFill>
                <a:schemeClr val="bg2">
                  <a:lumMod val="75000"/>
                  <a:lumOff val="25000"/>
                </a:schemeClr>
              </a:solidFill>
            </a:endParaRPr>
          </a:p>
          <a:p>
            <a:pPr>
              <a:spcAft>
                <a:spcPts val="450"/>
              </a:spcAft>
            </a:pPr>
            <a:r>
              <a:rPr lang="en-GB" b="1" dirty="0">
                <a:solidFill>
                  <a:srgbClr val="7030A0"/>
                </a:solidFill>
              </a:rPr>
              <a:t>Change the verb in the sentence to create the following effects:</a:t>
            </a:r>
          </a:p>
          <a:p>
            <a:pPr marL="214313" indent="-214313">
              <a:spcAft>
                <a:spcPts val="450"/>
              </a:spcAft>
              <a:buFont typeface="Arial" panose="020B0604020202020204" pitchFamily="34" charset="0"/>
              <a:buChar char="•"/>
            </a:pPr>
            <a:r>
              <a:rPr lang="en-GB" b="1" dirty="0">
                <a:solidFill>
                  <a:srgbClr val="7030A0"/>
                </a:solidFill>
              </a:rPr>
              <a:t>To show the man is angry</a:t>
            </a:r>
          </a:p>
          <a:p>
            <a:pPr marL="214313" indent="-214313">
              <a:spcAft>
                <a:spcPts val="450"/>
              </a:spcAft>
              <a:buFont typeface="Arial" panose="020B0604020202020204" pitchFamily="34" charset="0"/>
              <a:buChar char="•"/>
            </a:pPr>
            <a:r>
              <a:rPr lang="en-GB" b="1" dirty="0">
                <a:solidFill>
                  <a:srgbClr val="7030A0"/>
                </a:solidFill>
              </a:rPr>
              <a:t>To show the man is acting suspiciously</a:t>
            </a:r>
          </a:p>
          <a:p>
            <a:pPr marL="214313" indent="-214313">
              <a:spcAft>
                <a:spcPts val="450"/>
              </a:spcAft>
              <a:buFont typeface="Arial" panose="020B0604020202020204" pitchFamily="34" charset="0"/>
              <a:buChar char="•"/>
            </a:pPr>
            <a:r>
              <a:rPr lang="en-GB" b="1" dirty="0">
                <a:solidFill>
                  <a:srgbClr val="7030A0"/>
                </a:solidFill>
              </a:rPr>
              <a:t>To show the man is in a hurry.</a:t>
            </a:r>
            <a:endParaRPr lang="en-US" dirty="0">
              <a:solidFill>
                <a:srgbClr val="7030A0"/>
              </a:solidFill>
            </a:endParaRPr>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17</a:t>
            </a:fld>
            <a:endParaRPr lang="en-GB"/>
          </a:p>
        </p:txBody>
      </p:sp>
    </p:spTree>
    <p:extLst>
      <p:ext uri="{BB962C8B-B14F-4D97-AF65-F5344CB8AC3E}">
        <p14:creationId xmlns:p14="http://schemas.microsoft.com/office/powerpoint/2010/main" val="288666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fontScale="90000"/>
          </a:bodyPr>
          <a:lstStyle/>
          <a:p>
            <a:r>
              <a:rPr lang="en-GB" dirty="0">
                <a:solidFill>
                  <a:schemeClr val="bg2">
                    <a:lumMod val="75000"/>
                    <a:lumOff val="25000"/>
                  </a:schemeClr>
                </a:solidFill>
                <a:latin typeface="+mn-lt"/>
              </a:rPr>
              <a:t>Identify 3 verbs that you think help reveal aspects of Captain Jones’ personality.</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18</a:t>
            </a:fld>
            <a:endParaRPr lang="en-GB"/>
          </a:p>
        </p:txBody>
      </p:sp>
    </p:spTree>
    <p:extLst>
      <p:ext uri="{BB962C8B-B14F-4D97-AF65-F5344CB8AC3E}">
        <p14:creationId xmlns:p14="http://schemas.microsoft.com/office/powerpoint/2010/main" val="327026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fontScale="90000"/>
          </a:bodyPr>
          <a:lstStyle/>
          <a:p>
            <a:r>
              <a:rPr lang="en-GB" dirty="0">
                <a:solidFill>
                  <a:schemeClr val="bg2">
                    <a:lumMod val="75000"/>
                    <a:lumOff val="25000"/>
                  </a:schemeClr>
                </a:solidFill>
                <a:latin typeface="+mn-lt"/>
              </a:rPr>
              <a:t>Identify 3 verbs that you think help reveal aspects of Captain Jones’ personality.</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a:t>
            </a:r>
            <a:r>
              <a:rPr lang="en-GB" dirty="0">
                <a:highlight>
                  <a:srgbClr val="FFFF00"/>
                </a:highlight>
              </a:rPr>
              <a:t>pulling</a:t>
            </a:r>
            <a:r>
              <a:rPr lang="en-GB" dirty="0"/>
              <a:t>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a:t>
            </a:r>
            <a:r>
              <a:rPr lang="en-GB" dirty="0">
                <a:highlight>
                  <a:srgbClr val="FFFF00"/>
                </a:highlight>
              </a:rPr>
              <a:t>hauling</a:t>
            </a:r>
            <a:r>
              <a:rPr lang="en-GB" dirty="0"/>
              <a:t>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a:t>
            </a:r>
            <a:r>
              <a:rPr lang="en-GB" dirty="0">
                <a:highlight>
                  <a:srgbClr val="FFFF00"/>
                </a:highlight>
              </a:rPr>
              <a:t> lowered </a:t>
            </a:r>
            <a:r>
              <a:rPr lang="en-GB" dirty="0"/>
              <a:t>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19</a:t>
            </a:fld>
            <a:endParaRPr lang="en-GB"/>
          </a:p>
        </p:txBody>
      </p:sp>
    </p:spTree>
    <p:extLst>
      <p:ext uri="{BB962C8B-B14F-4D97-AF65-F5344CB8AC3E}">
        <p14:creationId xmlns:p14="http://schemas.microsoft.com/office/powerpoint/2010/main" val="282169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3" y="1170787"/>
            <a:ext cx="4517775" cy="858719"/>
          </a:xfrm>
        </p:spPr>
        <p:txBody>
          <a:bodyPr anchor="t">
            <a:normAutofit/>
          </a:bodyPr>
          <a:lstStyle/>
          <a:p>
            <a:r>
              <a:rPr lang="en-GB" dirty="0"/>
              <a:t>Introduction</a:t>
            </a:r>
            <a:endParaRPr lang="en-US" dirty="0"/>
          </a:p>
        </p:txBody>
      </p:sp>
      <p:sp>
        <p:nvSpPr>
          <p:cNvPr id="3" name="Text Placeholder 2"/>
          <p:cNvSpPr>
            <a:spLocks noGrp="1"/>
          </p:cNvSpPr>
          <p:nvPr>
            <p:ph idx="1"/>
          </p:nvPr>
        </p:nvSpPr>
        <p:spPr>
          <a:xfrm>
            <a:off x="473093" y="2128838"/>
            <a:ext cx="4517775" cy="2343151"/>
          </a:xfrm>
        </p:spPr>
        <p:txBody>
          <a:bodyPr>
            <a:normAutofit fontScale="77500" lnSpcReduction="20000"/>
          </a:bodyPr>
          <a:lstStyle/>
          <a:p>
            <a:pPr>
              <a:spcAft>
                <a:spcPts val="450"/>
              </a:spcAft>
            </a:pPr>
            <a:r>
              <a:rPr lang="en-US" dirty="0"/>
              <a:t>I am Miss White and I will be hosting the session today.  I am a Head of English and my aim is to try and equip you with skills that you can use across both exams, but particularly your English Language papers.</a:t>
            </a:r>
          </a:p>
          <a:p>
            <a:pPr>
              <a:spcAft>
                <a:spcPts val="450"/>
              </a:spcAft>
            </a:pPr>
            <a:endParaRPr lang="en-US" dirty="0"/>
          </a:p>
          <a:p>
            <a:pPr>
              <a:spcAft>
                <a:spcPts val="450"/>
              </a:spcAft>
            </a:pPr>
            <a:r>
              <a:rPr lang="en-US" dirty="0"/>
              <a:t>For today’s session all you will need is a pen and some paper.</a:t>
            </a:r>
          </a:p>
          <a:p>
            <a:pPr>
              <a:spcAft>
                <a:spcPts val="450"/>
              </a:spcAft>
            </a:pPr>
            <a:endParaRPr lang="en-US" dirty="0"/>
          </a:p>
          <a:p>
            <a:pPr>
              <a:spcAft>
                <a:spcPts val="450"/>
              </a:spcAft>
            </a:pPr>
            <a:r>
              <a:rPr lang="en-US" dirty="0"/>
              <a:t>You may also find it useful to have a dictionary to hand. </a:t>
            </a:r>
          </a:p>
          <a:p>
            <a:pPr>
              <a:spcAft>
                <a:spcPts val="450"/>
              </a:spcAft>
            </a:pPr>
            <a:endParaRPr lang="en-US" dirty="0"/>
          </a:p>
          <a:p>
            <a:pPr>
              <a:spcAft>
                <a:spcPts val="450"/>
              </a:spcAft>
            </a:pPr>
            <a:endParaRPr lang="en-US" dirty="0"/>
          </a:p>
          <a:p>
            <a:pPr>
              <a:spcAft>
                <a:spcPts val="450"/>
              </a:spcAft>
            </a:pPr>
            <a:endParaRPr lang="en-US" dirty="0"/>
          </a:p>
        </p:txBody>
      </p:sp>
      <p:pic>
        <p:nvPicPr>
          <p:cNvPr id="4" name="Picture 3">
            <a:extLst>
              <a:ext uri="{FF2B5EF4-FFF2-40B4-BE49-F238E27FC236}">
                <a16:creationId xmlns:a16="http://schemas.microsoft.com/office/drawing/2014/main" id="{6B323091-13FE-463C-A45D-EA36FEE9DAB6}"/>
              </a:ext>
            </a:extLst>
          </p:cNvPr>
          <p:cNvPicPr>
            <a:picLocks noChangeAspect="1"/>
          </p:cNvPicPr>
          <p:nvPr/>
        </p:nvPicPr>
        <p:blipFill>
          <a:blip r:embed="rId2"/>
          <a:stretch>
            <a:fillRect/>
          </a:stretch>
        </p:blipFill>
        <p:spPr>
          <a:xfrm>
            <a:off x="5867400" y="1811179"/>
            <a:ext cx="3276600" cy="3235642"/>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a:t>
            </a:fld>
            <a:endParaRPr lang="en-GB"/>
          </a:p>
        </p:txBody>
      </p:sp>
    </p:spTree>
    <p:extLst>
      <p:ext uri="{BB962C8B-B14F-4D97-AF65-F5344CB8AC3E}">
        <p14:creationId xmlns:p14="http://schemas.microsoft.com/office/powerpoint/2010/main" val="99757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47" y="1031053"/>
            <a:ext cx="8715653" cy="858719"/>
          </a:xfrm>
        </p:spPr>
        <p:txBody>
          <a:bodyPr anchor="t">
            <a:normAutofit/>
          </a:bodyPr>
          <a:lstStyle/>
          <a:p>
            <a:r>
              <a:rPr lang="en-GB" dirty="0">
                <a:solidFill>
                  <a:schemeClr val="tx1"/>
                </a:solidFill>
                <a:latin typeface="+mn-lt"/>
              </a:rPr>
              <a:t>Analysing the effects of language. </a:t>
            </a:r>
            <a:endParaRPr lang="en-US" dirty="0">
              <a:solidFill>
                <a:schemeClr val="tx1"/>
              </a:solidFill>
              <a:latin typeface="+mn-lt"/>
            </a:endParaRPr>
          </a:p>
        </p:txBody>
      </p:sp>
      <p:sp>
        <p:nvSpPr>
          <p:cNvPr id="3" name="Text Placeholder 2"/>
          <p:cNvSpPr>
            <a:spLocks noGrp="1"/>
          </p:cNvSpPr>
          <p:nvPr>
            <p:ph idx="1"/>
          </p:nvPr>
        </p:nvSpPr>
        <p:spPr>
          <a:xfrm>
            <a:off x="146482" y="1969179"/>
            <a:ext cx="7298027" cy="3775020"/>
          </a:xfrm>
        </p:spPr>
        <p:txBody>
          <a:bodyPr>
            <a:normAutofit/>
          </a:bodyPr>
          <a:lstStyle/>
          <a:p>
            <a:pPr>
              <a:spcAft>
                <a:spcPts val="450"/>
              </a:spcAft>
            </a:pPr>
            <a:r>
              <a:rPr lang="en-US" b="1" dirty="0"/>
              <a:t>Question:</a:t>
            </a:r>
          </a:p>
          <a:p>
            <a:pPr>
              <a:spcAft>
                <a:spcPts val="450"/>
              </a:spcAft>
            </a:pPr>
            <a:r>
              <a:rPr lang="en-US" b="1" i="1" dirty="0"/>
              <a:t>How does the writer use language to present Captain Jones?</a:t>
            </a:r>
          </a:p>
          <a:p>
            <a:pPr>
              <a:spcAft>
                <a:spcPts val="450"/>
              </a:spcAft>
            </a:pPr>
            <a:r>
              <a:rPr lang="en-US" b="1" dirty="0"/>
              <a:t>The writer clearly wants to present Captain Jones as a brave and determined soldier. By revealing that Jones is “pulling his shoulders back” the writer is implying that this is a forced action as pulling suggests that Jones is having to make himself stand in this position.  The reader would likely interpret this action to mean that Jones is frightened by the situation but is refusing to let that fear take over, emphasizing the character’s bravery. </a:t>
            </a:r>
          </a:p>
          <a:p>
            <a:pPr>
              <a:spcAft>
                <a:spcPts val="450"/>
              </a:spcAft>
            </a:pPr>
            <a:endParaRPr lang="en-US" b="1" i="1" dirty="0"/>
          </a:p>
          <a:p>
            <a:pPr>
              <a:spcAft>
                <a:spcPts val="450"/>
              </a:spcAft>
            </a:pPr>
            <a:endParaRPr lang="en-US" b="1" i="1" dirty="0">
              <a:solidFill>
                <a:srgbClr val="7030A0"/>
              </a:solidFill>
            </a:endParaRPr>
          </a:p>
          <a:p>
            <a:pPr>
              <a:spcAft>
                <a:spcPts val="450"/>
              </a:spcAft>
            </a:pPr>
            <a:r>
              <a:rPr lang="en-US" b="1" dirty="0">
                <a:solidFill>
                  <a:srgbClr val="7030A0"/>
                </a:solidFill>
              </a:rPr>
              <a:t>Select one of your verbs and </a:t>
            </a:r>
            <a:r>
              <a:rPr lang="en-US" b="1" dirty="0" err="1">
                <a:solidFill>
                  <a:srgbClr val="7030A0"/>
                </a:solidFill>
              </a:rPr>
              <a:t>analyse</a:t>
            </a:r>
            <a:r>
              <a:rPr lang="en-US" b="1" dirty="0">
                <a:solidFill>
                  <a:srgbClr val="7030A0"/>
                </a:solidFill>
              </a:rPr>
              <a:t> the effect it has in terms of presenting Captain Jones’ character. </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20</a:t>
            </a:fld>
            <a:endParaRPr lang="en-GB"/>
          </a:p>
        </p:txBody>
      </p:sp>
    </p:spTree>
    <p:extLst>
      <p:ext uri="{BB962C8B-B14F-4D97-AF65-F5344CB8AC3E}">
        <p14:creationId xmlns:p14="http://schemas.microsoft.com/office/powerpoint/2010/main" val="361862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a:bodyPr>
          <a:lstStyle/>
          <a:p>
            <a:r>
              <a:rPr lang="en-GB" dirty="0">
                <a:solidFill>
                  <a:schemeClr val="bg2">
                    <a:lumMod val="75000"/>
                    <a:lumOff val="25000"/>
                  </a:schemeClr>
                </a:solidFill>
                <a:latin typeface="+mn-lt"/>
              </a:rPr>
              <a:t>Identify 3 verbs that demonstrate how tense the situation is.</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21</a:t>
            </a:fld>
            <a:endParaRPr lang="en-GB"/>
          </a:p>
        </p:txBody>
      </p:sp>
    </p:spTree>
    <p:extLst>
      <p:ext uri="{BB962C8B-B14F-4D97-AF65-F5344CB8AC3E}">
        <p14:creationId xmlns:p14="http://schemas.microsoft.com/office/powerpoint/2010/main" val="15177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3" y="255082"/>
            <a:ext cx="7769082" cy="1102663"/>
          </a:xfrm>
        </p:spPr>
        <p:txBody>
          <a:bodyPr anchor="t">
            <a:normAutofit/>
          </a:bodyPr>
          <a:lstStyle/>
          <a:p>
            <a:r>
              <a:rPr lang="en-GB" dirty="0">
                <a:solidFill>
                  <a:schemeClr val="bg2">
                    <a:lumMod val="75000"/>
                    <a:lumOff val="25000"/>
                  </a:schemeClr>
                </a:solidFill>
                <a:latin typeface="+mn-lt"/>
              </a:rPr>
              <a:t>Identify 3 verbs that demonstrate how tense the situation is.</a:t>
            </a:r>
            <a:endParaRPr lang="en-US"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a:t>
            </a:r>
            <a:r>
              <a:rPr lang="en-GB" dirty="0">
                <a:highlight>
                  <a:srgbClr val="FFFF00"/>
                </a:highlight>
              </a:rPr>
              <a:t>was surging </a:t>
            </a:r>
            <a:r>
              <a:rPr lang="en-GB" dirty="0"/>
              <a:t>forwards, pummelling their way across No-Man’s Land towards the enemy. </a:t>
            </a:r>
          </a:p>
          <a:p>
            <a:r>
              <a:rPr lang="en-GB" dirty="0"/>
              <a:t>A bullet flew through the air, catching Corporal James Smith in the shoulder and causing him to </a:t>
            </a:r>
            <a:r>
              <a:rPr lang="en-GB" dirty="0">
                <a:highlight>
                  <a:srgbClr val="FFFF00"/>
                </a:highlight>
              </a:rPr>
              <a:t>stumble and fall </a:t>
            </a:r>
            <a:r>
              <a:rPr lang="en-GB" dirty="0"/>
              <a:t>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a:t>
            </a:r>
            <a:r>
              <a:rPr lang="en-GB" dirty="0">
                <a:highlight>
                  <a:srgbClr val="FFFF00"/>
                </a:highlight>
              </a:rPr>
              <a:t>sting</a:t>
            </a:r>
            <a:r>
              <a:rPr lang="en-GB" dirty="0"/>
              <a:t>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22</a:t>
            </a:fld>
            <a:endParaRPr lang="en-GB"/>
          </a:p>
        </p:txBody>
      </p:sp>
    </p:spTree>
    <p:extLst>
      <p:ext uri="{BB962C8B-B14F-4D97-AF65-F5344CB8AC3E}">
        <p14:creationId xmlns:p14="http://schemas.microsoft.com/office/powerpoint/2010/main" val="22308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596944"/>
            <a:ext cx="8715653" cy="858719"/>
          </a:xfrm>
        </p:spPr>
        <p:txBody>
          <a:bodyPr anchor="t">
            <a:normAutofit/>
          </a:bodyPr>
          <a:lstStyle/>
          <a:p>
            <a:r>
              <a:rPr lang="en-GB" dirty="0">
                <a:solidFill>
                  <a:schemeClr val="tx1"/>
                </a:solidFill>
                <a:latin typeface="+mn-lt"/>
              </a:rPr>
              <a:t>Analysing the effects of language. </a:t>
            </a:r>
            <a:endParaRPr lang="en-US" dirty="0">
              <a:solidFill>
                <a:schemeClr val="tx1"/>
              </a:solidFill>
              <a:latin typeface="+mn-lt"/>
            </a:endParaRPr>
          </a:p>
        </p:txBody>
      </p:sp>
      <p:sp>
        <p:nvSpPr>
          <p:cNvPr id="3" name="Text Placeholder 2"/>
          <p:cNvSpPr>
            <a:spLocks noGrp="1"/>
          </p:cNvSpPr>
          <p:nvPr>
            <p:ph idx="1"/>
          </p:nvPr>
        </p:nvSpPr>
        <p:spPr>
          <a:xfrm>
            <a:off x="146482" y="1969179"/>
            <a:ext cx="7501227" cy="3775020"/>
          </a:xfrm>
        </p:spPr>
        <p:txBody>
          <a:bodyPr>
            <a:normAutofit/>
          </a:bodyPr>
          <a:lstStyle/>
          <a:p>
            <a:pPr>
              <a:spcAft>
                <a:spcPts val="450"/>
              </a:spcAft>
            </a:pPr>
            <a:r>
              <a:rPr lang="en-US" b="1" dirty="0"/>
              <a:t>Question:</a:t>
            </a:r>
          </a:p>
          <a:p>
            <a:pPr>
              <a:spcAft>
                <a:spcPts val="450"/>
              </a:spcAft>
            </a:pPr>
            <a:r>
              <a:rPr lang="en-US" b="1" i="1" dirty="0"/>
              <a:t>How does the writer use language to show what the situation is like?</a:t>
            </a:r>
          </a:p>
          <a:p>
            <a:pPr>
              <a:spcAft>
                <a:spcPts val="450"/>
              </a:spcAft>
            </a:pPr>
            <a:r>
              <a:rPr lang="en-US" b="1" dirty="0"/>
              <a:t>The writer draws attention to how frantic and tense the situation is by showing that every man “was surging” towards the enemy, suggesting that they were moving swiftly and powerfully towards danger.  The verb “surging” has connotations of speed, hinting at the dramatic movement of the men. </a:t>
            </a:r>
          </a:p>
          <a:p>
            <a:pPr>
              <a:spcAft>
                <a:spcPts val="450"/>
              </a:spcAft>
            </a:pPr>
            <a:endParaRPr lang="en-US" b="1" i="1" dirty="0"/>
          </a:p>
          <a:p>
            <a:pPr>
              <a:spcAft>
                <a:spcPts val="450"/>
              </a:spcAft>
            </a:pPr>
            <a:endParaRPr lang="en-US" b="1" i="1" dirty="0"/>
          </a:p>
          <a:p>
            <a:pPr>
              <a:spcAft>
                <a:spcPts val="450"/>
              </a:spcAft>
            </a:pPr>
            <a:r>
              <a:rPr lang="en-US" b="1" dirty="0">
                <a:solidFill>
                  <a:srgbClr val="7030A0"/>
                </a:solidFill>
              </a:rPr>
              <a:t>Select one of your verbs and </a:t>
            </a:r>
            <a:r>
              <a:rPr lang="en-US" b="1" dirty="0" err="1">
                <a:solidFill>
                  <a:srgbClr val="7030A0"/>
                </a:solidFill>
              </a:rPr>
              <a:t>analyse</a:t>
            </a:r>
            <a:r>
              <a:rPr lang="en-US" b="1" dirty="0">
                <a:solidFill>
                  <a:srgbClr val="7030A0"/>
                </a:solidFill>
              </a:rPr>
              <a:t> the effect it has in terms of presenting what the situation is like. </a:t>
            </a:r>
          </a:p>
          <a:p>
            <a:pPr>
              <a:spcAft>
                <a:spcPts val="450"/>
              </a:spcAft>
            </a:pPr>
            <a:endParaRPr lang="en-US" b="1" dirty="0">
              <a:solidFill>
                <a:schemeClr val="bg2">
                  <a:lumMod val="75000"/>
                  <a:lumOff val="25000"/>
                </a:schemeClr>
              </a:solidFill>
            </a:endParaRPr>
          </a:p>
          <a:p>
            <a:pPr>
              <a:spcAft>
                <a:spcPts val="450"/>
              </a:spcAft>
            </a:pPr>
            <a:r>
              <a:rPr lang="en-US" b="1" dirty="0">
                <a:solidFill>
                  <a:srgbClr val="7030A0"/>
                </a:solidFill>
              </a:rPr>
              <a:t>How does the description of the situation enhance the impression the author has created of Captain Jones?</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23</a:t>
            </a:fld>
            <a:endParaRPr lang="en-GB"/>
          </a:p>
        </p:txBody>
      </p:sp>
    </p:spTree>
    <p:extLst>
      <p:ext uri="{BB962C8B-B14F-4D97-AF65-F5344CB8AC3E}">
        <p14:creationId xmlns:p14="http://schemas.microsoft.com/office/powerpoint/2010/main" val="203574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255082"/>
            <a:ext cx="8715653" cy="858719"/>
          </a:xfrm>
        </p:spPr>
        <p:txBody>
          <a:bodyPr anchor="t">
            <a:normAutofit/>
          </a:bodyPr>
          <a:lstStyle/>
          <a:p>
            <a:r>
              <a:rPr lang="en-GB" dirty="0">
                <a:solidFill>
                  <a:schemeClr val="tx1"/>
                </a:solidFill>
                <a:latin typeface="+mn-lt"/>
              </a:rPr>
              <a:t>Analysing the effects of language. </a:t>
            </a:r>
            <a:endParaRPr lang="en-US" dirty="0">
              <a:solidFill>
                <a:schemeClr val="tx1"/>
              </a:solidFill>
              <a:latin typeface="+mn-lt"/>
            </a:endParaRPr>
          </a:p>
        </p:txBody>
      </p:sp>
      <p:sp>
        <p:nvSpPr>
          <p:cNvPr id="3" name="Text Placeholder 2"/>
          <p:cNvSpPr>
            <a:spLocks noGrp="1"/>
          </p:cNvSpPr>
          <p:nvPr>
            <p:ph idx="1"/>
          </p:nvPr>
        </p:nvSpPr>
        <p:spPr>
          <a:xfrm>
            <a:off x="146482" y="1113801"/>
            <a:ext cx="7214900" cy="4852890"/>
          </a:xfrm>
        </p:spPr>
        <p:txBody>
          <a:bodyPr>
            <a:normAutofit/>
          </a:bodyPr>
          <a:lstStyle/>
          <a:p>
            <a:pPr>
              <a:spcAft>
                <a:spcPts val="450"/>
              </a:spcAft>
            </a:pPr>
            <a:r>
              <a:rPr lang="en-US" b="1" dirty="0"/>
              <a:t>Question:</a:t>
            </a:r>
          </a:p>
          <a:p>
            <a:pPr>
              <a:spcAft>
                <a:spcPts val="450"/>
              </a:spcAft>
            </a:pPr>
            <a:r>
              <a:rPr lang="en-US" b="1" i="1" dirty="0"/>
              <a:t>How does the writer use language to show what the situation is like?</a:t>
            </a:r>
          </a:p>
          <a:p>
            <a:pPr>
              <a:spcAft>
                <a:spcPts val="450"/>
              </a:spcAft>
            </a:pPr>
            <a:r>
              <a:rPr lang="en-US" b="1" dirty="0"/>
              <a:t>The writer draws attention to how frantic and tense the situation is by showing that every man “was surging” towards the enemy, suggesting that they were moving swiftly and powerfully towards danger.  The verb “surging” has connotations of speed, hinting at the dramatic movement of the men.  </a:t>
            </a:r>
            <a:r>
              <a:rPr lang="en-US" b="1" dirty="0">
                <a:solidFill>
                  <a:schemeClr val="tx1"/>
                </a:solidFill>
                <a:highlight>
                  <a:srgbClr val="FFFF00"/>
                </a:highlight>
              </a:rPr>
              <a:t>The fact that Captain Jones was able to spot and help Corporal Smith despite this overwhelming drive enhances the impression that he is a noble leader as he is clearly looking out for each of his men. </a:t>
            </a:r>
          </a:p>
          <a:p>
            <a:pPr>
              <a:spcAft>
                <a:spcPts val="450"/>
              </a:spcAft>
            </a:pPr>
            <a:endParaRPr lang="en-US" b="1" i="1" dirty="0"/>
          </a:p>
          <a:p>
            <a:pPr>
              <a:spcAft>
                <a:spcPts val="450"/>
              </a:spcAft>
            </a:pPr>
            <a:endParaRPr lang="en-US" b="1" i="1" dirty="0"/>
          </a:p>
          <a:p>
            <a:pPr>
              <a:spcAft>
                <a:spcPts val="450"/>
              </a:spcAft>
            </a:pPr>
            <a:r>
              <a:rPr lang="en-US" b="1" dirty="0">
                <a:solidFill>
                  <a:srgbClr val="7030A0"/>
                </a:solidFill>
              </a:rPr>
              <a:t>Select one of your verbs and </a:t>
            </a:r>
            <a:r>
              <a:rPr lang="en-US" b="1" dirty="0" err="1">
                <a:solidFill>
                  <a:srgbClr val="7030A0"/>
                </a:solidFill>
              </a:rPr>
              <a:t>analyse</a:t>
            </a:r>
            <a:r>
              <a:rPr lang="en-US" b="1" dirty="0">
                <a:solidFill>
                  <a:srgbClr val="7030A0"/>
                </a:solidFill>
              </a:rPr>
              <a:t> the effect it has in terms of presenting what the situation is like. </a:t>
            </a:r>
          </a:p>
          <a:p>
            <a:pPr>
              <a:spcAft>
                <a:spcPts val="450"/>
              </a:spcAft>
            </a:pPr>
            <a:endParaRPr lang="en-US" b="1" dirty="0">
              <a:solidFill>
                <a:schemeClr val="bg2">
                  <a:lumMod val="75000"/>
                  <a:lumOff val="25000"/>
                </a:schemeClr>
              </a:solidFill>
            </a:endParaRPr>
          </a:p>
          <a:p>
            <a:pPr>
              <a:spcAft>
                <a:spcPts val="450"/>
              </a:spcAft>
            </a:pPr>
            <a:r>
              <a:rPr lang="en-US" b="1" dirty="0">
                <a:solidFill>
                  <a:srgbClr val="7030A0"/>
                </a:solidFill>
              </a:rPr>
              <a:t>How does the description of the situation enhance the impression the author has created of Captain Jones?</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24</a:t>
            </a:fld>
            <a:endParaRPr lang="en-GB"/>
          </a:p>
        </p:txBody>
      </p:sp>
    </p:spTree>
    <p:extLst>
      <p:ext uri="{BB962C8B-B14F-4D97-AF65-F5344CB8AC3E}">
        <p14:creationId xmlns:p14="http://schemas.microsoft.com/office/powerpoint/2010/main" val="3982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a:t>
            </a:r>
            <a:br>
              <a:rPr lang="en-GB" dirty="0"/>
            </a:br>
            <a:r>
              <a:rPr lang="en-GB" dirty="0"/>
              <a:t>Noun Phrases</a:t>
            </a:r>
            <a:endParaRPr lang="en-US" dirty="0"/>
          </a:p>
        </p:txBody>
      </p:sp>
    </p:spTree>
    <p:extLst>
      <p:ext uri="{BB962C8B-B14F-4D97-AF65-F5344CB8AC3E}">
        <p14:creationId xmlns:p14="http://schemas.microsoft.com/office/powerpoint/2010/main" val="298913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842" y="397095"/>
            <a:ext cx="8204046" cy="708356"/>
          </a:xfrm>
        </p:spPr>
        <p:txBody>
          <a:bodyPr/>
          <a:lstStyle/>
          <a:p>
            <a:r>
              <a:rPr lang="en-GB" sz="2400" dirty="0">
                <a:solidFill>
                  <a:srgbClr val="FF0000"/>
                </a:solidFill>
                <a:latin typeface="+mn-lt"/>
              </a:rPr>
              <a:t>Noun Phrase</a:t>
            </a:r>
            <a:br>
              <a:rPr lang="en-GB" sz="2400" dirty="0">
                <a:solidFill>
                  <a:srgbClr val="FF0000"/>
                </a:solidFill>
                <a:latin typeface="+mn-lt"/>
              </a:rPr>
            </a:br>
            <a:r>
              <a:rPr lang="en-GB" sz="2400" dirty="0">
                <a:solidFill>
                  <a:srgbClr val="FF0000"/>
                </a:solidFill>
                <a:latin typeface="+mn-lt"/>
              </a:rPr>
              <a:t>A group of words that can be replaced by a pronoun</a:t>
            </a:r>
            <a:endParaRPr lang="en-US" sz="2400" dirty="0">
              <a:solidFill>
                <a:srgbClr val="FF0000"/>
              </a:solidFill>
              <a:latin typeface="+mn-lt"/>
            </a:endParaRPr>
          </a:p>
        </p:txBody>
      </p:sp>
      <p:sp>
        <p:nvSpPr>
          <p:cNvPr id="12" name="Text Placeholder 11"/>
          <p:cNvSpPr>
            <a:spLocks noGrp="1"/>
          </p:cNvSpPr>
          <p:nvPr>
            <p:ph type="body" sz="quarter" idx="10"/>
          </p:nvPr>
        </p:nvSpPr>
        <p:spPr/>
        <p:txBody>
          <a:bodyPr/>
          <a:lstStyle/>
          <a:p>
            <a:r>
              <a:rPr lang="en-GB" dirty="0"/>
              <a:t>Determiner</a:t>
            </a:r>
            <a:endParaRPr lang="en-US" dirty="0"/>
          </a:p>
        </p:txBody>
      </p:sp>
      <p:sp>
        <p:nvSpPr>
          <p:cNvPr id="13" name="Text Placeholder 12"/>
          <p:cNvSpPr>
            <a:spLocks noGrp="1"/>
          </p:cNvSpPr>
          <p:nvPr>
            <p:ph type="body" sz="quarter" idx="11"/>
          </p:nvPr>
        </p:nvSpPr>
        <p:spPr>
          <a:xfrm>
            <a:off x="670514" y="3277498"/>
            <a:ext cx="2245969" cy="1458808"/>
          </a:xfrm>
        </p:spPr>
        <p:txBody>
          <a:bodyPr/>
          <a:lstStyle/>
          <a:p>
            <a:r>
              <a:rPr lang="en-GB" dirty="0"/>
              <a:t>The</a:t>
            </a:r>
          </a:p>
          <a:p>
            <a:r>
              <a:rPr lang="en-GB" dirty="0"/>
              <a:t>A</a:t>
            </a:r>
          </a:p>
          <a:p>
            <a:r>
              <a:rPr lang="en-GB" dirty="0"/>
              <a:t>An</a:t>
            </a:r>
          </a:p>
          <a:p>
            <a:r>
              <a:rPr lang="en-GB" dirty="0"/>
              <a:t>My </a:t>
            </a:r>
          </a:p>
          <a:p>
            <a:r>
              <a:rPr lang="en-GB" dirty="0"/>
              <a:t>His</a:t>
            </a:r>
          </a:p>
          <a:p>
            <a:r>
              <a:rPr lang="en-GB" dirty="0"/>
              <a:t>Her</a:t>
            </a:r>
          </a:p>
          <a:p>
            <a:r>
              <a:rPr lang="en-GB" dirty="0"/>
              <a:t>Their</a:t>
            </a:r>
          </a:p>
          <a:p>
            <a:r>
              <a:rPr lang="en-GB" dirty="0"/>
              <a:t>Some</a:t>
            </a:r>
          </a:p>
          <a:p>
            <a:endParaRPr lang="en-GB" dirty="0"/>
          </a:p>
          <a:p>
            <a:r>
              <a:rPr lang="en-GB" dirty="0"/>
              <a:t> </a:t>
            </a:r>
            <a:endParaRPr lang="en-US" dirty="0"/>
          </a:p>
          <a:p>
            <a:endParaRPr lang="en-US" dirty="0"/>
          </a:p>
        </p:txBody>
      </p:sp>
      <p:sp>
        <p:nvSpPr>
          <p:cNvPr id="14" name="Text Placeholder 13"/>
          <p:cNvSpPr>
            <a:spLocks noGrp="1"/>
          </p:cNvSpPr>
          <p:nvPr>
            <p:ph type="body" sz="quarter" idx="12"/>
          </p:nvPr>
        </p:nvSpPr>
        <p:spPr/>
        <p:txBody>
          <a:bodyPr/>
          <a:lstStyle/>
          <a:p>
            <a:r>
              <a:rPr lang="en-GB" dirty="0"/>
              <a:t>Adjective</a:t>
            </a:r>
            <a:endParaRPr lang="en-US" dirty="0"/>
          </a:p>
        </p:txBody>
      </p:sp>
      <p:sp>
        <p:nvSpPr>
          <p:cNvPr id="15" name="Text Placeholder 14"/>
          <p:cNvSpPr>
            <a:spLocks noGrp="1"/>
          </p:cNvSpPr>
          <p:nvPr>
            <p:ph type="body" sz="quarter" idx="13"/>
          </p:nvPr>
        </p:nvSpPr>
        <p:spPr/>
        <p:txBody>
          <a:bodyPr/>
          <a:lstStyle/>
          <a:p>
            <a:r>
              <a:rPr lang="en-GB" dirty="0"/>
              <a:t>Haunting</a:t>
            </a:r>
          </a:p>
          <a:p>
            <a:r>
              <a:rPr lang="en-GB" dirty="0"/>
              <a:t>Shallow</a:t>
            </a:r>
          </a:p>
          <a:p>
            <a:r>
              <a:rPr lang="en-GB" dirty="0"/>
              <a:t>Wide</a:t>
            </a:r>
          </a:p>
          <a:p>
            <a:r>
              <a:rPr lang="en-GB" dirty="0"/>
              <a:t>Red</a:t>
            </a:r>
          </a:p>
          <a:p>
            <a:r>
              <a:rPr lang="en-GB" dirty="0"/>
              <a:t>Anxious </a:t>
            </a:r>
          </a:p>
          <a:p>
            <a:r>
              <a:rPr lang="en-GB" dirty="0"/>
              <a:t>Soft</a:t>
            </a:r>
          </a:p>
          <a:p>
            <a:r>
              <a:rPr lang="en-GB" dirty="0"/>
              <a:t>Loud</a:t>
            </a:r>
          </a:p>
          <a:p>
            <a:r>
              <a:rPr lang="en-GB" dirty="0"/>
              <a:t>Determined</a:t>
            </a:r>
          </a:p>
          <a:p>
            <a:endParaRPr lang="en-US" dirty="0"/>
          </a:p>
          <a:p>
            <a:endParaRPr lang="en-US" dirty="0"/>
          </a:p>
        </p:txBody>
      </p:sp>
      <p:sp>
        <p:nvSpPr>
          <p:cNvPr id="16" name="Text Placeholder 15"/>
          <p:cNvSpPr>
            <a:spLocks noGrp="1"/>
          </p:cNvSpPr>
          <p:nvPr>
            <p:ph type="body" sz="quarter" idx="14"/>
          </p:nvPr>
        </p:nvSpPr>
        <p:spPr/>
        <p:txBody>
          <a:bodyPr/>
          <a:lstStyle/>
          <a:p>
            <a:r>
              <a:rPr lang="en-GB" dirty="0"/>
              <a:t>Noun</a:t>
            </a:r>
            <a:endParaRPr lang="en-US" dirty="0"/>
          </a:p>
        </p:txBody>
      </p:sp>
      <p:sp>
        <p:nvSpPr>
          <p:cNvPr id="17" name="Text Placeholder 16"/>
          <p:cNvSpPr>
            <a:spLocks noGrp="1"/>
          </p:cNvSpPr>
          <p:nvPr>
            <p:ph type="body" sz="quarter" idx="15"/>
          </p:nvPr>
        </p:nvSpPr>
        <p:spPr>
          <a:xfrm>
            <a:off x="6271761" y="3277498"/>
            <a:ext cx="2245969" cy="1354981"/>
          </a:xfrm>
        </p:spPr>
        <p:txBody>
          <a:bodyPr/>
          <a:lstStyle/>
          <a:p>
            <a:r>
              <a:rPr lang="en-GB" dirty="0"/>
              <a:t>Dog</a:t>
            </a:r>
          </a:p>
          <a:p>
            <a:r>
              <a:rPr lang="en-GB" dirty="0"/>
              <a:t>Car</a:t>
            </a:r>
          </a:p>
          <a:p>
            <a:r>
              <a:rPr lang="en-GB" dirty="0"/>
              <a:t>Field</a:t>
            </a:r>
          </a:p>
          <a:p>
            <a:r>
              <a:rPr lang="en-GB" dirty="0"/>
              <a:t>Sound</a:t>
            </a:r>
          </a:p>
          <a:p>
            <a:r>
              <a:rPr lang="en-GB" dirty="0"/>
              <a:t>Voice</a:t>
            </a:r>
          </a:p>
          <a:p>
            <a:r>
              <a:rPr lang="en-GB" dirty="0"/>
              <a:t>Calculation</a:t>
            </a:r>
          </a:p>
          <a:p>
            <a:r>
              <a:rPr lang="en-GB" dirty="0"/>
              <a:t>Soldier</a:t>
            </a:r>
          </a:p>
          <a:p>
            <a:r>
              <a:rPr lang="en-GB" dirty="0"/>
              <a:t>Whistle</a:t>
            </a:r>
          </a:p>
          <a:p>
            <a:endParaRPr lang="en-GB" dirty="0"/>
          </a:p>
          <a:p>
            <a:endParaRPr lang="en-US" dirty="0"/>
          </a:p>
        </p:txBody>
      </p:sp>
      <p:sp>
        <p:nvSpPr>
          <p:cNvPr id="18" name="Text Placeholder 17"/>
          <p:cNvSpPr>
            <a:spLocks noGrp="1"/>
          </p:cNvSpPr>
          <p:nvPr>
            <p:ph type="body" sz="quarter" idx="16"/>
          </p:nvPr>
        </p:nvSpPr>
        <p:spPr>
          <a:xfrm>
            <a:off x="200082" y="1570205"/>
            <a:ext cx="8199806" cy="708356"/>
          </a:xfrm>
        </p:spPr>
        <p:txBody>
          <a:bodyPr/>
          <a:lstStyle/>
          <a:p>
            <a:r>
              <a:rPr lang="en-GB" dirty="0"/>
              <a:t>For example:</a:t>
            </a:r>
          </a:p>
          <a:p>
            <a:r>
              <a:rPr lang="en-GB" dirty="0">
                <a:highlight>
                  <a:srgbClr val="FFFF00"/>
                </a:highlight>
              </a:rPr>
              <a:t>The huge monster </a:t>
            </a:r>
            <a:r>
              <a:rPr lang="en-GB" dirty="0"/>
              <a:t>ran forwards.</a:t>
            </a:r>
            <a:r>
              <a:rPr lang="en-GB" dirty="0">
                <a:highlight>
                  <a:srgbClr val="FFFF00"/>
                </a:highlight>
              </a:rPr>
              <a:t> It </a:t>
            </a:r>
            <a:r>
              <a:rPr lang="en-GB" dirty="0"/>
              <a:t>roared loudly.</a:t>
            </a:r>
          </a:p>
          <a:p>
            <a:r>
              <a:rPr lang="en-GB" dirty="0"/>
              <a:t> </a:t>
            </a:r>
            <a:endParaRPr lang="en-US" dirty="0"/>
          </a:p>
        </p:txBody>
      </p:sp>
      <p:sp>
        <p:nvSpPr>
          <p:cNvPr id="5" name="Slide Number Placeholder 4"/>
          <p:cNvSpPr>
            <a:spLocks noGrp="1"/>
          </p:cNvSpPr>
          <p:nvPr>
            <p:ph type="sldNum" sz="quarter" idx="4"/>
          </p:nvPr>
        </p:nvSpPr>
        <p:spPr/>
        <p:txBody>
          <a:bodyPr/>
          <a:lstStyle/>
          <a:p>
            <a:fld id="{DDBE135E-2566-4748-853C-8A3B78F0FB00}" type="slidenum">
              <a:rPr lang="en-GB" smtClean="0"/>
              <a:pPr/>
              <a:t>26</a:t>
            </a:fld>
            <a:endParaRPr lang="en-GB" dirty="0"/>
          </a:p>
        </p:txBody>
      </p:sp>
    </p:spTree>
    <p:extLst>
      <p:ext uri="{BB962C8B-B14F-4D97-AF65-F5344CB8AC3E}">
        <p14:creationId xmlns:p14="http://schemas.microsoft.com/office/powerpoint/2010/main" val="337107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reveals Captain Jones’ personality.</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27</a:t>
            </a:fld>
            <a:endParaRPr lang="en-GB"/>
          </a:p>
        </p:txBody>
      </p:sp>
    </p:spTree>
    <p:extLst>
      <p:ext uri="{BB962C8B-B14F-4D97-AF65-F5344CB8AC3E}">
        <p14:creationId xmlns:p14="http://schemas.microsoft.com/office/powerpoint/2010/main" val="10398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reveals Captain Jones’ personality.</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highlight>
                  <a:srgbClr val="FFFF00"/>
                </a:highlight>
              </a:rPr>
              <a:t>Captain Frederick Jones </a:t>
            </a:r>
            <a:r>
              <a:rPr lang="en-GB" dirty="0"/>
              <a:t>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a:t>
            </a:r>
            <a:r>
              <a:rPr lang="en-GB" dirty="0">
                <a:highlight>
                  <a:srgbClr val="FFFF00"/>
                </a:highlight>
              </a:rPr>
              <a:t>one of his men </a:t>
            </a:r>
            <a:r>
              <a:rPr lang="en-GB" dirty="0"/>
              <a:t>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a:t>
            </a:r>
            <a:r>
              <a:rPr lang="en-GB" dirty="0">
                <a:highlight>
                  <a:srgbClr val="FFFF00"/>
                </a:highlight>
              </a:rPr>
              <a:t>the burning desperation </a:t>
            </a:r>
            <a:r>
              <a:rPr lang="en-GB" dirty="0"/>
              <a:t>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28</a:t>
            </a:fld>
            <a:endParaRPr lang="en-GB"/>
          </a:p>
        </p:txBody>
      </p:sp>
    </p:spTree>
    <p:extLst>
      <p:ext uri="{BB962C8B-B14F-4D97-AF65-F5344CB8AC3E}">
        <p14:creationId xmlns:p14="http://schemas.microsoft.com/office/powerpoint/2010/main" val="12301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255082"/>
            <a:ext cx="8715653" cy="858719"/>
          </a:xfrm>
        </p:spPr>
        <p:txBody>
          <a:bodyPr anchor="t">
            <a:normAutofit fontScale="90000"/>
          </a:bodyPr>
          <a:lstStyle/>
          <a:p>
            <a:r>
              <a:rPr lang="en-GB" dirty="0">
                <a:solidFill>
                  <a:srgbClr val="7030A0"/>
                </a:solidFill>
                <a:latin typeface="+mn-lt"/>
              </a:rPr>
              <a:t>What is the authorial intent behind the use of these noun phrases? </a:t>
            </a:r>
            <a:endParaRPr lang="en-US" dirty="0">
              <a:solidFill>
                <a:srgbClr val="7030A0"/>
              </a:solidFill>
              <a:latin typeface="+mn-lt"/>
            </a:endParaRPr>
          </a:p>
        </p:txBody>
      </p:sp>
      <p:sp>
        <p:nvSpPr>
          <p:cNvPr id="3" name="Text Placeholder 2"/>
          <p:cNvSpPr>
            <a:spLocks noGrp="1"/>
          </p:cNvSpPr>
          <p:nvPr>
            <p:ph idx="1"/>
          </p:nvPr>
        </p:nvSpPr>
        <p:spPr>
          <a:xfrm>
            <a:off x="146482" y="1969179"/>
            <a:ext cx="8902082" cy="3775020"/>
          </a:xfrm>
        </p:spPr>
        <p:txBody>
          <a:bodyPr>
            <a:normAutofit/>
          </a:bodyPr>
          <a:lstStyle/>
          <a:p>
            <a:pPr>
              <a:spcAft>
                <a:spcPts val="450"/>
              </a:spcAft>
            </a:pPr>
            <a:r>
              <a:rPr lang="en-US" b="1" dirty="0">
                <a:solidFill>
                  <a:srgbClr val="7030A0"/>
                </a:solidFill>
              </a:rPr>
              <a:t>Captain Frederick Jones</a:t>
            </a: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r>
              <a:rPr lang="en-US" b="1" dirty="0">
                <a:solidFill>
                  <a:srgbClr val="7030A0"/>
                </a:solidFill>
              </a:rPr>
              <a:t>One of his men</a:t>
            </a: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endParaRPr lang="en-US" b="1" dirty="0">
              <a:solidFill>
                <a:srgbClr val="7030A0"/>
              </a:solidFill>
            </a:endParaRPr>
          </a:p>
          <a:p>
            <a:pPr>
              <a:spcAft>
                <a:spcPts val="450"/>
              </a:spcAft>
            </a:pPr>
            <a:r>
              <a:rPr lang="en-US" b="1" dirty="0">
                <a:solidFill>
                  <a:srgbClr val="7030A0"/>
                </a:solidFill>
              </a:rPr>
              <a:t>The burning desperation of his lungs </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29</a:t>
            </a:fld>
            <a:endParaRPr lang="en-GB"/>
          </a:p>
        </p:txBody>
      </p:sp>
    </p:spTree>
    <p:extLst>
      <p:ext uri="{BB962C8B-B14F-4D97-AF65-F5344CB8AC3E}">
        <p14:creationId xmlns:p14="http://schemas.microsoft.com/office/powerpoint/2010/main" val="174807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4" y="1170787"/>
            <a:ext cx="4470150" cy="858719"/>
          </a:xfrm>
        </p:spPr>
        <p:txBody>
          <a:bodyPr anchor="t">
            <a:normAutofit/>
          </a:bodyPr>
          <a:lstStyle/>
          <a:p>
            <a:r>
              <a:rPr lang="en-GB" dirty="0"/>
              <a:t>Community Rules</a:t>
            </a:r>
            <a:endParaRPr lang="en-US" dirty="0"/>
          </a:p>
        </p:txBody>
      </p:sp>
      <p:sp>
        <p:nvSpPr>
          <p:cNvPr id="3" name="Text Placeholder 2"/>
          <p:cNvSpPr>
            <a:spLocks noGrp="1"/>
          </p:cNvSpPr>
          <p:nvPr>
            <p:ph idx="1"/>
          </p:nvPr>
        </p:nvSpPr>
        <p:spPr>
          <a:xfrm>
            <a:off x="473094" y="2128838"/>
            <a:ext cx="4511674" cy="2343151"/>
          </a:xfrm>
        </p:spPr>
        <p:txBody>
          <a:bodyPr>
            <a:normAutofit/>
          </a:bodyPr>
          <a:lstStyle/>
          <a:p>
            <a:pPr>
              <a:spcAft>
                <a:spcPts val="450"/>
              </a:spcAft>
            </a:pPr>
            <a:r>
              <a:rPr lang="en-US" dirty="0"/>
              <a:t>We take safe-guarding seriously and we expect everyone to treat each other with respect.</a:t>
            </a:r>
          </a:p>
          <a:p>
            <a:pPr>
              <a:spcAft>
                <a:spcPts val="450"/>
              </a:spcAft>
            </a:pPr>
            <a:r>
              <a:rPr lang="en-US" dirty="0"/>
              <a:t>We will take appropriate actions if we feel this is needed. </a:t>
            </a:r>
          </a:p>
          <a:p>
            <a:pPr>
              <a:spcAft>
                <a:spcPts val="450"/>
              </a:spcAft>
            </a:pPr>
            <a:endParaRPr lang="en-US" dirty="0"/>
          </a:p>
          <a:p>
            <a:pPr>
              <a:spcAft>
                <a:spcPts val="450"/>
              </a:spcAft>
            </a:pPr>
            <a:endParaRPr lang="en-US" dirty="0"/>
          </a:p>
          <a:p>
            <a:pPr>
              <a:spcAft>
                <a:spcPts val="450"/>
              </a:spcAft>
            </a:pPr>
            <a:endParaRPr lang="en-US" dirty="0"/>
          </a:p>
        </p:txBody>
      </p:sp>
      <p:pic>
        <p:nvPicPr>
          <p:cNvPr id="5" name="Picture 4">
            <a:extLst>
              <a:ext uri="{FF2B5EF4-FFF2-40B4-BE49-F238E27FC236}">
                <a16:creationId xmlns:a16="http://schemas.microsoft.com/office/drawing/2014/main" id="{60EFCFDE-499D-4446-B1B5-1163C46067E3}"/>
              </a:ext>
            </a:extLst>
          </p:cNvPr>
          <p:cNvPicPr>
            <a:picLocks noChangeAspect="1"/>
          </p:cNvPicPr>
          <p:nvPr/>
        </p:nvPicPr>
        <p:blipFill>
          <a:blip r:embed="rId2"/>
          <a:stretch>
            <a:fillRect/>
          </a:stretch>
        </p:blipFill>
        <p:spPr>
          <a:xfrm>
            <a:off x="5165726" y="1556750"/>
            <a:ext cx="3267075" cy="3744499"/>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a:t>
            </a:fld>
            <a:endParaRPr lang="en-GB"/>
          </a:p>
        </p:txBody>
      </p:sp>
    </p:spTree>
    <p:extLst>
      <p:ext uri="{BB962C8B-B14F-4D97-AF65-F5344CB8AC3E}">
        <p14:creationId xmlns:p14="http://schemas.microsoft.com/office/powerpoint/2010/main" val="27402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shows how dangerous the situation is.</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30</a:t>
            </a:fld>
            <a:endParaRPr lang="en-GB"/>
          </a:p>
        </p:txBody>
      </p:sp>
    </p:spTree>
    <p:extLst>
      <p:ext uri="{BB962C8B-B14F-4D97-AF65-F5344CB8AC3E}">
        <p14:creationId xmlns:p14="http://schemas.microsoft.com/office/powerpoint/2010/main" val="25452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7769082" cy="1102663"/>
          </a:xfrm>
        </p:spPr>
        <p:txBody>
          <a:bodyPr anchor="t">
            <a:noAutofit/>
          </a:bodyPr>
          <a:lstStyle/>
          <a:p>
            <a:r>
              <a:rPr lang="en-GB" sz="2800" dirty="0">
                <a:solidFill>
                  <a:schemeClr val="bg2">
                    <a:lumMod val="75000"/>
                    <a:lumOff val="25000"/>
                  </a:schemeClr>
                </a:solidFill>
                <a:latin typeface="+mn-lt"/>
              </a:rPr>
              <a:t>Identify at least one expanded noun phrase that shows how dangerous the situation is.</a:t>
            </a:r>
            <a:endParaRPr lang="en-US" sz="28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a:t>
            </a:r>
            <a:r>
              <a:rPr lang="en-GB" dirty="0">
                <a:highlight>
                  <a:srgbClr val="FFFF00"/>
                </a:highlight>
              </a:rPr>
              <a:t>the anxious twitches </a:t>
            </a:r>
            <a:r>
              <a:rPr lang="en-GB" dirty="0"/>
              <a:t>of the men around him. As he waited for the whistle to signal the attack, he ran through his moves with the determined calculations of one who knew how important this raid was.</a:t>
            </a:r>
          </a:p>
          <a:p>
            <a:r>
              <a:rPr lang="en-GB" dirty="0"/>
              <a:t>A few seconds later, </a:t>
            </a:r>
            <a:r>
              <a:rPr lang="en-GB" dirty="0">
                <a:highlight>
                  <a:srgbClr val="FFFF00"/>
                </a:highlight>
              </a:rPr>
              <a:t>the sharp blast </a:t>
            </a:r>
            <a:r>
              <a:rPr lang="en-GB" dirty="0"/>
              <a:t>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a:t>
            </a:r>
            <a:r>
              <a:rPr lang="en-GB" dirty="0">
                <a:highlight>
                  <a:srgbClr val="FFFF00"/>
                </a:highlight>
              </a:rPr>
              <a:t>the injured soldier</a:t>
            </a:r>
            <a:r>
              <a:rPr lang="en-GB" dirty="0"/>
              <a:t>,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a:t>
            </a:r>
            <a:r>
              <a:rPr lang="en-GB" dirty="0">
                <a:highlight>
                  <a:srgbClr val="FFFF00"/>
                </a:highlight>
              </a:rPr>
              <a:t>the injured man </a:t>
            </a:r>
            <a:r>
              <a:rPr lang="en-GB" dirty="0"/>
              <a:t>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31</a:t>
            </a:fld>
            <a:endParaRPr lang="en-GB"/>
          </a:p>
        </p:txBody>
      </p:sp>
    </p:spTree>
    <p:extLst>
      <p:ext uri="{BB962C8B-B14F-4D97-AF65-F5344CB8AC3E}">
        <p14:creationId xmlns:p14="http://schemas.microsoft.com/office/powerpoint/2010/main" val="20882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315938"/>
            <a:ext cx="8715653" cy="858719"/>
          </a:xfrm>
        </p:spPr>
        <p:txBody>
          <a:bodyPr anchor="t">
            <a:normAutofit/>
          </a:bodyPr>
          <a:lstStyle/>
          <a:p>
            <a:r>
              <a:rPr lang="en-GB" dirty="0">
                <a:solidFill>
                  <a:schemeClr val="tx1"/>
                </a:solidFill>
                <a:latin typeface="+mn-lt"/>
              </a:rPr>
              <a:t>Building layers of analysis</a:t>
            </a:r>
            <a:endParaRPr lang="en-US" dirty="0">
              <a:solidFill>
                <a:schemeClr val="tx1"/>
              </a:solidFill>
              <a:latin typeface="+mn-lt"/>
            </a:endParaRPr>
          </a:p>
        </p:txBody>
      </p:sp>
      <p:sp>
        <p:nvSpPr>
          <p:cNvPr id="3" name="Text Placeholder 2"/>
          <p:cNvSpPr>
            <a:spLocks noGrp="1"/>
          </p:cNvSpPr>
          <p:nvPr>
            <p:ph idx="1"/>
          </p:nvPr>
        </p:nvSpPr>
        <p:spPr>
          <a:xfrm>
            <a:off x="146482" y="1052944"/>
            <a:ext cx="7639773" cy="4950691"/>
          </a:xfrm>
        </p:spPr>
        <p:txBody>
          <a:bodyPr>
            <a:normAutofit/>
          </a:bodyPr>
          <a:lstStyle/>
          <a:p>
            <a:pPr>
              <a:spcAft>
                <a:spcPts val="450"/>
              </a:spcAft>
            </a:pPr>
            <a:r>
              <a:rPr lang="en-US" b="1" dirty="0"/>
              <a:t>One of the ways you can improve your responses is by reinforcing your points either by using more than one quotation from the text or offering closer analysis of one particular quotation.</a:t>
            </a:r>
          </a:p>
          <a:p>
            <a:pPr>
              <a:spcAft>
                <a:spcPts val="450"/>
              </a:spcAft>
            </a:pPr>
            <a:endParaRPr lang="en-US" b="1" dirty="0"/>
          </a:p>
          <a:p>
            <a:pPr>
              <a:spcAft>
                <a:spcPts val="450"/>
              </a:spcAft>
            </a:pPr>
            <a:r>
              <a:rPr lang="en-US" b="1" dirty="0"/>
              <a:t>For example:</a:t>
            </a:r>
          </a:p>
          <a:p>
            <a:pPr>
              <a:spcAft>
                <a:spcPts val="450"/>
              </a:spcAft>
            </a:pPr>
            <a:r>
              <a:rPr lang="en-US" b="1" dirty="0"/>
              <a:t>The impression that the situation is dangerous is clearly demonstrated by the description of “an injured soldier” being vulnerable and in need of rescue.  The fact that the writer uses this phrase repeatedly helps to exaggerate not only the extent of the soldier’s injuries but also helps convey the idea that Captain Jones is protective of his men, compelling the reader to see him as a noble character.  </a:t>
            </a:r>
          </a:p>
          <a:p>
            <a:pPr>
              <a:spcAft>
                <a:spcPts val="450"/>
              </a:spcAft>
            </a:pPr>
            <a:endParaRPr lang="en-US" b="1" i="1" dirty="0"/>
          </a:p>
          <a:p>
            <a:pPr>
              <a:spcAft>
                <a:spcPts val="450"/>
              </a:spcAft>
            </a:pPr>
            <a:r>
              <a:rPr lang="en-US" b="1" dirty="0" err="1">
                <a:solidFill>
                  <a:srgbClr val="7030A0"/>
                </a:solidFill>
              </a:rPr>
              <a:t>Analyse</a:t>
            </a:r>
            <a:r>
              <a:rPr lang="en-US" b="1" dirty="0">
                <a:solidFill>
                  <a:srgbClr val="7030A0"/>
                </a:solidFill>
              </a:rPr>
              <a:t> the effect of one of the noun phrases you selected.</a:t>
            </a:r>
          </a:p>
          <a:p>
            <a:pPr>
              <a:spcAft>
                <a:spcPts val="450"/>
              </a:spcAft>
            </a:pPr>
            <a:endParaRPr lang="en-US" b="1" dirty="0">
              <a:solidFill>
                <a:schemeClr val="bg2">
                  <a:lumMod val="75000"/>
                  <a:lumOff val="25000"/>
                </a:schemeClr>
              </a:solidFill>
            </a:endParaRPr>
          </a:p>
          <a:p>
            <a:pPr>
              <a:spcAft>
                <a:spcPts val="450"/>
              </a:spcAft>
            </a:pPr>
            <a:r>
              <a:rPr lang="en-US" b="1" dirty="0" err="1">
                <a:solidFill>
                  <a:srgbClr val="7030A0"/>
                </a:solidFill>
              </a:rPr>
              <a:t>Analyse</a:t>
            </a:r>
            <a:r>
              <a:rPr lang="en-US" b="1" dirty="0">
                <a:solidFill>
                  <a:srgbClr val="7030A0"/>
                </a:solidFill>
              </a:rPr>
              <a:t> how the noun phrases “the attack” and “the sharp blast” work together to make the situation appear dangerous. </a:t>
            </a:r>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32</a:t>
            </a:fld>
            <a:endParaRPr lang="en-GB"/>
          </a:p>
        </p:txBody>
      </p:sp>
    </p:spTree>
    <p:extLst>
      <p:ext uri="{BB962C8B-B14F-4D97-AF65-F5344CB8AC3E}">
        <p14:creationId xmlns:p14="http://schemas.microsoft.com/office/powerpoint/2010/main" val="38405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a:t>
            </a:r>
            <a:br>
              <a:rPr lang="en-GB" dirty="0"/>
            </a:br>
            <a:r>
              <a:rPr lang="en-GB" dirty="0"/>
              <a:t> Figurative Language</a:t>
            </a:r>
            <a:endParaRPr lang="en-US" dirty="0"/>
          </a:p>
        </p:txBody>
      </p:sp>
    </p:spTree>
    <p:extLst>
      <p:ext uri="{BB962C8B-B14F-4D97-AF65-F5344CB8AC3E}">
        <p14:creationId xmlns:p14="http://schemas.microsoft.com/office/powerpoint/2010/main" val="414643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082"/>
            <a:ext cx="8848817" cy="858719"/>
          </a:xfrm>
        </p:spPr>
        <p:txBody>
          <a:bodyPr anchor="t">
            <a:noAutofit/>
          </a:bodyPr>
          <a:lstStyle/>
          <a:p>
            <a:r>
              <a:rPr lang="en-GB" sz="2100" dirty="0">
                <a:solidFill>
                  <a:srgbClr val="FF0000"/>
                </a:solidFill>
                <a:latin typeface="+mn-lt"/>
              </a:rPr>
              <a:t>Figurative Language</a:t>
            </a:r>
            <a:br>
              <a:rPr lang="en-GB" sz="2100" dirty="0">
                <a:solidFill>
                  <a:srgbClr val="FF0000"/>
                </a:solidFill>
                <a:latin typeface="+mn-lt"/>
              </a:rPr>
            </a:br>
            <a:r>
              <a:rPr lang="en-GB" sz="2100" dirty="0">
                <a:solidFill>
                  <a:srgbClr val="FF0000"/>
                </a:solidFill>
                <a:latin typeface="+mn-lt"/>
              </a:rPr>
              <a:t>Using language in a way that goes beyond its literal meaning.</a:t>
            </a:r>
            <a:br>
              <a:rPr lang="en-GB" sz="2100" dirty="0">
                <a:solidFill>
                  <a:srgbClr val="FF0000"/>
                </a:solidFill>
                <a:latin typeface="+mn-lt"/>
              </a:rPr>
            </a:br>
            <a:endParaRPr lang="en-US" sz="2100" dirty="0">
              <a:solidFill>
                <a:srgbClr val="FF0000"/>
              </a:solidFill>
              <a:latin typeface="+mn-lt"/>
            </a:endParaRPr>
          </a:p>
        </p:txBody>
      </p:sp>
      <p:sp>
        <p:nvSpPr>
          <p:cNvPr id="3" name="Text Placeholder 2"/>
          <p:cNvSpPr>
            <a:spLocks noGrp="1"/>
          </p:cNvSpPr>
          <p:nvPr>
            <p:ph idx="1"/>
          </p:nvPr>
        </p:nvSpPr>
        <p:spPr>
          <a:xfrm>
            <a:off x="146482" y="1468582"/>
            <a:ext cx="7741373" cy="4275617"/>
          </a:xfrm>
        </p:spPr>
        <p:txBody>
          <a:bodyPr>
            <a:normAutofit fontScale="85000" lnSpcReduction="10000"/>
          </a:bodyPr>
          <a:lstStyle/>
          <a:p>
            <a:pPr>
              <a:spcAft>
                <a:spcPts val="450"/>
              </a:spcAft>
            </a:pPr>
            <a:r>
              <a:rPr lang="en-US" b="1" dirty="0">
                <a:solidFill>
                  <a:srgbClr val="FF0000"/>
                </a:solidFill>
              </a:rPr>
              <a:t>Metaphor – describing something as something else – a direct and often symbolic comparison.  For example: The room was a rubbish tip. </a:t>
            </a:r>
          </a:p>
          <a:p>
            <a:pPr>
              <a:spcAft>
                <a:spcPts val="450"/>
              </a:spcAft>
            </a:pPr>
            <a:endParaRPr lang="en-US" b="1" dirty="0">
              <a:solidFill>
                <a:srgbClr val="FF0000"/>
              </a:solidFill>
            </a:endParaRPr>
          </a:p>
          <a:p>
            <a:pPr>
              <a:spcAft>
                <a:spcPts val="450"/>
              </a:spcAft>
            </a:pPr>
            <a:r>
              <a:rPr lang="en-US" b="1" dirty="0">
                <a:solidFill>
                  <a:srgbClr val="FF0000"/>
                </a:solidFill>
              </a:rPr>
              <a:t>Simile – comparing something to something else – often using like or as.  For example: The room was like a rubbish tip. </a:t>
            </a:r>
          </a:p>
          <a:p>
            <a:pPr>
              <a:spcAft>
                <a:spcPts val="450"/>
              </a:spcAft>
            </a:pPr>
            <a:endParaRPr lang="en-US" b="1" dirty="0">
              <a:solidFill>
                <a:srgbClr val="FF0000"/>
              </a:solidFill>
            </a:endParaRPr>
          </a:p>
          <a:p>
            <a:pPr>
              <a:spcAft>
                <a:spcPts val="450"/>
              </a:spcAft>
            </a:pPr>
            <a:r>
              <a:rPr lang="en-US" b="1" dirty="0">
                <a:solidFill>
                  <a:srgbClr val="FF0000"/>
                </a:solidFill>
              </a:rPr>
              <a:t>Personification – giving inhuman things human qualities.  For example: The walls wept at the mess on the floor. </a:t>
            </a:r>
          </a:p>
          <a:p>
            <a:pPr>
              <a:spcAft>
                <a:spcPts val="450"/>
              </a:spcAft>
            </a:pPr>
            <a:endParaRPr lang="en-US" b="1" dirty="0">
              <a:solidFill>
                <a:srgbClr val="FF0000"/>
              </a:solidFill>
            </a:endParaRPr>
          </a:p>
          <a:p>
            <a:pPr>
              <a:spcAft>
                <a:spcPts val="450"/>
              </a:spcAft>
            </a:pPr>
            <a:r>
              <a:rPr lang="en-US" b="1" dirty="0">
                <a:solidFill>
                  <a:srgbClr val="FF0000"/>
                </a:solidFill>
              </a:rPr>
              <a:t>Idiom – a phrase that has a clear associated meaning but without any real links to the literal meaning – often there is a story behind the idiom.  For example: It was raining cats and dogs. </a:t>
            </a:r>
          </a:p>
          <a:p>
            <a:pPr>
              <a:spcAft>
                <a:spcPts val="450"/>
              </a:spcAft>
            </a:pPr>
            <a:endParaRPr lang="en-US" b="1" dirty="0">
              <a:solidFill>
                <a:srgbClr val="FF0000"/>
              </a:solidFill>
            </a:endParaRPr>
          </a:p>
          <a:p>
            <a:pPr>
              <a:spcAft>
                <a:spcPts val="450"/>
              </a:spcAft>
            </a:pPr>
            <a:r>
              <a:rPr lang="en-US" b="1" dirty="0">
                <a:solidFill>
                  <a:srgbClr val="FF0000"/>
                </a:solidFill>
              </a:rPr>
              <a:t>Symbolism – phrases or words used to convey an idea because of what they represent.  For example: It was time to wave the white flag and move on to the next job. </a:t>
            </a: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34</a:t>
            </a:fld>
            <a:endParaRPr lang="en-GB"/>
          </a:p>
        </p:txBody>
      </p:sp>
    </p:spTree>
    <p:extLst>
      <p:ext uri="{BB962C8B-B14F-4D97-AF65-F5344CB8AC3E}">
        <p14:creationId xmlns:p14="http://schemas.microsoft.com/office/powerpoint/2010/main" val="125242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8295554" cy="1102663"/>
          </a:xfrm>
        </p:spPr>
        <p:txBody>
          <a:bodyPr anchor="t">
            <a:noAutofit/>
          </a:bodyPr>
          <a:lstStyle/>
          <a:p>
            <a:pPr>
              <a:lnSpc>
                <a:spcPct val="100000"/>
              </a:lnSpc>
            </a:pPr>
            <a:r>
              <a:rPr lang="en-GB" sz="2400" dirty="0">
                <a:solidFill>
                  <a:schemeClr val="bg2">
                    <a:lumMod val="75000"/>
                    <a:lumOff val="25000"/>
                  </a:schemeClr>
                </a:solidFill>
                <a:latin typeface="+mn-lt"/>
              </a:rPr>
              <a:t>Identify at least one example of figurative language that reveals either something about the Captain or something about the situation. </a:t>
            </a:r>
            <a:endParaRPr lang="en-US" sz="24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35</a:t>
            </a:fld>
            <a:endParaRPr lang="en-GB"/>
          </a:p>
        </p:txBody>
      </p:sp>
    </p:spTree>
    <p:extLst>
      <p:ext uri="{BB962C8B-B14F-4D97-AF65-F5344CB8AC3E}">
        <p14:creationId xmlns:p14="http://schemas.microsoft.com/office/powerpoint/2010/main" val="262405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8295554" cy="1102663"/>
          </a:xfrm>
        </p:spPr>
        <p:txBody>
          <a:bodyPr anchor="t">
            <a:noAutofit/>
          </a:bodyPr>
          <a:lstStyle/>
          <a:p>
            <a:pPr>
              <a:lnSpc>
                <a:spcPct val="100000"/>
              </a:lnSpc>
            </a:pPr>
            <a:r>
              <a:rPr lang="en-GB" sz="2400" dirty="0">
                <a:solidFill>
                  <a:schemeClr val="bg2">
                    <a:lumMod val="75000"/>
                    <a:lumOff val="25000"/>
                  </a:schemeClr>
                </a:solidFill>
                <a:latin typeface="+mn-lt"/>
              </a:rPr>
              <a:t>Identify at least one example of figurative language that reveals either something about the Captain or something about the situation. </a:t>
            </a:r>
            <a:endParaRPr lang="en-US" sz="24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a:t>
            </a:r>
            <a:r>
              <a:rPr lang="en-GB" dirty="0">
                <a:highlight>
                  <a:srgbClr val="FFFF00"/>
                </a:highlight>
              </a:rPr>
              <a:t>locked on the target </a:t>
            </a:r>
            <a:r>
              <a:rPr lang="en-GB" dirty="0"/>
              <a:t>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a:t>
            </a:r>
            <a:r>
              <a:rPr lang="en-GB" dirty="0">
                <a:highlight>
                  <a:srgbClr val="FFFF00"/>
                </a:highlight>
              </a:rPr>
              <a:t>pummelling</a:t>
            </a:r>
            <a:r>
              <a:rPr lang="en-GB" dirty="0"/>
              <a:t>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highlight>
                  <a:srgbClr val="FFFF00"/>
                </a:highlight>
              </a:rPr>
              <a:t>A haunting whistle </a:t>
            </a:r>
            <a:r>
              <a:rPr lang="en-GB" dirty="0"/>
              <a:t>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a:t>
            </a:r>
            <a:r>
              <a:rPr lang="en-GB" dirty="0">
                <a:highlight>
                  <a:srgbClr val="FFFF00"/>
                </a:highlight>
              </a:rPr>
              <a:t>completely smeared</a:t>
            </a:r>
            <a:r>
              <a:rPr lang="en-GB" dirty="0"/>
              <a:t>.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36</a:t>
            </a:fld>
            <a:endParaRPr lang="en-GB"/>
          </a:p>
        </p:txBody>
      </p:sp>
    </p:spTree>
    <p:extLst>
      <p:ext uri="{BB962C8B-B14F-4D97-AF65-F5344CB8AC3E}">
        <p14:creationId xmlns:p14="http://schemas.microsoft.com/office/powerpoint/2010/main" val="18561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255082"/>
            <a:ext cx="8715653" cy="858719"/>
          </a:xfrm>
        </p:spPr>
        <p:txBody>
          <a:bodyPr anchor="t">
            <a:normAutofit/>
          </a:bodyPr>
          <a:lstStyle/>
          <a:p>
            <a:r>
              <a:rPr lang="en-GB" dirty="0">
                <a:solidFill>
                  <a:schemeClr val="tx1"/>
                </a:solidFill>
                <a:latin typeface="+mn-lt"/>
              </a:rPr>
              <a:t>Analysing Figurative Language</a:t>
            </a:r>
            <a:endParaRPr lang="en-US" dirty="0">
              <a:solidFill>
                <a:schemeClr val="tx1"/>
              </a:solidFill>
              <a:latin typeface="+mn-lt"/>
            </a:endParaRPr>
          </a:p>
        </p:txBody>
      </p:sp>
      <p:sp>
        <p:nvSpPr>
          <p:cNvPr id="3" name="Text Placeholder 2"/>
          <p:cNvSpPr>
            <a:spLocks noGrp="1"/>
          </p:cNvSpPr>
          <p:nvPr>
            <p:ph idx="1"/>
          </p:nvPr>
        </p:nvSpPr>
        <p:spPr>
          <a:xfrm>
            <a:off x="146482" y="1113801"/>
            <a:ext cx="7408863" cy="4806708"/>
          </a:xfrm>
        </p:spPr>
        <p:txBody>
          <a:bodyPr>
            <a:normAutofit/>
          </a:bodyPr>
          <a:lstStyle/>
          <a:p>
            <a:pPr>
              <a:spcAft>
                <a:spcPts val="450"/>
              </a:spcAft>
            </a:pPr>
            <a:r>
              <a:rPr lang="en-US" b="1" dirty="0"/>
              <a:t>Often, figurative language works by exploiting the connotations and associations readers have with certain words and phrases. </a:t>
            </a:r>
          </a:p>
          <a:p>
            <a:pPr>
              <a:spcAft>
                <a:spcPts val="450"/>
              </a:spcAft>
            </a:pPr>
            <a:endParaRPr lang="en-US" b="1" dirty="0"/>
          </a:p>
          <a:p>
            <a:pPr>
              <a:spcAft>
                <a:spcPts val="450"/>
              </a:spcAft>
            </a:pPr>
            <a:r>
              <a:rPr lang="en-US" b="1" dirty="0"/>
              <a:t>Look carefully at the phrase “locked on the target.”</a:t>
            </a:r>
          </a:p>
          <a:p>
            <a:pPr>
              <a:spcAft>
                <a:spcPts val="450"/>
              </a:spcAft>
            </a:pPr>
            <a:r>
              <a:rPr lang="en-US" b="1" dirty="0">
                <a:solidFill>
                  <a:srgbClr val="7030A0"/>
                </a:solidFill>
              </a:rPr>
              <a:t>What are the associations of this metaphor?</a:t>
            </a:r>
          </a:p>
          <a:p>
            <a:pPr>
              <a:spcAft>
                <a:spcPts val="450"/>
              </a:spcAft>
            </a:pPr>
            <a:r>
              <a:rPr lang="en-US" b="1" dirty="0">
                <a:solidFill>
                  <a:srgbClr val="7030A0"/>
                </a:solidFill>
              </a:rPr>
              <a:t>What does this phrase imply about Captain Jones?</a:t>
            </a:r>
          </a:p>
          <a:p>
            <a:pPr>
              <a:spcAft>
                <a:spcPts val="450"/>
              </a:spcAft>
            </a:pPr>
            <a:endParaRPr lang="en-US" b="1" dirty="0">
              <a:solidFill>
                <a:schemeClr val="bg2">
                  <a:lumMod val="75000"/>
                  <a:lumOff val="25000"/>
                </a:schemeClr>
              </a:solidFill>
            </a:endParaRPr>
          </a:p>
          <a:p>
            <a:pPr>
              <a:spcAft>
                <a:spcPts val="450"/>
              </a:spcAft>
            </a:pPr>
            <a:endParaRPr lang="en-US" b="1" dirty="0">
              <a:solidFill>
                <a:schemeClr val="bg2">
                  <a:lumMod val="75000"/>
                  <a:lumOff val="25000"/>
                </a:schemeClr>
              </a:solidFill>
            </a:endParaRPr>
          </a:p>
          <a:p>
            <a:pPr>
              <a:spcAft>
                <a:spcPts val="450"/>
              </a:spcAft>
            </a:pPr>
            <a:r>
              <a:rPr lang="en-US" b="1" dirty="0">
                <a:solidFill>
                  <a:schemeClr val="tx1"/>
                </a:solidFill>
              </a:rPr>
              <a:t>The word ‘</a:t>
            </a:r>
            <a:r>
              <a:rPr lang="en-US" b="1" dirty="0" err="1">
                <a:solidFill>
                  <a:schemeClr val="tx1"/>
                </a:solidFill>
              </a:rPr>
              <a:t>pummelling</a:t>
            </a:r>
            <a:r>
              <a:rPr lang="en-US" b="1" dirty="0">
                <a:solidFill>
                  <a:schemeClr val="tx1"/>
                </a:solidFill>
              </a:rPr>
              <a:t>’ means to strike repeatedly with the fists but in this text it is being used to describe the movements of the soldiers across the ground.  </a:t>
            </a:r>
          </a:p>
          <a:p>
            <a:pPr>
              <a:spcAft>
                <a:spcPts val="450"/>
              </a:spcAft>
            </a:pPr>
            <a:endParaRPr lang="en-US" b="1" dirty="0">
              <a:solidFill>
                <a:schemeClr val="bg2">
                  <a:lumMod val="75000"/>
                  <a:lumOff val="25000"/>
                </a:schemeClr>
              </a:solidFill>
            </a:endParaRPr>
          </a:p>
          <a:p>
            <a:pPr>
              <a:spcAft>
                <a:spcPts val="450"/>
              </a:spcAft>
            </a:pPr>
            <a:r>
              <a:rPr lang="en-US" b="1" dirty="0">
                <a:solidFill>
                  <a:srgbClr val="7030A0"/>
                </a:solidFill>
              </a:rPr>
              <a:t>Why do you think the writer has selected this metaphor to describe their movements?</a:t>
            </a:r>
          </a:p>
          <a:p>
            <a:pPr>
              <a:spcAft>
                <a:spcPts val="450"/>
              </a:spcAft>
            </a:pPr>
            <a:r>
              <a:rPr lang="en-US" b="1" dirty="0">
                <a:solidFill>
                  <a:srgbClr val="7030A0"/>
                </a:solidFill>
              </a:rPr>
              <a:t>What does it reveal about the situation the men are in? </a:t>
            </a:r>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37</a:t>
            </a:fld>
            <a:endParaRPr lang="en-GB"/>
          </a:p>
        </p:txBody>
      </p:sp>
    </p:spTree>
    <p:extLst>
      <p:ext uri="{BB962C8B-B14F-4D97-AF65-F5344CB8AC3E}">
        <p14:creationId xmlns:p14="http://schemas.microsoft.com/office/powerpoint/2010/main" val="35074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Tone</a:t>
            </a:r>
            <a:endParaRPr lang="en-US" dirty="0"/>
          </a:p>
        </p:txBody>
      </p:sp>
    </p:spTree>
    <p:extLst>
      <p:ext uri="{BB962C8B-B14F-4D97-AF65-F5344CB8AC3E}">
        <p14:creationId xmlns:p14="http://schemas.microsoft.com/office/powerpoint/2010/main" val="71267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25" y="1065256"/>
            <a:ext cx="5602131" cy="858719"/>
          </a:xfrm>
        </p:spPr>
        <p:txBody>
          <a:bodyPr/>
          <a:lstStyle/>
          <a:p>
            <a:r>
              <a:rPr lang="en-GB" sz="2100" dirty="0">
                <a:solidFill>
                  <a:srgbClr val="FF0000"/>
                </a:solidFill>
                <a:latin typeface="+mn-lt"/>
              </a:rPr>
              <a:t>Tone</a:t>
            </a:r>
            <a:br>
              <a:rPr lang="en-GB" sz="2100" dirty="0">
                <a:solidFill>
                  <a:srgbClr val="FF0000"/>
                </a:solidFill>
                <a:latin typeface="+mn-lt"/>
              </a:rPr>
            </a:br>
            <a:r>
              <a:rPr lang="en-GB" sz="2100" dirty="0">
                <a:solidFill>
                  <a:srgbClr val="FF0000"/>
                </a:solidFill>
                <a:latin typeface="+mn-lt"/>
              </a:rPr>
              <a:t>The attitude, mood or atmosphere of a text.</a:t>
            </a:r>
            <a:br>
              <a:rPr lang="en-GB" sz="2100" dirty="0">
                <a:latin typeface="+mn-lt"/>
              </a:rPr>
            </a:br>
            <a:endParaRPr lang="en-US" sz="2100" dirty="0">
              <a:latin typeface="+mn-lt"/>
            </a:endParaRPr>
          </a:p>
        </p:txBody>
      </p:sp>
      <p:sp>
        <p:nvSpPr>
          <p:cNvPr id="3" name="Content Placeholder 2"/>
          <p:cNvSpPr>
            <a:spLocks noGrp="1"/>
          </p:cNvSpPr>
          <p:nvPr>
            <p:ph idx="1"/>
          </p:nvPr>
        </p:nvSpPr>
        <p:spPr>
          <a:xfrm>
            <a:off x="213063" y="2128838"/>
            <a:ext cx="5313286" cy="2950369"/>
          </a:xfrm>
        </p:spPr>
        <p:txBody>
          <a:bodyPr/>
          <a:lstStyle/>
          <a:p>
            <a:r>
              <a:rPr lang="en-GB" b="1" dirty="0"/>
              <a:t>Look at the following phrase:</a:t>
            </a:r>
          </a:p>
          <a:p>
            <a:r>
              <a:rPr lang="en-GB" b="1" dirty="0"/>
              <a:t>	‘Get out of here.’</a:t>
            </a:r>
          </a:p>
          <a:p>
            <a:endParaRPr lang="en-GB" b="1" dirty="0"/>
          </a:p>
          <a:p>
            <a:r>
              <a:rPr lang="en-GB" b="1" dirty="0"/>
              <a:t>In spoken conversation, this phrase can have multiple meanings depending on the tone of voice.</a:t>
            </a:r>
          </a:p>
          <a:p>
            <a:endParaRPr lang="en-GB" b="1" dirty="0"/>
          </a:p>
          <a:p>
            <a:r>
              <a:rPr lang="en-GB" b="1" dirty="0"/>
              <a:t>For example:</a:t>
            </a:r>
          </a:p>
          <a:p>
            <a:r>
              <a:rPr lang="en-GB" b="1" dirty="0"/>
              <a:t>Angry</a:t>
            </a:r>
          </a:p>
          <a:p>
            <a:r>
              <a:rPr lang="en-GB" b="1" dirty="0"/>
              <a:t>Frightened</a:t>
            </a:r>
          </a:p>
          <a:p>
            <a:r>
              <a:rPr lang="en-GB" b="1" dirty="0"/>
              <a:t>Playful</a:t>
            </a:r>
          </a:p>
          <a:p>
            <a:endParaRPr lang="en-GB" b="1" dirty="0"/>
          </a:p>
          <a:p>
            <a:r>
              <a:rPr lang="en-GB" b="1" dirty="0"/>
              <a:t>Writers have to rely on words and phrases to help build up the same effect.  One method in this case would be to use speech tags: “Get out of here,” he snarled. </a:t>
            </a:r>
          </a:p>
          <a:p>
            <a:endParaRPr lang="en-US" b="1" dirty="0"/>
          </a:p>
        </p:txBody>
      </p:sp>
      <p:sp>
        <p:nvSpPr>
          <p:cNvPr id="6" name="Picture Placeholder 5"/>
          <p:cNvSpPr>
            <a:spLocks noGrp="1"/>
          </p:cNvSpPr>
          <p:nvPr>
            <p:ph type="pic" sz="quarter" idx="10"/>
          </p:nvPr>
        </p:nvSpPr>
        <p:spPr/>
      </p:sp>
      <p:sp>
        <p:nvSpPr>
          <p:cNvPr id="17" name="Slide Number Placeholder 16"/>
          <p:cNvSpPr>
            <a:spLocks noGrp="1"/>
          </p:cNvSpPr>
          <p:nvPr>
            <p:ph type="sldNum" sz="quarter" idx="4"/>
          </p:nvPr>
        </p:nvSpPr>
        <p:spPr>
          <a:xfrm>
            <a:off x="11386109" y="6515931"/>
            <a:ext cx="166321" cy="110332"/>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pPr/>
              <a:t>39</a:t>
            </a:fld>
            <a:endParaRPr lang="en-GB" dirty="0"/>
          </a:p>
        </p:txBody>
      </p:sp>
      <p:cxnSp>
        <p:nvCxnSpPr>
          <p:cNvPr id="11" name="Straight Connector 10"/>
          <p:cNvCxnSpPr/>
          <p:nvPr/>
        </p:nvCxnSpPr>
        <p:spPr>
          <a:xfrm>
            <a:off x="8504207" y="5748961"/>
            <a:ext cx="0" cy="648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130294C-F2EE-4F53-BE9B-0D02ECD0A367}"/>
              </a:ext>
            </a:extLst>
          </p:cNvPr>
          <p:cNvPicPr>
            <a:picLocks noChangeAspect="1"/>
          </p:cNvPicPr>
          <p:nvPr/>
        </p:nvPicPr>
        <p:blipFill>
          <a:blip r:embed="rId3"/>
          <a:stretch>
            <a:fillRect/>
          </a:stretch>
        </p:blipFill>
        <p:spPr>
          <a:xfrm>
            <a:off x="5940364" y="1778794"/>
            <a:ext cx="3130673" cy="3300413"/>
          </a:xfrm>
          <a:prstGeom prst="rect">
            <a:avLst/>
          </a:prstGeom>
        </p:spPr>
      </p:pic>
    </p:spTree>
    <p:extLst>
      <p:ext uri="{BB962C8B-B14F-4D97-AF65-F5344CB8AC3E}">
        <p14:creationId xmlns:p14="http://schemas.microsoft.com/office/powerpoint/2010/main" val="22020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Language</a:t>
            </a:r>
            <a:endParaRPr lang="en-US" dirty="0"/>
          </a:p>
        </p:txBody>
      </p:sp>
      <p:sp>
        <p:nvSpPr>
          <p:cNvPr id="3" name="Text Placeholder 2"/>
          <p:cNvSpPr>
            <a:spLocks noGrp="1"/>
          </p:cNvSpPr>
          <p:nvPr>
            <p:ph type="body" sz="quarter" idx="10"/>
          </p:nvPr>
        </p:nvSpPr>
        <p:spPr>
          <a:xfrm>
            <a:off x="4482791" y="2357437"/>
            <a:ext cx="4193294" cy="2962631"/>
          </a:xfrm>
        </p:spPr>
        <p:txBody>
          <a:bodyPr/>
          <a:lstStyle/>
          <a:p>
            <a:r>
              <a:rPr lang="en-US" b="1" dirty="0">
                <a:solidFill>
                  <a:schemeClr val="tx2"/>
                </a:solidFill>
                <a:latin typeface="+mj-lt"/>
              </a:rPr>
              <a:t>Authorial Intent and Effect on the Reader</a:t>
            </a:r>
            <a:endParaRPr lang="en-US" dirty="0"/>
          </a:p>
          <a:p>
            <a:endParaRPr lang="en-US" dirty="0"/>
          </a:p>
          <a:p>
            <a:r>
              <a:rPr lang="en-US" b="1" dirty="0">
                <a:solidFill>
                  <a:schemeClr val="tx2"/>
                </a:solidFill>
                <a:latin typeface="+mj-lt"/>
              </a:rPr>
              <a:t>Analysing Verbs</a:t>
            </a:r>
            <a:endParaRPr lang="en-US" dirty="0"/>
          </a:p>
          <a:p>
            <a:endParaRPr lang="en-US" dirty="0"/>
          </a:p>
          <a:p>
            <a:r>
              <a:rPr lang="en-US" b="1" dirty="0">
                <a:solidFill>
                  <a:schemeClr val="tx2"/>
                </a:solidFill>
                <a:latin typeface="+mj-lt"/>
              </a:rPr>
              <a:t>Analysing Noun Phrases</a:t>
            </a:r>
            <a:endParaRPr lang="en-US" dirty="0"/>
          </a:p>
          <a:p>
            <a:endParaRPr lang="en-US" dirty="0"/>
          </a:p>
          <a:p>
            <a:r>
              <a:rPr lang="en-US" b="1" dirty="0">
                <a:solidFill>
                  <a:schemeClr val="tx2"/>
                </a:solidFill>
                <a:latin typeface="+mj-lt"/>
              </a:rPr>
              <a:t>Analysing Figurative Language</a:t>
            </a:r>
            <a:endParaRPr lang="en-US" dirty="0"/>
          </a:p>
          <a:p>
            <a:endParaRPr lang="en-US" dirty="0"/>
          </a:p>
          <a:p>
            <a:r>
              <a:rPr lang="en-US" b="1" dirty="0">
                <a:solidFill>
                  <a:schemeClr val="tx2"/>
                </a:solidFill>
                <a:latin typeface="+mj-lt"/>
              </a:rPr>
              <a:t>Analysing Tone</a:t>
            </a:r>
            <a:endParaRPr lang="en-US" dirty="0"/>
          </a:p>
          <a:p>
            <a:endParaRPr lang="en-US" dirty="0"/>
          </a:p>
        </p:txBody>
      </p:sp>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615" b="2615"/>
          <a:stretch>
            <a:fillRect/>
          </a:stretch>
        </p:blipFill>
        <p:spPr/>
      </p:pic>
      <p:sp>
        <p:nvSpPr>
          <p:cNvPr id="19" name="Slide Number Placeholder 18"/>
          <p:cNvSpPr>
            <a:spLocks noGrp="1"/>
          </p:cNvSpPr>
          <p:nvPr>
            <p:ph type="sldNum" sz="quarter" idx="4"/>
          </p:nvPr>
        </p:nvSpPr>
        <p:spPr/>
        <p:txBody>
          <a:bodyPr/>
          <a:lstStyle/>
          <a:p>
            <a:fld id="{DDBE135E-2566-4748-853C-8A3B78F0FB00}" type="slidenum">
              <a:rPr lang="en-GB" smtClean="0"/>
              <a:pPr/>
              <a:t>4</a:t>
            </a:fld>
            <a:endParaRPr lang="en-GB" dirty="0"/>
          </a:p>
        </p:txBody>
      </p:sp>
      <p:sp>
        <p:nvSpPr>
          <p:cNvPr id="15" name="TextBox 14"/>
          <p:cNvSpPr txBox="1"/>
          <p:nvPr/>
        </p:nvSpPr>
        <p:spPr>
          <a:xfrm>
            <a:off x="2937926" y="978694"/>
            <a:ext cx="702115" cy="80791"/>
          </a:xfrm>
          <a:prstGeom prst="rect">
            <a:avLst/>
          </a:prstGeom>
          <a:noFill/>
        </p:spPr>
        <p:txBody>
          <a:bodyPr wrap="none" lIns="0" tIns="0" rIns="0" bIns="0" rtlCol="0">
            <a:spAutoFit/>
          </a:bodyPr>
          <a:lstStyle/>
          <a:p>
            <a:r>
              <a:rPr lang="en-US" sz="525">
                <a:solidFill>
                  <a:srgbClr val="FFFFFF"/>
                </a:solidFill>
              </a:rPr>
              <a:t>Image by Nathalie Lees</a:t>
            </a:r>
            <a:endParaRPr lang="en-US" sz="525" dirty="0">
              <a:solidFill>
                <a:srgbClr val="FFFFFF"/>
              </a:solidFill>
            </a:endParaRPr>
          </a:p>
        </p:txBody>
      </p:sp>
    </p:spTree>
    <p:extLst>
      <p:ext uri="{BB962C8B-B14F-4D97-AF65-F5344CB8AC3E}">
        <p14:creationId xmlns:p14="http://schemas.microsoft.com/office/powerpoint/2010/main" val="10320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09"/>
            <a:ext cx="8295554" cy="1102663"/>
          </a:xfrm>
        </p:spPr>
        <p:txBody>
          <a:bodyPr anchor="t">
            <a:noAutofit/>
          </a:bodyPr>
          <a:lstStyle/>
          <a:p>
            <a:pPr>
              <a:lnSpc>
                <a:spcPct val="100000"/>
              </a:lnSpc>
            </a:pPr>
            <a:r>
              <a:rPr lang="en-GB" sz="2000" dirty="0">
                <a:solidFill>
                  <a:schemeClr val="bg2">
                    <a:lumMod val="75000"/>
                    <a:lumOff val="25000"/>
                  </a:schemeClr>
                </a:solidFill>
                <a:latin typeface="+mn-lt"/>
              </a:rPr>
              <a:t>How would you describe the tone of this text?</a:t>
            </a:r>
            <a:br>
              <a:rPr lang="en-GB" sz="2000" dirty="0">
                <a:solidFill>
                  <a:schemeClr val="bg2">
                    <a:lumMod val="75000"/>
                    <a:lumOff val="25000"/>
                  </a:schemeClr>
                </a:solidFill>
                <a:latin typeface="+mn-lt"/>
              </a:rPr>
            </a:br>
            <a:r>
              <a:rPr lang="en-GB" sz="2000" dirty="0">
                <a:solidFill>
                  <a:schemeClr val="bg2">
                    <a:lumMod val="75000"/>
                    <a:lumOff val="25000"/>
                  </a:schemeClr>
                </a:solidFill>
                <a:latin typeface="+mn-lt"/>
              </a:rPr>
              <a:t>What words and phrases help to reveal the tone to the reader?</a:t>
            </a:r>
            <a:br>
              <a:rPr lang="en-GB" sz="2000" dirty="0">
                <a:solidFill>
                  <a:schemeClr val="bg2">
                    <a:lumMod val="75000"/>
                    <a:lumOff val="25000"/>
                  </a:schemeClr>
                </a:solidFill>
                <a:latin typeface="+mn-lt"/>
              </a:rPr>
            </a:br>
            <a:r>
              <a:rPr lang="en-GB" sz="2000" dirty="0">
                <a:solidFill>
                  <a:schemeClr val="bg2">
                    <a:lumMod val="75000"/>
                    <a:lumOff val="25000"/>
                  </a:schemeClr>
                </a:solidFill>
                <a:latin typeface="+mn-lt"/>
              </a:rPr>
              <a:t>Does the tone change at all?</a:t>
            </a:r>
            <a:endParaRPr lang="en-US" sz="2000" dirty="0">
              <a:solidFill>
                <a:schemeClr val="bg2">
                  <a:lumMod val="75000"/>
                  <a:lumOff val="25000"/>
                </a:schemeClr>
              </a:solidFill>
              <a:latin typeface="+mn-lt"/>
            </a:endParaRPr>
          </a:p>
        </p:txBody>
      </p:sp>
      <p:sp>
        <p:nvSpPr>
          <p:cNvPr id="3" name="Text Placeholder 2"/>
          <p:cNvSpPr>
            <a:spLocks noGrp="1"/>
          </p:cNvSpPr>
          <p:nvPr>
            <p:ph idx="1"/>
          </p:nvPr>
        </p:nvSpPr>
        <p:spPr>
          <a:xfrm>
            <a:off x="146482" y="1357744"/>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40</a:t>
            </a:fld>
            <a:endParaRPr lang="en-GB"/>
          </a:p>
        </p:txBody>
      </p:sp>
    </p:spTree>
    <p:extLst>
      <p:ext uri="{BB962C8B-B14F-4D97-AF65-F5344CB8AC3E}">
        <p14:creationId xmlns:p14="http://schemas.microsoft.com/office/powerpoint/2010/main" val="260431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10"/>
            <a:ext cx="8295554" cy="414556"/>
          </a:xfrm>
        </p:spPr>
        <p:txBody>
          <a:bodyPr anchor="t">
            <a:noAutofit/>
          </a:bodyPr>
          <a:lstStyle/>
          <a:p>
            <a:pPr>
              <a:lnSpc>
                <a:spcPct val="100000"/>
              </a:lnSpc>
            </a:pPr>
            <a:r>
              <a:rPr lang="en-GB" sz="2000" dirty="0">
                <a:solidFill>
                  <a:schemeClr val="tx1"/>
                </a:solidFill>
                <a:latin typeface="+mn-lt"/>
              </a:rPr>
              <a:t>Section by Section</a:t>
            </a:r>
            <a:endParaRPr lang="en-US" sz="2000" dirty="0">
              <a:solidFill>
                <a:schemeClr val="tx1"/>
              </a:solidFill>
              <a:latin typeface="+mn-lt"/>
            </a:endParaRPr>
          </a:p>
        </p:txBody>
      </p:sp>
      <p:sp>
        <p:nvSpPr>
          <p:cNvPr id="3" name="Text Placeholder 2"/>
          <p:cNvSpPr>
            <a:spLocks noGrp="1"/>
          </p:cNvSpPr>
          <p:nvPr>
            <p:ph idx="1"/>
          </p:nvPr>
        </p:nvSpPr>
        <p:spPr>
          <a:xfrm>
            <a:off x="146482" y="674253"/>
            <a:ext cx="8055409" cy="4950691"/>
          </a:xfrm>
        </p:spPr>
        <p:txBody>
          <a:bodyPr>
            <a:normAutofit/>
          </a:bodyPr>
          <a:lstStyle/>
          <a:p>
            <a:r>
              <a:rPr lang="en-GB" dirty="0"/>
              <a:t>Captain Frederick Jones </a:t>
            </a:r>
            <a:r>
              <a:rPr lang="en-GB" dirty="0">
                <a:highlight>
                  <a:srgbClr val="FFFF00"/>
                </a:highlight>
              </a:rPr>
              <a:t>stood up straight</a:t>
            </a:r>
            <a:r>
              <a:rPr lang="en-GB" dirty="0"/>
              <a:t>, pulling his shoulders back and his chin up so that his body looked as fearless as he wished he felt. His eyes were </a:t>
            </a:r>
            <a:r>
              <a:rPr lang="en-GB" dirty="0">
                <a:highlight>
                  <a:srgbClr val="FFFF00"/>
                </a:highlight>
              </a:rPr>
              <a:t>locked</a:t>
            </a:r>
            <a:r>
              <a:rPr lang="en-GB" dirty="0"/>
              <a:t> on the target ahead, refusing to be distracted by </a:t>
            </a:r>
            <a:r>
              <a:rPr lang="en-GB" dirty="0">
                <a:highlight>
                  <a:srgbClr val="FFFF00"/>
                </a:highlight>
              </a:rPr>
              <a:t>the anxious twitches </a:t>
            </a:r>
            <a:r>
              <a:rPr lang="en-GB" dirty="0"/>
              <a:t>of the men around him. As he </a:t>
            </a:r>
            <a:r>
              <a:rPr lang="en-GB" dirty="0">
                <a:highlight>
                  <a:srgbClr val="FFFF00"/>
                </a:highlight>
              </a:rPr>
              <a:t>waited</a:t>
            </a:r>
            <a:r>
              <a:rPr lang="en-GB" dirty="0"/>
              <a:t> for the whistle to signal the attack, he ran through his moves with the determined </a:t>
            </a:r>
            <a:r>
              <a:rPr lang="en-GB" dirty="0">
                <a:highlight>
                  <a:srgbClr val="FFFF00"/>
                </a:highlight>
              </a:rPr>
              <a:t>calculations</a:t>
            </a:r>
            <a:r>
              <a:rPr lang="en-GB" dirty="0"/>
              <a:t>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41</a:t>
            </a:fld>
            <a:endParaRPr lang="en-GB"/>
          </a:p>
        </p:txBody>
      </p:sp>
      <p:sp>
        <p:nvSpPr>
          <p:cNvPr id="5" name="Rectangle 4">
            <a:extLst>
              <a:ext uri="{FF2B5EF4-FFF2-40B4-BE49-F238E27FC236}">
                <a16:creationId xmlns:a16="http://schemas.microsoft.com/office/drawing/2014/main" id="{4940AFE5-FD24-401F-A16E-D1E12FF6827B}"/>
              </a:ext>
            </a:extLst>
          </p:cNvPr>
          <p:cNvSpPr/>
          <p:nvPr/>
        </p:nvSpPr>
        <p:spPr>
          <a:xfrm>
            <a:off x="146482" y="1902691"/>
            <a:ext cx="8055409" cy="3722253"/>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Anxious</a:t>
            </a:r>
          </a:p>
          <a:p>
            <a:pPr algn="ctr"/>
            <a:r>
              <a:rPr lang="en-GB" b="1" dirty="0">
                <a:solidFill>
                  <a:schemeClr val="tx1"/>
                </a:solidFill>
              </a:rPr>
              <a:t>Apprehensive</a:t>
            </a:r>
          </a:p>
          <a:p>
            <a:pPr algn="ctr"/>
            <a:r>
              <a:rPr lang="en-GB" b="1" dirty="0">
                <a:solidFill>
                  <a:schemeClr val="tx1"/>
                </a:solidFill>
              </a:rPr>
              <a:t>Fearful</a:t>
            </a:r>
          </a:p>
          <a:p>
            <a:pPr algn="ctr"/>
            <a:r>
              <a:rPr lang="en-GB" b="1" dirty="0">
                <a:solidFill>
                  <a:schemeClr val="tx1"/>
                </a:solidFill>
              </a:rPr>
              <a:t>Nervous</a:t>
            </a:r>
          </a:p>
          <a:p>
            <a:pPr algn="ctr"/>
            <a:r>
              <a:rPr lang="en-GB" b="1" dirty="0">
                <a:solidFill>
                  <a:schemeClr val="tx1"/>
                </a:solidFill>
              </a:rPr>
              <a:t>Uneasy</a:t>
            </a:r>
          </a:p>
        </p:txBody>
      </p:sp>
    </p:spTree>
    <p:extLst>
      <p:ext uri="{BB962C8B-B14F-4D97-AF65-F5344CB8AC3E}">
        <p14:creationId xmlns:p14="http://schemas.microsoft.com/office/powerpoint/2010/main" val="17388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10"/>
            <a:ext cx="8295554" cy="414556"/>
          </a:xfrm>
        </p:spPr>
        <p:txBody>
          <a:bodyPr anchor="t">
            <a:noAutofit/>
          </a:bodyPr>
          <a:lstStyle/>
          <a:p>
            <a:pPr>
              <a:lnSpc>
                <a:spcPct val="100000"/>
              </a:lnSpc>
            </a:pPr>
            <a:r>
              <a:rPr lang="en-GB" sz="2000" dirty="0">
                <a:solidFill>
                  <a:schemeClr val="tx1"/>
                </a:solidFill>
                <a:latin typeface="+mn-lt"/>
              </a:rPr>
              <a:t>Section by Section</a:t>
            </a:r>
            <a:endParaRPr lang="en-US" sz="2000" dirty="0">
              <a:solidFill>
                <a:schemeClr val="tx1"/>
              </a:solidFill>
              <a:latin typeface="+mn-lt"/>
            </a:endParaRPr>
          </a:p>
        </p:txBody>
      </p:sp>
      <p:sp>
        <p:nvSpPr>
          <p:cNvPr id="3" name="Text Placeholder 2"/>
          <p:cNvSpPr>
            <a:spLocks noGrp="1"/>
          </p:cNvSpPr>
          <p:nvPr>
            <p:ph idx="1"/>
          </p:nvPr>
        </p:nvSpPr>
        <p:spPr>
          <a:xfrm>
            <a:off x="146482" y="674253"/>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a:t>
            </a:r>
            <a:r>
              <a:rPr lang="en-GB" dirty="0">
                <a:highlight>
                  <a:srgbClr val="FFFF00"/>
                </a:highlight>
              </a:rPr>
              <a:t>few seconds later, </a:t>
            </a:r>
            <a:r>
              <a:rPr lang="en-GB" dirty="0"/>
              <a:t>the sharp </a:t>
            </a:r>
            <a:r>
              <a:rPr lang="en-GB" dirty="0">
                <a:highlight>
                  <a:srgbClr val="FFFF00"/>
                </a:highlight>
              </a:rPr>
              <a:t>blast </a:t>
            </a:r>
            <a:r>
              <a:rPr lang="en-GB" dirty="0"/>
              <a:t>of the signal echoed through the trench and every man was </a:t>
            </a:r>
            <a:r>
              <a:rPr lang="en-GB" dirty="0">
                <a:highlight>
                  <a:srgbClr val="FFFF00"/>
                </a:highlight>
              </a:rPr>
              <a:t>surging forwards</a:t>
            </a:r>
            <a:r>
              <a:rPr lang="en-GB" dirty="0"/>
              <a:t>, </a:t>
            </a:r>
            <a:r>
              <a:rPr lang="en-GB" dirty="0">
                <a:highlight>
                  <a:srgbClr val="FFFF00"/>
                </a:highlight>
              </a:rPr>
              <a:t>pummelling</a:t>
            </a:r>
            <a:r>
              <a:rPr lang="en-GB" dirty="0"/>
              <a:t> their way across No-Man’s Land towards the enemy. </a:t>
            </a:r>
          </a:p>
          <a:p>
            <a:r>
              <a:rPr lang="en-GB" dirty="0"/>
              <a:t>A bullet </a:t>
            </a:r>
            <a:r>
              <a:rPr lang="en-GB" dirty="0">
                <a:highlight>
                  <a:srgbClr val="FFFF00"/>
                </a:highlight>
              </a:rPr>
              <a:t>flew</a:t>
            </a:r>
            <a:r>
              <a:rPr lang="en-GB" dirty="0"/>
              <a:t> through the air, catching Corporal James Smith in the shoulder and causing him to stumble and fall onto the shell-pocked ground. Jones, just behind Smith, saw him fall and </a:t>
            </a:r>
            <a:r>
              <a:rPr lang="en-GB" dirty="0">
                <a:highlight>
                  <a:srgbClr val="FFFF00"/>
                </a:highlight>
              </a:rPr>
              <a:t>grabbed</a:t>
            </a:r>
            <a:r>
              <a:rPr lang="en-GB" dirty="0"/>
              <a:t> the injured soldier, </a:t>
            </a:r>
            <a:r>
              <a:rPr lang="en-GB" dirty="0">
                <a:highlight>
                  <a:srgbClr val="FFFF00"/>
                </a:highlight>
              </a:rPr>
              <a:t>hauling</a:t>
            </a:r>
            <a:r>
              <a:rPr lang="en-GB" dirty="0"/>
              <a:t>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42</a:t>
            </a:fld>
            <a:endParaRPr lang="en-GB"/>
          </a:p>
        </p:txBody>
      </p:sp>
      <p:sp>
        <p:nvSpPr>
          <p:cNvPr id="4" name="Rectangle 3">
            <a:extLst>
              <a:ext uri="{FF2B5EF4-FFF2-40B4-BE49-F238E27FC236}">
                <a16:creationId xmlns:a16="http://schemas.microsoft.com/office/drawing/2014/main" id="{4D0123E4-23F0-4962-9D71-424CD2DF60E3}"/>
              </a:ext>
            </a:extLst>
          </p:cNvPr>
          <p:cNvSpPr/>
          <p:nvPr/>
        </p:nvSpPr>
        <p:spPr>
          <a:xfrm>
            <a:off x="73892" y="674253"/>
            <a:ext cx="8128000" cy="1237674"/>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B2CC75C-8A8E-4741-9E96-E2372DF4648E}"/>
              </a:ext>
            </a:extLst>
          </p:cNvPr>
          <p:cNvSpPr/>
          <p:nvPr/>
        </p:nvSpPr>
        <p:spPr>
          <a:xfrm>
            <a:off x="73892" y="3629891"/>
            <a:ext cx="8127999" cy="1995053"/>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Dramatic</a:t>
            </a:r>
          </a:p>
          <a:p>
            <a:pPr algn="ctr"/>
            <a:r>
              <a:rPr lang="en-GB" b="1" dirty="0">
                <a:solidFill>
                  <a:schemeClr val="tx1"/>
                </a:solidFill>
              </a:rPr>
              <a:t>Relentless</a:t>
            </a:r>
          </a:p>
          <a:p>
            <a:pPr algn="ctr"/>
            <a:r>
              <a:rPr lang="en-GB" b="1" dirty="0">
                <a:solidFill>
                  <a:schemeClr val="tx1"/>
                </a:solidFill>
              </a:rPr>
              <a:t>Frantic</a:t>
            </a:r>
          </a:p>
        </p:txBody>
      </p:sp>
    </p:spTree>
    <p:extLst>
      <p:ext uri="{BB962C8B-B14F-4D97-AF65-F5344CB8AC3E}">
        <p14:creationId xmlns:p14="http://schemas.microsoft.com/office/powerpoint/2010/main" val="366264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82" y="135010"/>
            <a:ext cx="8295554" cy="414556"/>
          </a:xfrm>
        </p:spPr>
        <p:txBody>
          <a:bodyPr anchor="t">
            <a:noAutofit/>
          </a:bodyPr>
          <a:lstStyle/>
          <a:p>
            <a:pPr>
              <a:lnSpc>
                <a:spcPct val="100000"/>
              </a:lnSpc>
            </a:pPr>
            <a:r>
              <a:rPr lang="en-GB" sz="2000" dirty="0">
                <a:solidFill>
                  <a:schemeClr val="tx1"/>
                </a:solidFill>
                <a:latin typeface="+mn-lt"/>
              </a:rPr>
              <a:t>Section by Section</a:t>
            </a:r>
            <a:endParaRPr lang="en-US" sz="2000" dirty="0">
              <a:solidFill>
                <a:schemeClr val="tx1"/>
              </a:solidFill>
              <a:latin typeface="+mn-lt"/>
            </a:endParaRPr>
          </a:p>
        </p:txBody>
      </p:sp>
      <p:sp>
        <p:nvSpPr>
          <p:cNvPr id="3" name="Text Placeholder 2"/>
          <p:cNvSpPr>
            <a:spLocks noGrp="1"/>
          </p:cNvSpPr>
          <p:nvPr>
            <p:ph idx="1"/>
          </p:nvPr>
        </p:nvSpPr>
        <p:spPr>
          <a:xfrm>
            <a:off x="146482" y="674253"/>
            <a:ext cx="8055409" cy="4950691"/>
          </a:xfrm>
        </p:spPr>
        <p:txBody>
          <a:bodyPr>
            <a:normAutofit/>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a:t>
            </a:r>
            <a:r>
              <a:rPr lang="en-GB" dirty="0">
                <a:highlight>
                  <a:srgbClr val="FFFF00"/>
                </a:highlight>
              </a:rPr>
              <a:t> haunting </a:t>
            </a:r>
            <a:r>
              <a:rPr lang="en-GB" dirty="0"/>
              <a:t>whistle overhead chilled the air and the </a:t>
            </a:r>
            <a:r>
              <a:rPr lang="en-GB" dirty="0">
                <a:highlight>
                  <a:srgbClr val="FFFF00"/>
                </a:highlight>
              </a:rPr>
              <a:t>scream</a:t>
            </a:r>
            <a:r>
              <a:rPr lang="en-GB" dirty="0"/>
              <a:t>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a:t>
            </a:r>
            <a:r>
              <a:rPr lang="en-GB" dirty="0">
                <a:highlight>
                  <a:srgbClr val="FFFF00"/>
                </a:highlight>
              </a:rPr>
              <a:t>sting</a:t>
            </a:r>
            <a:r>
              <a:rPr lang="en-GB" dirty="0"/>
              <a:t> Jones’ eyes and he blinked furiously, trying to ignore the </a:t>
            </a:r>
            <a:r>
              <a:rPr lang="en-GB" dirty="0">
                <a:highlight>
                  <a:srgbClr val="FFFF00"/>
                </a:highlight>
              </a:rPr>
              <a:t>burning desperation </a:t>
            </a:r>
            <a:r>
              <a:rPr lang="en-GB" dirty="0"/>
              <a:t>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43</a:t>
            </a:fld>
            <a:endParaRPr lang="en-GB"/>
          </a:p>
        </p:txBody>
      </p:sp>
      <p:sp>
        <p:nvSpPr>
          <p:cNvPr id="4" name="Rectangle 3">
            <a:extLst>
              <a:ext uri="{FF2B5EF4-FFF2-40B4-BE49-F238E27FC236}">
                <a16:creationId xmlns:a16="http://schemas.microsoft.com/office/drawing/2014/main" id="{0D3605E0-A44D-41C0-8F1A-79246130B7E0}"/>
              </a:ext>
            </a:extLst>
          </p:cNvPr>
          <p:cNvSpPr/>
          <p:nvPr/>
        </p:nvSpPr>
        <p:spPr>
          <a:xfrm>
            <a:off x="73891" y="674253"/>
            <a:ext cx="8128000" cy="2900220"/>
          </a:xfrm>
          <a:prstGeom prst="rect">
            <a:avLst/>
          </a:prstGeom>
          <a:solidFill>
            <a:schemeClr val="accent3">
              <a:lumMod val="60000"/>
              <a:lumOff val="40000"/>
            </a:schemeClr>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Panicked</a:t>
            </a:r>
          </a:p>
          <a:p>
            <a:pPr algn="ctr"/>
            <a:r>
              <a:rPr lang="en-GB" b="1" dirty="0">
                <a:solidFill>
                  <a:schemeClr val="tx1"/>
                </a:solidFill>
              </a:rPr>
              <a:t>Fearful</a:t>
            </a:r>
          </a:p>
          <a:p>
            <a:pPr algn="ctr"/>
            <a:r>
              <a:rPr lang="en-GB" b="1" dirty="0">
                <a:solidFill>
                  <a:schemeClr val="tx1"/>
                </a:solidFill>
              </a:rPr>
              <a:t>Terrifying </a:t>
            </a:r>
          </a:p>
          <a:p>
            <a:pPr algn="ctr"/>
            <a:r>
              <a:rPr lang="en-GB" b="1" dirty="0">
                <a:solidFill>
                  <a:schemeClr val="tx1"/>
                </a:solidFill>
              </a:rPr>
              <a:t>Violent</a:t>
            </a:r>
          </a:p>
          <a:p>
            <a:pPr algn="ctr"/>
            <a:endParaRPr lang="en-GB" b="1" dirty="0">
              <a:solidFill>
                <a:schemeClr val="tx1"/>
              </a:solidFill>
            </a:endParaRPr>
          </a:p>
        </p:txBody>
      </p:sp>
    </p:spTree>
    <p:extLst>
      <p:ext uri="{BB962C8B-B14F-4D97-AF65-F5344CB8AC3E}">
        <p14:creationId xmlns:p14="http://schemas.microsoft.com/office/powerpoint/2010/main" val="291865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1" y="293832"/>
            <a:ext cx="8848817" cy="858719"/>
          </a:xfrm>
        </p:spPr>
        <p:txBody>
          <a:bodyPr anchor="t">
            <a:noAutofit/>
          </a:bodyPr>
          <a:lstStyle/>
          <a:p>
            <a:r>
              <a:rPr lang="en-GB" sz="2100" dirty="0">
                <a:solidFill>
                  <a:schemeClr val="tx1"/>
                </a:solidFill>
                <a:latin typeface="+mn-lt"/>
              </a:rPr>
              <a:t>Writing about Tone</a:t>
            </a:r>
            <a:endParaRPr lang="en-US" sz="2100" dirty="0">
              <a:solidFill>
                <a:schemeClr val="tx1"/>
              </a:solidFill>
              <a:latin typeface="+mn-lt"/>
            </a:endParaRPr>
          </a:p>
        </p:txBody>
      </p:sp>
      <p:sp>
        <p:nvSpPr>
          <p:cNvPr id="3" name="Text Placeholder 2"/>
          <p:cNvSpPr>
            <a:spLocks noGrp="1"/>
          </p:cNvSpPr>
          <p:nvPr>
            <p:ph idx="1"/>
          </p:nvPr>
        </p:nvSpPr>
        <p:spPr>
          <a:xfrm>
            <a:off x="120959" y="1025236"/>
            <a:ext cx="7471332" cy="5126182"/>
          </a:xfrm>
        </p:spPr>
        <p:txBody>
          <a:bodyPr>
            <a:normAutofit/>
          </a:bodyPr>
          <a:lstStyle/>
          <a:p>
            <a:r>
              <a:rPr lang="en-GB" b="1" dirty="0"/>
              <a:t>As with all aspects of analysing a text, writing about tone only works if you can explore the authorial intent and the effect on the reader.</a:t>
            </a:r>
          </a:p>
          <a:p>
            <a:endParaRPr lang="en-GB" b="1" dirty="0"/>
          </a:p>
          <a:p>
            <a:r>
              <a:rPr lang="en-GB" b="1" dirty="0"/>
              <a:t>For this text, we need to consider how the tone of the text helps to build up our impression of Captain Jones and our understanding of the situation he is in. </a:t>
            </a:r>
          </a:p>
          <a:p>
            <a:endParaRPr lang="en-GB" b="1" dirty="0"/>
          </a:p>
          <a:p>
            <a:r>
              <a:rPr lang="en-GB" b="1" dirty="0"/>
              <a:t>Look closely at the final section of the text.  The dominant tone in that section is one of fear – fear of the gas attack, fear for both characters mentioned.  The tone is created through the use of words such as “haunting” and “scream”, both of which have strong associations with horror.  However, in the midst of all this panic and fear, Captain Jones “lowered” the Corporal to the ground.  </a:t>
            </a:r>
          </a:p>
          <a:p>
            <a:endParaRPr lang="en-GB" b="1" dirty="0"/>
          </a:p>
          <a:p>
            <a:r>
              <a:rPr lang="en-GB" b="1" dirty="0">
                <a:solidFill>
                  <a:srgbClr val="7030A0"/>
                </a:solidFill>
              </a:rPr>
              <a:t>How would you describe this movement? </a:t>
            </a:r>
          </a:p>
          <a:p>
            <a:r>
              <a:rPr lang="en-GB" b="1" dirty="0">
                <a:solidFill>
                  <a:srgbClr val="7030A0"/>
                </a:solidFill>
              </a:rPr>
              <a:t>How does it compare with the tone of the piece?</a:t>
            </a:r>
          </a:p>
          <a:p>
            <a:r>
              <a:rPr lang="en-GB" b="1" dirty="0">
                <a:solidFill>
                  <a:srgbClr val="7030A0"/>
                </a:solidFill>
              </a:rPr>
              <a:t>What does this reveal about Captain Jones?</a:t>
            </a:r>
            <a:endParaRPr lang="en-US" dirty="0">
              <a:solidFill>
                <a:srgbClr val="7030A0"/>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44</a:t>
            </a:fld>
            <a:endParaRPr lang="en-GB"/>
          </a:p>
        </p:txBody>
      </p:sp>
    </p:spTree>
    <p:extLst>
      <p:ext uri="{BB962C8B-B14F-4D97-AF65-F5344CB8AC3E}">
        <p14:creationId xmlns:p14="http://schemas.microsoft.com/office/powerpoint/2010/main" val="337261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Review</a:t>
            </a:r>
            <a:endParaRPr lang="en-US" dirty="0"/>
          </a:p>
        </p:txBody>
      </p:sp>
    </p:spTree>
    <p:extLst>
      <p:ext uri="{BB962C8B-B14F-4D97-AF65-F5344CB8AC3E}">
        <p14:creationId xmlns:p14="http://schemas.microsoft.com/office/powerpoint/2010/main" val="12393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4" y="857250"/>
            <a:ext cx="8848817" cy="858719"/>
          </a:xfrm>
        </p:spPr>
        <p:txBody>
          <a:bodyPr anchor="t">
            <a:noAutofit/>
          </a:bodyPr>
          <a:lstStyle/>
          <a:p>
            <a:r>
              <a:rPr lang="en-GB" sz="2100" dirty="0">
                <a:solidFill>
                  <a:schemeClr val="tx1"/>
                </a:solidFill>
                <a:latin typeface="+mn-lt"/>
              </a:rPr>
              <a:t>What to look for….</a:t>
            </a:r>
            <a:endParaRPr lang="en-US" sz="2100" dirty="0">
              <a:solidFill>
                <a:schemeClr val="tx1"/>
              </a:solidFill>
              <a:latin typeface="+mn-lt"/>
            </a:endParaRPr>
          </a:p>
        </p:txBody>
      </p:sp>
      <p:sp>
        <p:nvSpPr>
          <p:cNvPr id="3" name="Text Placeholder 2"/>
          <p:cNvSpPr>
            <a:spLocks noGrp="1"/>
          </p:cNvSpPr>
          <p:nvPr>
            <p:ph idx="1"/>
          </p:nvPr>
        </p:nvSpPr>
        <p:spPr>
          <a:xfrm>
            <a:off x="120959" y="1582999"/>
            <a:ext cx="8902082" cy="4014926"/>
          </a:xfrm>
        </p:spPr>
        <p:txBody>
          <a:bodyPr>
            <a:normAutofit/>
          </a:bodyPr>
          <a:lstStyle/>
          <a:p>
            <a:r>
              <a:rPr lang="en-GB" b="1" dirty="0"/>
              <a:t>Authorial Intent</a:t>
            </a:r>
          </a:p>
          <a:p>
            <a:endParaRPr lang="en-GB" b="1" dirty="0"/>
          </a:p>
          <a:p>
            <a:r>
              <a:rPr lang="en-GB" b="1" dirty="0"/>
              <a:t>Effect on the Reader</a:t>
            </a:r>
          </a:p>
          <a:p>
            <a:endParaRPr lang="en-GB" b="1" dirty="0"/>
          </a:p>
          <a:p>
            <a:r>
              <a:rPr lang="en-GB" b="1" dirty="0"/>
              <a:t>Verbs</a:t>
            </a:r>
          </a:p>
          <a:p>
            <a:endParaRPr lang="en-GB" b="1" dirty="0">
              <a:solidFill>
                <a:schemeClr val="bg2">
                  <a:lumMod val="75000"/>
                  <a:lumOff val="25000"/>
                </a:schemeClr>
              </a:solidFill>
            </a:endParaRPr>
          </a:p>
          <a:p>
            <a:r>
              <a:rPr lang="en-GB" b="1" dirty="0">
                <a:solidFill>
                  <a:schemeClr val="tx1"/>
                </a:solidFill>
              </a:rPr>
              <a:t>Noun Phrases</a:t>
            </a:r>
          </a:p>
          <a:p>
            <a:endParaRPr lang="en-GB" b="1" dirty="0">
              <a:solidFill>
                <a:schemeClr val="tx1"/>
              </a:solidFill>
            </a:endParaRPr>
          </a:p>
          <a:p>
            <a:r>
              <a:rPr lang="en-GB" b="1" dirty="0">
                <a:solidFill>
                  <a:schemeClr val="tx1"/>
                </a:solidFill>
              </a:rPr>
              <a:t>Figurative Language</a:t>
            </a:r>
          </a:p>
          <a:p>
            <a:endParaRPr lang="en-GB" b="1" dirty="0">
              <a:solidFill>
                <a:schemeClr val="tx1"/>
              </a:solidFill>
            </a:endParaRPr>
          </a:p>
          <a:p>
            <a:r>
              <a:rPr lang="en-GB" b="1" dirty="0">
                <a:solidFill>
                  <a:schemeClr val="tx1"/>
                </a:solidFill>
              </a:rPr>
              <a:t>Tone</a:t>
            </a:r>
          </a:p>
          <a:p>
            <a:endParaRPr lang="en-GB" b="1" dirty="0">
              <a:solidFill>
                <a:schemeClr val="bg2">
                  <a:lumMod val="75000"/>
                  <a:lumOff val="25000"/>
                </a:schemeClr>
              </a:solidFill>
            </a:endParaRP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46</a:t>
            </a:fld>
            <a:endParaRPr lang="en-GB"/>
          </a:p>
        </p:txBody>
      </p:sp>
      <p:pic>
        <p:nvPicPr>
          <p:cNvPr id="4" name="Picture 3">
            <a:extLst>
              <a:ext uri="{FF2B5EF4-FFF2-40B4-BE49-F238E27FC236}">
                <a16:creationId xmlns:a16="http://schemas.microsoft.com/office/drawing/2014/main" id="{A205AAFA-D6BE-4F0D-B833-BD2BE85FCDBD}"/>
              </a:ext>
            </a:extLst>
          </p:cNvPr>
          <p:cNvPicPr>
            <a:picLocks noChangeAspect="1"/>
          </p:cNvPicPr>
          <p:nvPr/>
        </p:nvPicPr>
        <p:blipFill>
          <a:blip r:embed="rId2"/>
          <a:stretch>
            <a:fillRect/>
          </a:stretch>
        </p:blipFill>
        <p:spPr>
          <a:xfrm>
            <a:off x="5207794" y="1286610"/>
            <a:ext cx="3686175" cy="3907631"/>
          </a:xfrm>
          <a:prstGeom prst="rect">
            <a:avLst/>
          </a:prstGeom>
        </p:spPr>
      </p:pic>
    </p:spTree>
    <p:extLst>
      <p:ext uri="{BB962C8B-B14F-4D97-AF65-F5344CB8AC3E}">
        <p14:creationId xmlns:p14="http://schemas.microsoft.com/office/powerpoint/2010/main" val="173271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B69087-FC30-4B49-BDFE-27443B9C3E58}"/>
              </a:ext>
            </a:extLst>
          </p:cNvPr>
          <p:cNvSpPr>
            <a:spLocks noGrp="1"/>
          </p:cNvSpPr>
          <p:nvPr>
            <p:ph type="title"/>
          </p:nvPr>
        </p:nvSpPr>
        <p:spPr>
          <a:xfrm>
            <a:off x="183378" y="181352"/>
            <a:ext cx="8208169" cy="339657"/>
          </a:xfrm>
        </p:spPr>
        <p:txBody>
          <a:bodyPr/>
          <a:lstStyle/>
          <a:p>
            <a:r>
              <a:rPr lang="en-GB" dirty="0">
                <a:solidFill>
                  <a:srgbClr val="FF0000"/>
                </a:solidFill>
                <a:latin typeface="+mn-lt"/>
              </a:rPr>
              <a:t>Glossary of Key Terms</a:t>
            </a:r>
          </a:p>
        </p:txBody>
      </p:sp>
      <p:sp>
        <p:nvSpPr>
          <p:cNvPr id="8" name="Text Placeholder 7">
            <a:extLst>
              <a:ext uri="{FF2B5EF4-FFF2-40B4-BE49-F238E27FC236}">
                <a16:creationId xmlns:a16="http://schemas.microsoft.com/office/drawing/2014/main" id="{E0C928FE-50F0-4DD8-976B-4084740B0C7F}"/>
              </a:ext>
            </a:extLst>
          </p:cNvPr>
          <p:cNvSpPr>
            <a:spLocks noGrp="1"/>
          </p:cNvSpPr>
          <p:nvPr>
            <p:ph type="body" sz="quarter" idx="10"/>
          </p:nvPr>
        </p:nvSpPr>
        <p:spPr>
          <a:xfrm>
            <a:off x="183378" y="890750"/>
            <a:ext cx="8334295" cy="3805954"/>
          </a:xfrm>
        </p:spPr>
        <p:txBody>
          <a:bodyPr/>
          <a:lstStyle/>
          <a:p>
            <a:pPr>
              <a:spcBef>
                <a:spcPts val="0"/>
              </a:spcBef>
            </a:pPr>
            <a:r>
              <a:rPr lang="en-GB" dirty="0">
                <a:solidFill>
                  <a:srgbClr val="FF0000"/>
                </a:solidFill>
              </a:rPr>
              <a:t>Authorial Intent: The aims and objectives of the writer – what the writer is trying to achieve.</a:t>
            </a:r>
          </a:p>
          <a:p>
            <a:pPr>
              <a:spcBef>
                <a:spcPts val="0"/>
              </a:spcBef>
            </a:pPr>
            <a:r>
              <a:rPr lang="en-GB" dirty="0">
                <a:solidFill>
                  <a:srgbClr val="FF0000"/>
                </a:solidFill>
              </a:rPr>
              <a:t>Connotation: An idea or feeling associated with a word beyond its literal or primary meaning.</a:t>
            </a:r>
          </a:p>
          <a:p>
            <a:pPr>
              <a:spcBef>
                <a:spcPts val="0"/>
              </a:spcBef>
            </a:pPr>
            <a:r>
              <a:rPr lang="en-GB" dirty="0">
                <a:solidFill>
                  <a:srgbClr val="FF0000"/>
                </a:solidFill>
              </a:rPr>
              <a:t>Verb: A word used to describe an action, state, or occurrence.  For example: look, be, happen.</a:t>
            </a:r>
          </a:p>
          <a:p>
            <a:pPr>
              <a:spcBef>
                <a:spcPts val="0"/>
              </a:spcBef>
            </a:pPr>
            <a:r>
              <a:rPr lang="en-GB" dirty="0">
                <a:solidFill>
                  <a:srgbClr val="FF0000"/>
                </a:solidFill>
              </a:rPr>
              <a:t>Noun Phrase: A group of words that can be replaced by a pronoun.</a:t>
            </a:r>
          </a:p>
          <a:p>
            <a:pPr>
              <a:spcBef>
                <a:spcPts val="0"/>
              </a:spcBef>
              <a:spcAft>
                <a:spcPts val="450"/>
              </a:spcAft>
            </a:pPr>
            <a:r>
              <a:rPr lang="en-US" dirty="0">
                <a:solidFill>
                  <a:srgbClr val="FF0000"/>
                </a:solidFill>
              </a:rPr>
              <a:t>Metaphor – describing something as something else – a direct and often symbolic comparison.  For example: The room was a rubbish tip. </a:t>
            </a:r>
          </a:p>
          <a:p>
            <a:pPr>
              <a:spcBef>
                <a:spcPts val="0"/>
              </a:spcBef>
              <a:spcAft>
                <a:spcPts val="450"/>
              </a:spcAft>
            </a:pPr>
            <a:r>
              <a:rPr lang="en-US" dirty="0">
                <a:solidFill>
                  <a:srgbClr val="FF0000"/>
                </a:solidFill>
              </a:rPr>
              <a:t>Simile – comparing something to something else – often using like or as.  For example: The room was like a rubbish tip. </a:t>
            </a:r>
          </a:p>
          <a:p>
            <a:pPr>
              <a:spcBef>
                <a:spcPts val="0"/>
              </a:spcBef>
              <a:spcAft>
                <a:spcPts val="450"/>
              </a:spcAft>
            </a:pPr>
            <a:r>
              <a:rPr lang="en-US" dirty="0">
                <a:solidFill>
                  <a:srgbClr val="FF0000"/>
                </a:solidFill>
              </a:rPr>
              <a:t>Personification – giving inhuman things human qualities.  For example: The walls wept at the mess on the floor. </a:t>
            </a:r>
          </a:p>
          <a:p>
            <a:pPr>
              <a:spcBef>
                <a:spcPts val="0"/>
              </a:spcBef>
              <a:spcAft>
                <a:spcPts val="450"/>
              </a:spcAft>
            </a:pPr>
            <a:r>
              <a:rPr lang="en-US" dirty="0">
                <a:solidFill>
                  <a:srgbClr val="FF0000"/>
                </a:solidFill>
              </a:rPr>
              <a:t>Idiom – a phrase that has a clear associated meaning but without any real links to the literal meaning – often there is a story behind the idiom.  For example: It was raining cats and dogs. </a:t>
            </a:r>
          </a:p>
          <a:p>
            <a:pPr>
              <a:spcBef>
                <a:spcPts val="0"/>
              </a:spcBef>
              <a:spcAft>
                <a:spcPts val="450"/>
              </a:spcAft>
            </a:pPr>
            <a:r>
              <a:rPr lang="en-US" dirty="0">
                <a:solidFill>
                  <a:srgbClr val="FF0000"/>
                </a:solidFill>
              </a:rPr>
              <a:t>Symbolism – phrases or words used to convey an idea because of what they represent.  For example: It was time to wave the white flag and move on to the next job. </a:t>
            </a:r>
          </a:p>
          <a:p>
            <a:pPr>
              <a:spcBef>
                <a:spcPts val="0"/>
              </a:spcBef>
              <a:spcAft>
                <a:spcPts val="450"/>
              </a:spcAft>
            </a:pPr>
            <a:r>
              <a:rPr lang="en-GB" dirty="0">
                <a:solidFill>
                  <a:srgbClr val="FF0000"/>
                </a:solidFill>
              </a:rPr>
              <a:t>Tone: The attitude, mood or atmosphere of a text.</a:t>
            </a:r>
            <a:endParaRPr lang="en-US" dirty="0">
              <a:solidFill>
                <a:srgbClr val="FF0000"/>
              </a:solidFill>
            </a:endParaRPr>
          </a:p>
          <a:p>
            <a:pPr>
              <a:spcAft>
                <a:spcPts val="450"/>
              </a:spcAft>
            </a:pPr>
            <a:endParaRPr lang="en-US" dirty="0">
              <a:solidFill>
                <a:srgbClr val="FF0000"/>
              </a:solidFill>
            </a:endParaRPr>
          </a:p>
          <a:p>
            <a:endParaRPr lang="en-GB" dirty="0">
              <a:solidFill>
                <a:srgbClr val="FF0000"/>
              </a:solidFill>
            </a:endParaRPr>
          </a:p>
          <a:p>
            <a:endParaRPr lang="en-GB" dirty="0">
              <a:solidFill>
                <a:srgbClr val="FF0000"/>
              </a:solidFill>
            </a:endParaRPr>
          </a:p>
          <a:p>
            <a:endParaRPr lang="en-GB" dirty="0"/>
          </a:p>
        </p:txBody>
      </p:sp>
      <p:sp>
        <p:nvSpPr>
          <p:cNvPr id="5" name="Slide Number Placeholder 4">
            <a:extLst>
              <a:ext uri="{FF2B5EF4-FFF2-40B4-BE49-F238E27FC236}">
                <a16:creationId xmlns:a16="http://schemas.microsoft.com/office/drawing/2014/main" id="{87651D04-B526-40EB-8A2C-E9A5F64DE87B}"/>
              </a:ext>
            </a:extLst>
          </p:cNvPr>
          <p:cNvSpPr>
            <a:spLocks noGrp="1"/>
          </p:cNvSpPr>
          <p:nvPr>
            <p:ph type="sldNum" sz="quarter" idx="4"/>
          </p:nvPr>
        </p:nvSpPr>
        <p:spPr/>
        <p:txBody>
          <a:bodyPr/>
          <a:lstStyle/>
          <a:p>
            <a:fld id="{DDBE135E-2566-4748-853C-8A3B78F0FB00}" type="slidenum">
              <a:rPr lang="en-GB" smtClean="0"/>
              <a:pPr/>
              <a:t>47</a:t>
            </a:fld>
            <a:endParaRPr lang="en-GB" dirty="0"/>
          </a:p>
        </p:txBody>
      </p:sp>
    </p:spTree>
    <p:extLst>
      <p:ext uri="{BB962C8B-B14F-4D97-AF65-F5344CB8AC3E}">
        <p14:creationId xmlns:p14="http://schemas.microsoft.com/office/powerpoint/2010/main" val="370073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1" y="293832"/>
            <a:ext cx="8848817" cy="858719"/>
          </a:xfrm>
        </p:spPr>
        <p:txBody>
          <a:bodyPr anchor="t">
            <a:noAutofit/>
          </a:bodyPr>
          <a:lstStyle/>
          <a:p>
            <a:r>
              <a:rPr lang="en-GB" sz="2100" dirty="0">
                <a:solidFill>
                  <a:schemeClr val="tx1"/>
                </a:solidFill>
                <a:latin typeface="+mn-lt"/>
              </a:rPr>
              <a:t>See you next time!</a:t>
            </a:r>
            <a:endParaRPr lang="en-US" sz="2100" dirty="0">
              <a:solidFill>
                <a:schemeClr val="tx1"/>
              </a:solidFill>
              <a:latin typeface="+mn-lt"/>
            </a:endParaRPr>
          </a:p>
        </p:txBody>
      </p:sp>
      <p:sp>
        <p:nvSpPr>
          <p:cNvPr id="3" name="Text Placeholder 2"/>
          <p:cNvSpPr>
            <a:spLocks noGrp="1"/>
          </p:cNvSpPr>
          <p:nvPr>
            <p:ph idx="1"/>
          </p:nvPr>
        </p:nvSpPr>
        <p:spPr>
          <a:xfrm>
            <a:off x="529332" y="1269508"/>
            <a:ext cx="7471332" cy="4358128"/>
          </a:xfrm>
        </p:spPr>
        <p:txBody>
          <a:bodyPr>
            <a:normAutofit/>
          </a:bodyPr>
          <a:lstStyle/>
          <a:p>
            <a:r>
              <a:rPr lang="en-GB" sz="3200" b="1" dirty="0"/>
              <a:t>11am</a:t>
            </a:r>
          </a:p>
          <a:p>
            <a:endParaRPr lang="en-GB" sz="3200" b="1" dirty="0">
              <a:solidFill>
                <a:schemeClr val="tx1"/>
              </a:solidFill>
            </a:endParaRPr>
          </a:p>
          <a:p>
            <a:endParaRPr lang="en-GB" sz="3200" b="1" dirty="0">
              <a:solidFill>
                <a:schemeClr val="tx1"/>
              </a:solidFill>
            </a:endParaRPr>
          </a:p>
          <a:p>
            <a:r>
              <a:rPr lang="en-GB" sz="3200" b="1" dirty="0">
                <a:solidFill>
                  <a:schemeClr val="tx1"/>
                </a:solidFill>
              </a:rPr>
              <a:t>9</a:t>
            </a:r>
            <a:r>
              <a:rPr lang="en-GB" sz="3200" b="1" baseline="30000" dirty="0">
                <a:solidFill>
                  <a:schemeClr val="tx1"/>
                </a:solidFill>
              </a:rPr>
              <a:t>th</a:t>
            </a:r>
            <a:r>
              <a:rPr lang="en-GB" sz="3200" b="1" dirty="0">
                <a:solidFill>
                  <a:schemeClr val="tx1"/>
                </a:solidFill>
              </a:rPr>
              <a:t> June</a:t>
            </a:r>
          </a:p>
          <a:p>
            <a:endParaRPr lang="en-GB" sz="3200" b="1" dirty="0">
              <a:solidFill>
                <a:schemeClr val="tx1"/>
              </a:solidFill>
            </a:endParaRPr>
          </a:p>
          <a:p>
            <a:endParaRPr lang="en-GB" sz="3200" b="1" dirty="0">
              <a:solidFill>
                <a:schemeClr val="tx1"/>
              </a:solidFill>
            </a:endParaRPr>
          </a:p>
          <a:p>
            <a:r>
              <a:rPr lang="en-GB" sz="3200" b="1" dirty="0">
                <a:solidFill>
                  <a:schemeClr val="tx1"/>
                </a:solidFill>
              </a:rPr>
              <a:t>Using Language</a:t>
            </a:r>
          </a:p>
          <a:p>
            <a:endParaRPr lang="en-GB" sz="3200" b="1" dirty="0">
              <a:solidFill>
                <a:schemeClr val="tx1"/>
              </a:solidFill>
            </a:endParaRPr>
          </a:p>
          <a:p>
            <a:r>
              <a:rPr lang="en-GB" sz="3200" b="1" dirty="0">
                <a:solidFill>
                  <a:schemeClr val="tx1"/>
                </a:solidFill>
              </a:rPr>
              <a:t>Effectively</a:t>
            </a:r>
            <a:endParaRPr lang="en-US" sz="3200" dirty="0">
              <a:solidFill>
                <a:schemeClr val="tx1"/>
              </a:solidFill>
            </a:endParaRPr>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48</a:t>
            </a:fld>
            <a:endParaRPr lang="en-GB"/>
          </a:p>
        </p:txBody>
      </p:sp>
      <p:pic>
        <p:nvPicPr>
          <p:cNvPr id="4" name="Picture 3">
            <a:extLst>
              <a:ext uri="{FF2B5EF4-FFF2-40B4-BE49-F238E27FC236}">
                <a16:creationId xmlns:a16="http://schemas.microsoft.com/office/drawing/2014/main" id="{71650608-5807-4AEF-A73D-A190070B5705}"/>
              </a:ext>
            </a:extLst>
          </p:cNvPr>
          <p:cNvPicPr>
            <a:picLocks noChangeAspect="1"/>
          </p:cNvPicPr>
          <p:nvPr/>
        </p:nvPicPr>
        <p:blipFill>
          <a:blip r:embed="rId2"/>
          <a:stretch>
            <a:fillRect/>
          </a:stretch>
        </p:blipFill>
        <p:spPr>
          <a:xfrm>
            <a:off x="3909318" y="1057275"/>
            <a:ext cx="4705350" cy="4743450"/>
          </a:xfrm>
          <a:prstGeom prst="rect">
            <a:avLst/>
          </a:prstGeom>
        </p:spPr>
      </p:pic>
    </p:spTree>
    <p:extLst>
      <p:ext uri="{BB962C8B-B14F-4D97-AF65-F5344CB8AC3E}">
        <p14:creationId xmlns:p14="http://schemas.microsoft.com/office/powerpoint/2010/main" val="15540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0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5" y="1170787"/>
            <a:ext cx="3681163" cy="858719"/>
          </a:xfrm>
        </p:spPr>
        <p:txBody>
          <a:bodyPr anchor="t">
            <a:normAutofit fontScale="90000"/>
          </a:bodyPr>
          <a:lstStyle/>
          <a:p>
            <a:r>
              <a:rPr lang="en-GB" dirty="0"/>
              <a:t>How this will work….</a:t>
            </a:r>
            <a:endParaRPr lang="en-US" dirty="0"/>
          </a:p>
        </p:txBody>
      </p:sp>
      <p:sp>
        <p:nvSpPr>
          <p:cNvPr id="3" name="Text Placeholder 2"/>
          <p:cNvSpPr>
            <a:spLocks noGrp="1"/>
          </p:cNvSpPr>
          <p:nvPr>
            <p:ph idx="1"/>
          </p:nvPr>
        </p:nvSpPr>
        <p:spPr>
          <a:xfrm>
            <a:off x="473095" y="1837539"/>
            <a:ext cx="5412800" cy="3680488"/>
          </a:xfrm>
        </p:spPr>
        <p:txBody>
          <a:bodyPr>
            <a:normAutofit/>
          </a:bodyPr>
          <a:lstStyle/>
          <a:p>
            <a:pPr marL="257175" indent="-257175">
              <a:spcAft>
                <a:spcPts val="450"/>
              </a:spcAft>
              <a:buAutoNum type="arabicParenR"/>
            </a:pPr>
            <a:r>
              <a:rPr lang="en-US" dirty="0"/>
              <a:t>Any sentence written in </a:t>
            </a:r>
            <a:r>
              <a:rPr lang="en-US" b="1" dirty="0"/>
              <a:t>blue </a:t>
            </a:r>
            <a:r>
              <a:rPr lang="en-US" dirty="0"/>
              <a:t>indicates an activity for you to do. For example:</a:t>
            </a:r>
          </a:p>
          <a:p>
            <a:pPr>
              <a:spcAft>
                <a:spcPts val="450"/>
              </a:spcAft>
            </a:pPr>
            <a:r>
              <a:rPr lang="en-US" b="1" dirty="0">
                <a:solidFill>
                  <a:schemeClr val="bg2">
                    <a:lumMod val="75000"/>
                    <a:lumOff val="25000"/>
                  </a:schemeClr>
                </a:solidFill>
              </a:rPr>
              <a:t>Write a list of all the things you associate with soldiers. </a:t>
            </a:r>
          </a:p>
          <a:p>
            <a:pPr>
              <a:spcAft>
                <a:spcPts val="450"/>
              </a:spcAft>
            </a:pPr>
            <a:endParaRPr lang="en-US" dirty="0"/>
          </a:p>
          <a:p>
            <a:pPr>
              <a:spcAft>
                <a:spcPts val="450"/>
              </a:spcAft>
            </a:pPr>
            <a:r>
              <a:rPr lang="en-US" dirty="0"/>
              <a:t>2) Any task written in </a:t>
            </a:r>
            <a:r>
              <a:rPr lang="en-US" b="1" dirty="0">
                <a:solidFill>
                  <a:srgbClr val="7030A0"/>
                </a:solidFill>
              </a:rPr>
              <a:t>purple </a:t>
            </a:r>
            <a:r>
              <a:rPr lang="en-US" dirty="0">
                <a:solidFill>
                  <a:schemeClr val="tx1"/>
                </a:solidFill>
              </a:rPr>
              <a:t>is designed to be more of an extension task.  These are tasks that are more challenging and ones you may want to revisit after the lesson. </a:t>
            </a:r>
          </a:p>
          <a:p>
            <a:pPr>
              <a:spcAft>
                <a:spcPts val="450"/>
              </a:spcAft>
            </a:pPr>
            <a:endParaRPr lang="en-US" dirty="0">
              <a:solidFill>
                <a:schemeClr val="tx1"/>
              </a:solidFill>
            </a:endParaRPr>
          </a:p>
          <a:p>
            <a:pPr>
              <a:spcAft>
                <a:spcPts val="450"/>
              </a:spcAft>
            </a:pPr>
            <a:r>
              <a:rPr lang="en-US" dirty="0">
                <a:solidFill>
                  <a:schemeClr val="tx1"/>
                </a:solidFill>
              </a:rPr>
              <a:t>3) Key terms will be written in </a:t>
            </a:r>
            <a:r>
              <a:rPr lang="en-US" b="1" dirty="0">
                <a:solidFill>
                  <a:srgbClr val="FF0000"/>
                </a:solidFill>
              </a:rPr>
              <a:t>red. </a:t>
            </a:r>
            <a:r>
              <a:rPr lang="en-US" dirty="0">
                <a:solidFill>
                  <a:schemeClr val="tx1"/>
                </a:solidFill>
              </a:rPr>
              <a:t>There will be a glossary of these terms at the end of each lesson as well as explanations as we go along. </a:t>
            </a:r>
          </a:p>
          <a:p>
            <a:pPr>
              <a:spcAft>
                <a:spcPts val="450"/>
              </a:spcAft>
            </a:pPr>
            <a:endParaRPr lang="en-US" dirty="0">
              <a:solidFill>
                <a:schemeClr val="tx1"/>
              </a:solidFill>
            </a:endParaRPr>
          </a:p>
          <a:p>
            <a:pPr>
              <a:spcAft>
                <a:spcPts val="450"/>
              </a:spcAft>
            </a:pPr>
            <a:endParaRPr lang="en-US" dirty="0"/>
          </a:p>
          <a:p>
            <a:pPr>
              <a:spcAft>
                <a:spcPts val="450"/>
              </a:spcAft>
            </a:pPr>
            <a:endParaRPr lang="en-US" dirty="0"/>
          </a:p>
        </p:txBody>
      </p:sp>
      <p:pic>
        <p:nvPicPr>
          <p:cNvPr id="6" name="Picture 5">
            <a:extLst>
              <a:ext uri="{FF2B5EF4-FFF2-40B4-BE49-F238E27FC236}">
                <a16:creationId xmlns:a16="http://schemas.microsoft.com/office/drawing/2014/main" id="{4E9B8821-8852-461A-8E89-C81F7111DAA1}"/>
              </a:ext>
            </a:extLst>
          </p:cNvPr>
          <p:cNvPicPr>
            <a:picLocks noChangeAspect="1"/>
          </p:cNvPicPr>
          <p:nvPr/>
        </p:nvPicPr>
        <p:blipFill>
          <a:blip r:embed="rId2"/>
          <a:stretch>
            <a:fillRect/>
          </a:stretch>
        </p:blipFill>
        <p:spPr>
          <a:xfrm>
            <a:off x="6129835" y="807244"/>
            <a:ext cx="2906078" cy="5143500"/>
          </a:xfrm>
          <a:prstGeom prst="rect">
            <a:avLst/>
          </a:prstGeom>
          <a:noFill/>
        </p:spPr>
      </p:pic>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5</a:t>
            </a:fld>
            <a:endParaRPr lang="en-GB"/>
          </a:p>
        </p:txBody>
      </p:sp>
    </p:spTree>
    <p:extLst>
      <p:ext uri="{BB962C8B-B14F-4D97-AF65-F5344CB8AC3E}">
        <p14:creationId xmlns:p14="http://schemas.microsoft.com/office/powerpoint/2010/main" val="70772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12" y="255082"/>
            <a:ext cx="8442306" cy="858719"/>
          </a:xfrm>
        </p:spPr>
        <p:txBody>
          <a:bodyPr anchor="t">
            <a:normAutofit fontScale="90000"/>
          </a:bodyPr>
          <a:lstStyle/>
          <a:p>
            <a:r>
              <a:rPr lang="en-GB" dirty="0"/>
              <a:t>Today’s Text</a:t>
            </a:r>
            <a:br>
              <a:rPr lang="en-GB" dirty="0"/>
            </a:br>
            <a:r>
              <a:rPr lang="en-GB" dirty="0"/>
              <a:t>Captain Frederick Jones</a:t>
            </a:r>
            <a:endParaRPr lang="en-US" dirty="0"/>
          </a:p>
        </p:txBody>
      </p:sp>
      <p:sp>
        <p:nvSpPr>
          <p:cNvPr id="3" name="Text Placeholder 2"/>
          <p:cNvSpPr>
            <a:spLocks noGrp="1"/>
          </p:cNvSpPr>
          <p:nvPr>
            <p:ph idx="1"/>
          </p:nvPr>
        </p:nvSpPr>
        <p:spPr>
          <a:xfrm>
            <a:off x="146482" y="1348509"/>
            <a:ext cx="8360209" cy="4395690"/>
          </a:xfrm>
        </p:spPr>
        <p:txBody>
          <a:bodyPr>
            <a:normAutofit fontScale="85000" lnSpcReduction="10000"/>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6</a:t>
            </a:fld>
            <a:endParaRPr lang="en-GB"/>
          </a:p>
        </p:txBody>
      </p:sp>
    </p:spTree>
    <p:extLst>
      <p:ext uri="{BB962C8B-B14F-4D97-AF65-F5344CB8AC3E}">
        <p14:creationId xmlns:p14="http://schemas.microsoft.com/office/powerpoint/2010/main" val="262573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Authorial Intent </a:t>
            </a:r>
            <a:br>
              <a:rPr lang="en-GB" dirty="0"/>
            </a:br>
            <a:r>
              <a:rPr lang="en-GB" dirty="0"/>
              <a:t>and</a:t>
            </a:r>
            <a:br>
              <a:rPr lang="en-GB" dirty="0"/>
            </a:br>
            <a:r>
              <a:rPr lang="en-GB" dirty="0"/>
              <a:t>Effect on the Reader</a:t>
            </a:r>
            <a:endParaRPr lang="en-US" dirty="0"/>
          </a:p>
        </p:txBody>
      </p:sp>
    </p:spTree>
    <p:extLst>
      <p:ext uri="{BB962C8B-B14F-4D97-AF65-F5344CB8AC3E}">
        <p14:creationId xmlns:p14="http://schemas.microsoft.com/office/powerpoint/2010/main" val="11163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7" y="977786"/>
            <a:ext cx="8902082" cy="858719"/>
          </a:xfrm>
        </p:spPr>
        <p:txBody>
          <a:bodyPr anchor="t">
            <a:normAutofit fontScale="90000"/>
          </a:bodyPr>
          <a:lstStyle/>
          <a:p>
            <a:r>
              <a:rPr lang="en-GB" sz="1800" dirty="0">
                <a:solidFill>
                  <a:srgbClr val="FF0000"/>
                </a:solidFill>
                <a:latin typeface="+mn-lt"/>
              </a:rPr>
              <a:t>Authorial Intent</a:t>
            </a:r>
            <a:br>
              <a:rPr lang="en-GB" sz="1800" dirty="0">
                <a:solidFill>
                  <a:srgbClr val="FF0000"/>
                </a:solidFill>
                <a:latin typeface="+mn-lt"/>
              </a:rPr>
            </a:br>
            <a:r>
              <a:rPr lang="en-GB" sz="1800" dirty="0">
                <a:solidFill>
                  <a:srgbClr val="FF0000"/>
                </a:solidFill>
                <a:latin typeface="+mn-lt"/>
              </a:rPr>
              <a:t>The aims and objectives of the writer – what the writer is trying to achieve. </a:t>
            </a:r>
            <a:endParaRPr lang="en-US" sz="1800" dirty="0">
              <a:solidFill>
                <a:srgbClr val="FF0000"/>
              </a:solidFill>
              <a:latin typeface="+mn-lt"/>
            </a:endParaRPr>
          </a:p>
        </p:txBody>
      </p:sp>
      <p:sp>
        <p:nvSpPr>
          <p:cNvPr id="3" name="Text Placeholder 2"/>
          <p:cNvSpPr>
            <a:spLocks noGrp="1"/>
          </p:cNvSpPr>
          <p:nvPr>
            <p:ph idx="1"/>
          </p:nvPr>
        </p:nvSpPr>
        <p:spPr>
          <a:xfrm>
            <a:off x="146482" y="1969179"/>
            <a:ext cx="8902082" cy="3775020"/>
          </a:xfrm>
        </p:spPr>
        <p:txBody>
          <a:bodyPr>
            <a:normAutofit/>
          </a:bodyPr>
          <a:lstStyle/>
          <a:p>
            <a:r>
              <a:rPr lang="en-GB" b="1" dirty="0"/>
              <a:t>In this example, we will be looking at two key objectives:</a:t>
            </a:r>
          </a:p>
          <a:p>
            <a:pPr marL="257175" indent="-257175">
              <a:buAutoNum type="arabicParenR"/>
            </a:pPr>
            <a:r>
              <a:rPr lang="en-GB" b="1" dirty="0"/>
              <a:t>What sort of character Captain Jones is</a:t>
            </a:r>
          </a:p>
          <a:p>
            <a:pPr marL="257175" indent="-257175">
              <a:buAutoNum type="arabicParenR"/>
            </a:pPr>
            <a:r>
              <a:rPr lang="en-GB" b="1" dirty="0"/>
              <a:t>What the situation is like.</a:t>
            </a:r>
          </a:p>
          <a:p>
            <a:pPr marL="257175" indent="-257175">
              <a:buAutoNum type="arabicParenR"/>
            </a:pPr>
            <a:endParaRPr lang="en-GB" b="1" dirty="0"/>
          </a:p>
          <a:p>
            <a:pPr marL="257175" indent="-257175">
              <a:buAutoNum type="arabicParenR"/>
            </a:pPr>
            <a:endParaRPr lang="en-GB" b="1" dirty="0"/>
          </a:p>
          <a:p>
            <a:r>
              <a:rPr lang="en-GB" b="1" dirty="0">
                <a:solidFill>
                  <a:schemeClr val="bg2">
                    <a:lumMod val="75000"/>
                    <a:lumOff val="25000"/>
                  </a:schemeClr>
                </a:solidFill>
              </a:rPr>
              <a:t>Write down three words you would use to describe Captain Jones.</a:t>
            </a:r>
          </a:p>
          <a:p>
            <a:endParaRPr lang="en-GB" b="1" dirty="0">
              <a:solidFill>
                <a:schemeClr val="bg2">
                  <a:lumMod val="75000"/>
                  <a:lumOff val="25000"/>
                </a:schemeClr>
              </a:solidFill>
            </a:endParaRPr>
          </a:p>
          <a:p>
            <a:endParaRPr lang="en-GB" b="1" dirty="0">
              <a:solidFill>
                <a:schemeClr val="bg2">
                  <a:lumMod val="75000"/>
                  <a:lumOff val="25000"/>
                </a:schemeClr>
              </a:solidFill>
            </a:endParaRPr>
          </a:p>
          <a:p>
            <a:r>
              <a:rPr lang="en-GB" b="1" dirty="0">
                <a:solidFill>
                  <a:schemeClr val="bg2">
                    <a:lumMod val="75000"/>
                    <a:lumOff val="25000"/>
                  </a:schemeClr>
                </a:solidFill>
              </a:rPr>
              <a:t>Write down three words you would use to describe the situation. </a:t>
            </a:r>
          </a:p>
          <a:p>
            <a:endParaRPr lang="en-GB" b="1" dirty="0">
              <a:solidFill>
                <a:schemeClr val="bg2">
                  <a:lumMod val="75000"/>
                  <a:lumOff val="25000"/>
                </a:schemeClr>
              </a:solidFill>
            </a:endParaRPr>
          </a:p>
          <a:p>
            <a:endParaRPr lang="en-GB" b="1" dirty="0">
              <a:solidFill>
                <a:schemeClr val="bg2">
                  <a:lumMod val="75000"/>
                  <a:lumOff val="25000"/>
                </a:schemeClr>
              </a:solidFill>
            </a:endParaRPr>
          </a:p>
          <a:p>
            <a:endParaRPr lang="en-GB" b="1" dirty="0">
              <a:solidFill>
                <a:schemeClr val="bg2">
                  <a:lumMod val="75000"/>
                  <a:lumOff val="25000"/>
                </a:schemeClr>
              </a:solidFill>
            </a:endParaRPr>
          </a:p>
          <a:p>
            <a:endParaRPr lang="en-GB" b="1" dirty="0">
              <a:solidFill>
                <a:schemeClr val="bg2">
                  <a:lumMod val="75000"/>
                  <a:lumOff val="25000"/>
                </a:schemeClr>
              </a:solidFill>
            </a:endParaRPr>
          </a:p>
          <a:p>
            <a:endParaRPr lang="en-GB" b="1" dirty="0">
              <a:solidFill>
                <a:schemeClr val="bg2">
                  <a:lumMod val="75000"/>
                  <a:lumOff val="25000"/>
                </a:schemeClr>
              </a:solidFill>
            </a:endParaRP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8</a:t>
            </a:fld>
            <a:endParaRPr lang="en-GB"/>
          </a:p>
        </p:txBody>
      </p:sp>
    </p:spTree>
    <p:extLst>
      <p:ext uri="{BB962C8B-B14F-4D97-AF65-F5344CB8AC3E}">
        <p14:creationId xmlns:p14="http://schemas.microsoft.com/office/powerpoint/2010/main" val="31140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12" y="255082"/>
            <a:ext cx="8442306" cy="858719"/>
          </a:xfrm>
        </p:spPr>
        <p:txBody>
          <a:bodyPr anchor="t">
            <a:normAutofit fontScale="90000"/>
          </a:bodyPr>
          <a:lstStyle/>
          <a:p>
            <a:r>
              <a:rPr lang="en-GB" dirty="0"/>
              <a:t>Today’s Text</a:t>
            </a:r>
            <a:br>
              <a:rPr lang="en-GB" dirty="0"/>
            </a:br>
            <a:r>
              <a:rPr lang="en-GB" dirty="0"/>
              <a:t>Captain Frederick Jones</a:t>
            </a:r>
            <a:endParaRPr lang="en-US" dirty="0"/>
          </a:p>
        </p:txBody>
      </p:sp>
      <p:sp>
        <p:nvSpPr>
          <p:cNvPr id="3" name="Text Placeholder 2"/>
          <p:cNvSpPr>
            <a:spLocks noGrp="1"/>
          </p:cNvSpPr>
          <p:nvPr>
            <p:ph idx="1"/>
          </p:nvPr>
        </p:nvSpPr>
        <p:spPr>
          <a:xfrm>
            <a:off x="146482" y="1348509"/>
            <a:ext cx="8360209" cy="4395690"/>
          </a:xfrm>
        </p:spPr>
        <p:txBody>
          <a:bodyPr>
            <a:normAutofit fontScale="85000" lnSpcReduction="10000"/>
          </a:bodyPr>
          <a:lstStyle/>
          <a:p>
            <a:r>
              <a:rPr lang="en-GB" dirty="0"/>
              <a:t>Captain Frederick Jones stood up straight, pulling his shoulders back and his chin up so that his body looked as fearless as he wished he felt. His eyes were locked on the target ahead, refusing to be distracted by the anxious twitches of the men around him. As he waited for the whistle to signal the attack, he ran through his moves with the determined calculations of one who knew how important this raid was.</a:t>
            </a:r>
          </a:p>
          <a:p>
            <a:r>
              <a:rPr lang="en-GB" dirty="0"/>
              <a:t>A few seconds later, the sharp blast of the signal echoed through the trench and every man was surging forwards, pummelling their way across No-Man’s Land towards the enemy. </a:t>
            </a:r>
          </a:p>
          <a:p>
            <a:r>
              <a:rPr lang="en-GB" dirty="0"/>
              <a:t>A bullet flew through the air, catching Corporal James Smith in the shoulder and causing him to stumble and fall onto the shell-pocked ground. Jones, just behind Smith, saw him fall and grabbed the injured soldier, hauling him up to his feet. Falling in No-Man’s Land was a death sentence and Jones refused to let one of his men die in the mud.</a:t>
            </a:r>
          </a:p>
          <a:p>
            <a:r>
              <a:rPr lang="en-GB" dirty="0"/>
              <a:t>A haunting whistle overhead chilled the air and the scream of ‘Gas!’ echoed across the ranks. The enemy were firing gas in an attempt to stop their attack. Jones knew that Smith would be unable to fit his own gas mask; his shoulder was too damaged. Clamping his lips shut to hold his breath, Jones lowered the injured man to the ground and began to put the mask on. The gas began to sting Jones’ eyes and he blinked furiously, trying to ignore the burning desperation of his lungs to take a breath.</a:t>
            </a:r>
          </a:p>
          <a:p>
            <a:r>
              <a:rPr lang="en-GB" dirty="0"/>
              <a:t>At last, Smith’s mask was fitted securely and Jones turned his attention to getting his own mask on, his vision now completely smeared.  </a:t>
            </a:r>
          </a:p>
          <a:p>
            <a:pPr>
              <a:spcAft>
                <a:spcPts val="450"/>
              </a:spcAft>
            </a:pPr>
            <a:endParaRPr lang="en-US" dirty="0"/>
          </a:p>
          <a:p>
            <a:pPr>
              <a:spcAft>
                <a:spcPts val="450"/>
              </a:spcAft>
            </a:pPr>
            <a:endParaRPr lang="en-US" dirty="0"/>
          </a:p>
          <a:p>
            <a:pPr>
              <a:spcAft>
                <a:spcPts val="450"/>
              </a:spcAft>
            </a:pPr>
            <a:endParaRPr lang="en-US" dirty="0"/>
          </a:p>
        </p:txBody>
      </p:sp>
      <p:sp>
        <p:nvSpPr>
          <p:cNvPr id="7" name="Slide Number Placeholder 6"/>
          <p:cNvSpPr>
            <a:spLocks noGrp="1"/>
          </p:cNvSpPr>
          <p:nvPr>
            <p:ph type="sldNum" sz="quarter" idx="4"/>
          </p:nvPr>
        </p:nvSpPr>
        <p:spPr>
          <a:xfrm>
            <a:off x="11386109" y="6515931"/>
            <a:ext cx="166321" cy="110332"/>
          </a:xfrm>
          <a:prstGeom prst="rect">
            <a:avLst/>
          </a:prstGeom>
        </p:spPr>
        <p:txBody>
          <a:bodyPr vert="horz" lIns="0" tIns="0" rIns="0" bIns="0" rtlCol="0" anchor="ctr" anchorCtr="0">
            <a:normAutofit/>
          </a:bodyPr>
          <a:lstStyle>
            <a:defPPr>
              <a:defRPr lang="en-US"/>
            </a:defPPr>
            <a:lvl1pPr marL="0" algn="l" defTabSz="914400" rtl="0" eaLnBrk="1" latinLnBrk="0" hangingPunct="1">
              <a:defRPr sz="800" b="1" kern="1200">
                <a:solidFill>
                  <a:schemeClr val="bg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50"/>
              </a:spcAft>
            </a:pPr>
            <a:fld id="{DDBE135E-2566-4748-853C-8A3B78F0FB00}" type="slidenum">
              <a:rPr lang="en-GB" smtClean="0"/>
              <a:pPr>
                <a:lnSpc>
                  <a:spcPct val="90000"/>
                </a:lnSpc>
                <a:spcAft>
                  <a:spcPts val="450"/>
                </a:spcAft>
              </a:pPr>
              <a:t>9</a:t>
            </a:fld>
            <a:endParaRPr lang="en-GB"/>
          </a:p>
        </p:txBody>
      </p:sp>
    </p:spTree>
    <p:extLst>
      <p:ext uri="{BB962C8B-B14F-4D97-AF65-F5344CB8AC3E}">
        <p14:creationId xmlns:p14="http://schemas.microsoft.com/office/powerpoint/2010/main" val="37777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extLst>
    <a:ext uri="{05A4C25C-085E-4340-85A3-A5531E510DB2}">
      <thm15:themeFamily xmlns:thm15="http://schemas.microsoft.com/office/thememl/2012/main" name="PearsonTemplate14January2019" id="{FF30C845-9087-0B40-A731-87470196F3EF}" vid="{95B57C13-91C4-314C-86DB-3AE5673D4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PearsonTemplate-Standard-20Feb2020 (1)</Template>
  <TotalTime>483</TotalTime>
  <Words>7266</Words>
  <Application>Microsoft Office PowerPoint</Application>
  <PresentationFormat>On-screen Show (4:3)</PresentationFormat>
  <Paragraphs>501</Paragraphs>
  <Slides>49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Times New Roman</vt:lpstr>
      <vt:lpstr>Pearson</vt:lpstr>
      <vt:lpstr>English Language Live Lesson Lesson 1 Analysing Language</vt:lpstr>
      <vt:lpstr>Introduction</vt:lpstr>
      <vt:lpstr>Community Rules</vt:lpstr>
      <vt:lpstr>Analysing Language</vt:lpstr>
      <vt:lpstr>How this will work….</vt:lpstr>
      <vt:lpstr>Today’s Text Captain Frederick Jones</vt:lpstr>
      <vt:lpstr>Authorial Intent  and Effect on the Reader</vt:lpstr>
      <vt:lpstr>Authorial Intent The aims and objectives of the writer – what the writer is trying to achieve. </vt:lpstr>
      <vt:lpstr>Today’s Text Captain Frederick Jones</vt:lpstr>
      <vt:lpstr>Writing About Authorial Intent</vt:lpstr>
      <vt:lpstr>Writing About Effect on the Reader</vt:lpstr>
      <vt:lpstr>Complete some of the sentences using your own ideas from the previous task. </vt:lpstr>
      <vt:lpstr>Complete some of the sentences using your own ideas from the previous task. </vt:lpstr>
      <vt:lpstr>Connotation An idea or feeling associated with a word beyond its literal or primary meaning.</vt:lpstr>
      <vt:lpstr>Applying the term</vt:lpstr>
      <vt:lpstr>Analysing Verbs</vt:lpstr>
      <vt:lpstr>Verb A word used to describe an action, state, or occurrence.  For example: look, be, happen.   </vt:lpstr>
      <vt:lpstr>Identify 3 verbs that you think help reveal aspects of Captain Jones’ personality.</vt:lpstr>
      <vt:lpstr>Identify 3 verbs that you think help reveal aspects of Captain Jones’ personality.</vt:lpstr>
      <vt:lpstr>Analysing the effects of language. </vt:lpstr>
      <vt:lpstr>Identify 3 verbs that demonstrate how tense the situation is.</vt:lpstr>
      <vt:lpstr>Identify 3 verbs that demonstrate how tense the situation is.</vt:lpstr>
      <vt:lpstr>Analysing the effects of language. </vt:lpstr>
      <vt:lpstr>Analysing the effects of language. </vt:lpstr>
      <vt:lpstr>Analysing  Noun Phrases</vt:lpstr>
      <vt:lpstr>Noun Phrase A group of words that can be replaced by a pronoun</vt:lpstr>
      <vt:lpstr>Identify at least one expanded noun phrase that reveals Captain Jones’ personality.</vt:lpstr>
      <vt:lpstr>Identify at least one expanded noun phrase that reveals Captain Jones’ personality.</vt:lpstr>
      <vt:lpstr>What is the authorial intent behind the use of these noun phrases? </vt:lpstr>
      <vt:lpstr>Identify at least one expanded noun phrase that shows how dangerous the situation is.</vt:lpstr>
      <vt:lpstr>Identify at least one expanded noun phrase that shows how dangerous the situation is.</vt:lpstr>
      <vt:lpstr>Building layers of analysis</vt:lpstr>
      <vt:lpstr>Analysing  Figurative Language</vt:lpstr>
      <vt:lpstr>Figurative Language Using language in a way that goes beyond its literal meaning. </vt:lpstr>
      <vt:lpstr>Identify at least one example of figurative language that reveals either something about the Captain or something about the situation. </vt:lpstr>
      <vt:lpstr>Identify at least one example of figurative language that reveals either something about the Captain or something about the situation. </vt:lpstr>
      <vt:lpstr>Analysing Figurative Language</vt:lpstr>
      <vt:lpstr>Analysing Tone</vt:lpstr>
      <vt:lpstr>Tone The attitude, mood or atmosphere of a text. </vt:lpstr>
      <vt:lpstr>How would you describe the tone of this text? What words and phrases help to reveal the tone to the reader? Does the tone change at all?</vt:lpstr>
      <vt:lpstr>Section by Section</vt:lpstr>
      <vt:lpstr>Section by Section</vt:lpstr>
      <vt:lpstr>Section by Section</vt:lpstr>
      <vt:lpstr>Writing about Tone</vt:lpstr>
      <vt:lpstr>Review</vt:lpstr>
      <vt:lpstr>What to look for….</vt:lpstr>
      <vt:lpstr>Glossary of Key Terms</vt:lpstr>
      <vt:lpstr>See you next time!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sample. Title runs here  in font Times  New Roman 36 pt.</dc:title>
  <dc:creator>Grubb, Calum</dc:creator>
  <cp:lastModifiedBy>Rebecca White</cp:lastModifiedBy>
  <cp:revision>16</cp:revision>
  <dcterms:created xsi:type="dcterms:W3CDTF">2020-05-05T09:00:43Z</dcterms:created>
  <dcterms:modified xsi:type="dcterms:W3CDTF">2020-06-02T12:36:52Z</dcterms:modified>
</cp:coreProperties>
</file>