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5"/>
  </p:notesMasterIdLst>
  <p:sldIdLst>
    <p:sldId id="727" r:id="rId2"/>
    <p:sldId id="257" r:id="rId3"/>
    <p:sldId id="258" r:id="rId4"/>
    <p:sldId id="668" r:id="rId5"/>
    <p:sldId id="711" r:id="rId6"/>
    <p:sldId id="639" r:id="rId7"/>
    <p:sldId id="713" r:id="rId8"/>
    <p:sldId id="728" r:id="rId9"/>
    <p:sldId id="714" r:id="rId10"/>
    <p:sldId id="686" r:id="rId11"/>
    <p:sldId id="729" r:id="rId12"/>
    <p:sldId id="640" r:id="rId13"/>
    <p:sldId id="717" r:id="rId14"/>
    <p:sldId id="260" r:id="rId15"/>
    <p:sldId id="719" r:id="rId16"/>
    <p:sldId id="720" r:id="rId17"/>
    <p:sldId id="259" r:id="rId18"/>
    <p:sldId id="723" r:id="rId19"/>
    <p:sldId id="724" r:id="rId20"/>
    <p:sldId id="726" r:id="rId21"/>
    <p:sldId id="690" r:id="rId22"/>
    <p:sldId id="632" r:id="rId23"/>
    <p:sldId id="718" r:id="rId24"/>
    <p:sldId id="721" r:id="rId25"/>
    <p:sldId id="630" r:id="rId26"/>
    <p:sldId id="416" r:id="rId27"/>
    <p:sldId id="703" r:id="rId28"/>
    <p:sldId id="676" r:id="rId29"/>
    <p:sldId id="704" r:id="rId30"/>
    <p:sldId id="733" r:id="rId31"/>
    <p:sldId id="735" r:id="rId32"/>
    <p:sldId id="734" r:id="rId33"/>
    <p:sldId id="732" r:id="rId34"/>
    <p:sldId id="673" r:id="rId35"/>
    <p:sldId id="649" r:id="rId36"/>
    <p:sldId id="647" r:id="rId37"/>
    <p:sldId id="648" r:id="rId38"/>
    <p:sldId id="731" r:id="rId39"/>
    <p:sldId id="730" r:id="rId40"/>
    <p:sldId id="653" r:id="rId41"/>
    <p:sldId id="274" r:id="rId42"/>
    <p:sldId id="693" r:id="rId43"/>
    <p:sldId id="256"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4B7"/>
    <a:srgbClr val="BFCD3C"/>
    <a:srgbClr val="BECD3C"/>
    <a:srgbClr val="9900CC"/>
    <a:srgbClr val="002C4D"/>
    <a:srgbClr val="001C54"/>
    <a:srgbClr val="001848"/>
    <a:srgbClr val="001B50"/>
    <a:srgbClr val="0017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94540"/>
  </p:normalViewPr>
  <p:slideViewPr>
    <p:cSldViewPr snapToGrid="0" snapToObjects="1">
      <p:cViewPr varScale="1">
        <p:scale>
          <a:sx n="70" d="100"/>
          <a:sy n="70" d="100"/>
        </p:scale>
        <p:origin x="744"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A8513-0F0D-AC45-A0F6-4E8E91271534}" type="datetimeFigureOut">
              <a:rPr lang="en-US" smtClean="0"/>
              <a:t>5/4/2020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B7BD17-DA61-BF48-9DA3-B43179DC104B}" type="slidenum">
              <a:rPr lang="en-US" smtClean="0"/>
              <a:t>‹#›</a:t>
            </a:fld>
            <a:endParaRPr lang="en-US"/>
          </a:p>
        </p:txBody>
      </p:sp>
    </p:spTree>
    <p:extLst>
      <p:ext uri="{BB962C8B-B14F-4D97-AF65-F5344CB8AC3E}">
        <p14:creationId xmlns:p14="http://schemas.microsoft.com/office/powerpoint/2010/main" val="2802704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1:notes"/>
          <p:cNvSpPr>
            <a:spLocks noGrp="1" noRot="1" noChangeAspect="1"/>
          </p:cNvSpPr>
          <p:nvPr>
            <p:ph type="sldImg" idx="2"/>
          </p:nvPr>
        </p:nvSpPr>
        <p:spPr>
          <a:xfrm>
            <a:off x="1101725" y="1241425"/>
            <a:ext cx="44656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1507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1:notes"/>
          <p:cNvSpPr>
            <a:spLocks noGrp="1" noRot="1" noChangeAspect="1"/>
          </p:cNvSpPr>
          <p:nvPr>
            <p:ph type="sldImg" idx="2"/>
          </p:nvPr>
        </p:nvSpPr>
        <p:spPr>
          <a:xfrm>
            <a:off x="1101725" y="1241425"/>
            <a:ext cx="44656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65266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4190bae54d_0_1:notes"/>
          <p:cNvSpPr>
            <a:spLocks noGrp="1" noRot="1" noChangeAspect="1"/>
          </p:cNvSpPr>
          <p:nvPr>
            <p:ph type="sldImg" idx="2"/>
          </p:nvPr>
        </p:nvSpPr>
        <p:spPr>
          <a:xfrm>
            <a:off x="1101725" y="1241425"/>
            <a:ext cx="4465638"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4190bae54d_0_1:notes"/>
          <p:cNvSpPr txBox="1">
            <a:spLocks noGrp="1"/>
          </p:cNvSpPr>
          <p:nvPr>
            <p:ph type="body" idx="1"/>
          </p:nvPr>
        </p:nvSpPr>
        <p:spPr>
          <a:xfrm>
            <a:off x="666909" y="4777194"/>
            <a:ext cx="5335270" cy="390877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4190bae54d_0_1:notes"/>
          <p:cNvSpPr txBox="1">
            <a:spLocks noGrp="1"/>
          </p:cNvSpPr>
          <p:nvPr>
            <p:ph type="sldNum" idx="12"/>
          </p:nvPr>
        </p:nvSpPr>
        <p:spPr>
          <a:xfrm>
            <a:off x="3777607" y="9428583"/>
            <a:ext cx="2889938" cy="49796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41</a:t>
            </a:fld>
            <a:endParaRPr/>
          </a:p>
        </p:txBody>
      </p:sp>
    </p:spTree>
    <p:extLst>
      <p:ext uri="{BB962C8B-B14F-4D97-AF65-F5344CB8AC3E}">
        <p14:creationId xmlns:p14="http://schemas.microsoft.com/office/powerpoint/2010/main" val="1502483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2:notes"/>
          <p:cNvSpPr>
            <a:spLocks noGrp="1" noRot="1" noChangeAspect="1"/>
          </p:cNvSpPr>
          <p:nvPr>
            <p:ph type="sldImg" idx="2"/>
          </p:nvPr>
        </p:nvSpPr>
        <p:spPr>
          <a:xfrm>
            <a:off x="1101725" y="1241425"/>
            <a:ext cx="44656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124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2:notes"/>
          <p:cNvSpPr>
            <a:spLocks noGrp="1" noRot="1" noChangeAspect="1"/>
          </p:cNvSpPr>
          <p:nvPr>
            <p:ph type="sldImg" idx="2"/>
          </p:nvPr>
        </p:nvSpPr>
        <p:spPr>
          <a:xfrm>
            <a:off x="1101725" y="1241425"/>
            <a:ext cx="44656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9151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2:notes"/>
          <p:cNvSpPr>
            <a:spLocks noGrp="1" noRot="1" noChangeAspect="1"/>
          </p:cNvSpPr>
          <p:nvPr>
            <p:ph type="sldImg" idx="2"/>
          </p:nvPr>
        </p:nvSpPr>
        <p:spPr>
          <a:xfrm>
            <a:off x="1101725" y="1241425"/>
            <a:ext cx="44656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31237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1:notes"/>
          <p:cNvSpPr>
            <a:spLocks noGrp="1" noRot="1" noChangeAspect="1"/>
          </p:cNvSpPr>
          <p:nvPr>
            <p:ph type="sldImg" idx="2"/>
          </p:nvPr>
        </p:nvSpPr>
        <p:spPr>
          <a:xfrm>
            <a:off x="1101725" y="1241425"/>
            <a:ext cx="44656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822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1:notes"/>
          <p:cNvSpPr>
            <a:spLocks noGrp="1" noRot="1" noChangeAspect="1"/>
          </p:cNvSpPr>
          <p:nvPr>
            <p:ph type="sldImg" idx="2"/>
          </p:nvPr>
        </p:nvSpPr>
        <p:spPr>
          <a:xfrm>
            <a:off x="1101725" y="1241425"/>
            <a:ext cx="44656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4179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1:notes"/>
          <p:cNvSpPr>
            <a:spLocks noGrp="1" noRot="1" noChangeAspect="1"/>
          </p:cNvSpPr>
          <p:nvPr>
            <p:ph type="sldImg" idx="2"/>
          </p:nvPr>
        </p:nvSpPr>
        <p:spPr>
          <a:xfrm>
            <a:off x="1101725" y="1241425"/>
            <a:ext cx="44656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7973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1:notes"/>
          <p:cNvSpPr>
            <a:spLocks noGrp="1" noRot="1" noChangeAspect="1"/>
          </p:cNvSpPr>
          <p:nvPr>
            <p:ph type="sldImg" idx="2"/>
          </p:nvPr>
        </p:nvSpPr>
        <p:spPr>
          <a:xfrm>
            <a:off x="1101725" y="1241425"/>
            <a:ext cx="44656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37585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from </a:t>
            </a:r>
            <a:r>
              <a:rPr lang="en-GB" dirty="0" err="1"/>
              <a:t>Jinder</a:t>
            </a:r>
            <a:r>
              <a:rPr lang="en-GB" dirty="0"/>
              <a:t> </a:t>
            </a:r>
            <a:r>
              <a:rPr lang="en-GB" dirty="0" err="1"/>
              <a:t>Bains</a:t>
            </a:r>
            <a:endParaRPr lang="en-GB" dirty="0"/>
          </a:p>
        </p:txBody>
      </p:sp>
      <p:sp>
        <p:nvSpPr>
          <p:cNvPr id="4" name="Slide Number Placeholder 3"/>
          <p:cNvSpPr>
            <a:spLocks noGrp="1"/>
          </p:cNvSpPr>
          <p:nvPr>
            <p:ph type="sldNum" sz="quarter" idx="10"/>
          </p:nvPr>
        </p:nvSpPr>
        <p:spPr/>
        <p:txBody>
          <a:bodyPr/>
          <a:lstStyle/>
          <a:p>
            <a:fld id="{89B7BD17-DA61-BF48-9DA3-B43179DC104B}" type="slidenum">
              <a:rPr lang="en-US" smtClean="0"/>
              <a:t>33</a:t>
            </a:fld>
            <a:endParaRPr lang="en-US"/>
          </a:p>
        </p:txBody>
      </p:sp>
    </p:spTree>
    <p:extLst>
      <p:ext uri="{BB962C8B-B14F-4D97-AF65-F5344CB8AC3E}">
        <p14:creationId xmlns:p14="http://schemas.microsoft.com/office/powerpoint/2010/main" val="396221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ayout with paragraph text" preserve="1">
  <p:cSld name="1_Layout with paragraph text">
    <p:spTree>
      <p:nvGrpSpPr>
        <p:cNvPr id="1" name="Shape 14"/>
        <p:cNvGrpSpPr/>
        <p:nvPr/>
      </p:nvGrpSpPr>
      <p:grpSpPr>
        <a:xfrm>
          <a:off x="0" y="0"/>
          <a:ext cx="0" cy="0"/>
          <a:chOff x="0" y="0"/>
          <a:chExt cx="0" cy="0"/>
        </a:xfrm>
      </p:grpSpPr>
      <p:sp>
        <p:nvSpPr>
          <p:cNvPr id="15" name="Google Shape;15;p11"/>
          <p:cNvSpPr txBox="1">
            <a:spLocks noGrp="1"/>
          </p:cNvSpPr>
          <p:nvPr>
            <p:ph type="body" idx="1"/>
          </p:nvPr>
        </p:nvSpPr>
        <p:spPr>
          <a:xfrm>
            <a:off x="540000" y="1440000"/>
            <a:ext cx="8229600" cy="5059041"/>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560"/>
              </a:spcBef>
              <a:spcAft>
                <a:spcPts val="0"/>
              </a:spcAft>
              <a:buClr>
                <a:schemeClr val="accent1"/>
              </a:buClr>
              <a:buSzPts val="2800"/>
              <a:buFont typeface="Arial"/>
              <a:buNone/>
              <a:defRPr sz="2800" b="0" i="0" u="none" strike="noStrike" cap="none">
                <a:solidFill>
                  <a:schemeClr val="dk1"/>
                </a:solidFill>
                <a:latin typeface="Arial"/>
                <a:ea typeface="Arial"/>
                <a:cs typeface="Arial"/>
                <a:sym typeface="Arial"/>
              </a:defRPr>
            </a:lvl1pPr>
            <a:lvl2pPr marL="914400" marR="0" lvl="1" indent="-381000" algn="l">
              <a:lnSpc>
                <a:spcPct val="100000"/>
              </a:lnSpc>
              <a:spcBef>
                <a:spcPts val="480"/>
              </a:spcBef>
              <a:spcAft>
                <a:spcPts val="0"/>
              </a:spcAft>
              <a:buClr>
                <a:schemeClr val="accent2"/>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6" name="Google Shape;16;p11"/>
          <p:cNvSpPr txBox="1">
            <a:spLocks noGrp="1"/>
          </p:cNvSpPr>
          <p:nvPr>
            <p:ph type="title"/>
          </p:nvPr>
        </p:nvSpPr>
        <p:spPr>
          <a:xfrm>
            <a:off x="1034148" y="263958"/>
            <a:ext cx="6568219" cy="553998"/>
          </a:xfrm>
          <a:prstGeom prst="rect">
            <a:avLst/>
          </a:prstGeom>
          <a:noFill/>
          <a:ln>
            <a:noFill/>
          </a:ln>
        </p:spPr>
        <p:txBody>
          <a:bodyPr spcFirstLastPara="1" wrap="square" lIns="0" tIns="0" rIns="0" bIns="0" anchor="t" anchorCtr="0">
            <a:noAutofit/>
          </a:bodyPr>
          <a:lstStyle>
            <a:lvl1pPr marR="0" lvl="0" algn="ctr">
              <a:lnSpc>
                <a:spcPct val="10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 name="Google Shape;18;p11"/>
          <p:cNvSpPr txBox="1"/>
          <p:nvPr/>
        </p:nvSpPr>
        <p:spPr>
          <a:xfrm>
            <a:off x="8709144" y="6506598"/>
            <a:ext cx="374400" cy="26161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GB" sz="1100" b="0" i="0" u="none" strike="noStrike" cap="none">
                <a:solidFill>
                  <a:srgbClr val="595959"/>
                </a:solidFill>
                <a:latin typeface="Arial"/>
                <a:ea typeface="Arial"/>
                <a:cs typeface="Arial"/>
                <a:sym typeface="Arial"/>
              </a:rPr>
              <a:t>‹#›</a:t>
            </a:fld>
            <a:endParaRPr sz="1100" b="0" i="0" u="none" strike="noStrike" cap="none">
              <a:solidFill>
                <a:srgbClr val="595959"/>
              </a:solidFill>
              <a:latin typeface="Arial"/>
              <a:ea typeface="Arial"/>
              <a:cs typeface="Arial"/>
              <a:sym typeface="Arial"/>
            </a:endParaRPr>
          </a:p>
        </p:txBody>
      </p:sp>
    </p:spTree>
    <p:extLst>
      <p:ext uri="{BB962C8B-B14F-4D97-AF65-F5344CB8AC3E}">
        <p14:creationId xmlns:p14="http://schemas.microsoft.com/office/powerpoint/2010/main" val="1601668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D35BA12-AEEF-EC4E-BD95-6D3C801359E6}"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717DC-2046-A84D-93F7-F2F50FA2AD8D}" type="slidenum">
              <a:rPr lang="en-US" smtClean="0"/>
              <a:t>‹#›</a:t>
            </a:fld>
            <a:endParaRPr lang="en-US"/>
          </a:p>
        </p:txBody>
      </p:sp>
    </p:spTree>
    <p:extLst>
      <p:ext uri="{BB962C8B-B14F-4D97-AF65-F5344CB8AC3E}">
        <p14:creationId xmlns:p14="http://schemas.microsoft.com/office/powerpoint/2010/main" val="212886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D35BA12-AEEF-EC4E-BD95-6D3C801359E6}"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717DC-2046-A84D-93F7-F2F50FA2AD8D}" type="slidenum">
              <a:rPr lang="en-US" smtClean="0"/>
              <a:t>‹#›</a:t>
            </a:fld>
            <a:endParaRPr lang="en-US"/>
          </a:p>
        </p:txBody>
      </p:sp>
    </p:spTree>
    <p:extLst>
      <p:ext uri="{BB962C8B-B14F-4D97-AF65-F5344CB8AC3E}">
        <p14:creationId xmlns:p14="http://schemas.microsoft.com/office/powerpoint/2010/main" val="3132364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D35BA12-AEEF-EC4E-BD95-6D3C801359E6}"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717DC-2046-A84D-93F7-F2F50FA2AD8D}" type="slidenum">
              <a:rPr lang="en-US" smtClean="0"/>
              <a:t>‹#›</a:t>
            </a:fld>
            <a:endParaRPr lang="en-US"/>
          </a:p>
        </p:txBody>
      </p:sp>
    </p:spTree>
    <p:extLst>
      <p:ext uri="{BB962C8B-B14F-4D97-AF65-F5344CB8AC3E}">
        <p14:creationId xmlns:p14="http://schemas.microsoft.com/office/powerpoint/2010/main" val="1011661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2"/>
        <p:cNvGrpSpPr/>
        <p:nvPr/>
      </p:nvGrpSpPr>
      <p:grpSpPr>
        <a:xfrm>
          <a:off x="0" y="0"/>
          <a:ext cx="0" cy="0"/>
          <a:chOff x="0" y="0"/>
          <a:chExt cx="0" cy="0"/>
        </a:xfrm>
      </p:grpSpPr>
      <p:pic>
        <p:nvPicPr>
          <p:cNvPr id="13" name="Google Shape;13;p10"/>
          <p:cNvPicPr preferRelativeResize="0"/>
          <p:nvPr/>
        </p:nvPicPr>
        <p:blipFill rotWithShape="1">
          <a:blip r:embed="rId2">
            <a:alphaModFix/>
          </a:blip>
          <a:src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782638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yout with paragraph text">
  <p:cSld name="Layout with paragraph text">
    <p:spTree>
      <p:nvGrpSpPr>
        <p:cNvPr id="1" name="Shape 14"/>
        <p:cNvGrpSpPr/>
        <p:nvPr/>
      </p:nvGrpSpPr>
      <p:grpSpPr>
        <a:xfrm>
          <a:off x="0" y="0"/>
          <a:ext cx="0" cy="0"/>
          <a:chOff x="0" y="0"/>
          <a:chExt cx="0" cy="0"/>
        </a:xfrm>
      </p:grpSpPr>
      <p:sp>
        <p:nvSpPr>
          <p:cNvPr id="15" name="Google Shape;15;p11"/>
          <p:cNvSpPr txBox="1">
            <a:spLocks noGrp="1"/>
          </p:cNvSpPr>
          <p:nvPr>
            <p:ph type="body" idx="1"/>
          </p:nvPr>
        </p:nvSpPr>
        <p:spPr>
          <a:xfrm>
            <a:off x="540000" y="1440000"/>
            <a:ext cx="8229600" cy="5059041"/>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560"/>
              </a:spcBef>
              <a:spcAft>
                <a:spcPts val="0"/>
              </a:spcAft>
              <a:buClr>
                <a:schemeClr val="accent1"/>
              </a:buClr>
              <a:buSzPts val="2800"/>
              <a:buFont typeface="Arial"/>
              <a:buNone/>
              <a:defRPr sz="2800" b="0" i="0" u="none" strike="noStrike" cap="none">
                <a:solidFill>
                  <a:schemeClr val="dk1"/>
                </a:solidFill>
                <a:latin typeface="Arial"/>
                <a:ea typeface="Arial"/>
                <a:cs typeface="Arial"/>
                <a:sym typeface="Arial"/>
              </a:defRPr>
            </a:lvl1pPr>
            <a:lvl2pPr marL="914400" marR="0" lvl="1" indent="-381000" algn="l">
              <a:lnSpc>
                <a:spcPct val="100000"/>
              </a:lnSpc>
              <a:spcBef>
                <a:spcPts val="480"/>
              </a:spcBef>
              <a:spcAft>
                <a:spcPts val="0"/>
              </a:spcAft>
              <a:buClr>
                <a:schemeClr val="accent2"/>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 name="Google Shape;16;p11"/>
          <p:cNvSpPr txBox="1">
            <a:spLocks noGrp="1"/>
          </p:cNvSpPr>
          <p:nvPr>
            <p:ph type="title"/>
          </p:nvPr>
        </p:nvSpPr>
        <p:spPr>
          <a:xfrm>
            <a:off x="1034148" y="263958"/>
            <a:ext cx="6568219" cy="553998"/>
          </a:xfrm>
          <a:prstGeom prst="rect">
            <a:avLst/>
          </a:prstGeom>
          <a:noFill/>
          <a:ln>
            <a:noFill/>
          </a:ln>
        </p:spPr>
        <p:txBody>
          <a:bodyPr spcFirstLastPara="1" wrap="square" lIns="0" tIns="0" rIns="0" bIns="0" anchor="t" anchorCtr="0">
            <a:noAutofit/>
          </a:bodyPr>
          <a:lstStyle>
            <a:lvl1pPr marR="0" lvl="0" algn="ctr">
              <a:lnSpc>
                <a:spcPct val="100000"/>
              </a:lnSpc>
              <a:spcBef>
                <a:spcPts val="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 name="Google Shape;18;p11"/>
          <p:cNvSpPr txBox="1"/>
          <p:nvPr/>
        </p:nvSpPr>
        <p:spPr>
          <a:xfrm>
            <a:off x="8709144" y="6506598"/>
            <a:ext cx="374400" cy="26161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GB" sz="1100" b="0" i="0" u="none" strike="noStrike" cap="none">
                <a:solidFill>
                  <a:srgbClr val="595959"/>
                </a:solidFill>
                <a:latin typeface="Arial"/>
                <a:ea typeface="Arial"/>
                <a:cs typeface="Arial"/>
                <a:sym typeface="Arial"/>
              </a:rPr>
              <a:t>‹#›</a:t>
            </a:fld>
            <a:endParaRPr sz="1100" b="0" i="0" u="none" strike="noStrike" cap="none">
              <a:solidFill>
                <a:srgbClr val="595959"/>
              </a:solidFill>
              <a:latin typeface="Arial"/>
              <a:ea typeface="Arial"/>
              <a:cs typeface="Arial"/>
              <a:sym typeface="Arial"/>
            </a:endParaRPr>
          </a:p>
        </p:txBody>
      </p:sp>
    </p:spTree>
    <p:extLst>
      <p:ext uri="{BB962C8B-B14F-4D97-AF65-F5344CB8AC3E}">
        <p14:creationId xmlns:p14="http://schemas.microsoft.com/office/powerpoint/2010/main" val="3450304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ontent Slide - Generic">
  <p:cSld name="Content Slide - Generic">
    <p:spTree>
      <p:nvGrpSpPr>
        <p:cNvPr id="1" name="Shape 27"/>
        <p:cNvGrpSpPr/>
        <p:nvPr/>
      </p:nvGrpSpPr>
      <p:grpSpPr>
        <a:xfrm>
          <a:off x="0" y="0"/>
          <a:ext cx="0" cy="0"/>
          <a:chOff x="0" y="0"/>
          <a:chExt cx="0" cy="0"/>
        </a:xfrm>
      </p:grpSpPr>
      <p:sp>
        <p:nvSpPr>
          <p:cNvPr id="28" name="Shape 28"/>
          <p:cNvSpPr txBox="1">
            <a:spLocks noGrp="1"/>
          </p:cNvSpPr>
          <p:nvPr>
            <p:ph type="subTitle" idx="1"/>
          </p:nvPr>
        </p:nvSpPr>
        <p:spPr>
          <a:xfrm>
            <a:off x="406643" y="1642239"/>
            <a:ext cx="7887971" cy="3781460"/>
          </a:xfrm>
          <a:prstGeom prst="rect">
            <a:avLst/>
          </a:prstGeom>
          <a:noFill/>
          <a:ln>
            <a:noFill/>
          </a:ln>
        </p:spPr>
        <p:txBody>
          <a:bodyPr spcFirstLastPara="1" wrap="square" lIns="91425" tIns="91425" rIns="91425" bIns="91425" anchor="t" anchorCtr="0"/>
          <a:lstStyle>
            <a:lvl1pPr marR="0" lvl="0" algn="l" rtl="0">
              <a:lnSpc>
                <a:spcPct val="109090"/>
              </a:lnSpc>
              <a:spcBef>
                <a:spcPts val="1000"/>
              </a:spcBef>
              <a:spcAft>
                <a:spcPts val="0"/>
              </a:spcAft>
              <a:buClr>
                <a:srgbClr val="444444"/>
              </a:buClr>
              <a:buSzPts val="2200"/>
              <a:buFont typeface="Arial"/>
              <a:buNone/>
              <a:defRPr sz="2200" b="0" i="0" u="none" strike="noStrike" cap="none">
                <a:solidFill>
                  <a:srgbClr val="444444"/>
                </a:solidFill>
                <a:latin typeface="Arial"/>
                <a:ea typeface="Arial"/>
                <a:cs typeface="Arial"/>
                <a:sym typeface="Arial"/>
              </a:defRPr>
            </a:lvl1pPr>
            <a:lvl2pPr marR="0" lvl="1" algn="ctr" rtl="0">
              <a:lnSpc>
                <a:spcPct val="90000"/>
              </a:lnSpc>
              <a:spcBef>
                <a:spcPts val="5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2pPr>
            <a:lvl3pPr marR="0" lvl="2" algn="ctr"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3pPr>
            <a:lvl4pPr marR="0" lvl="3"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4pPr>
            <a:lvl5pPr marR="0" lvl="4"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R="0" lvl="5"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6pPr>
            <a:lvl7pPr marR="0" lvl="6"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7pPr>
            <a:lvl8pPr marR="0" lvl="7"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8pPr>
            <a:lvl9pPr marR="0" lvl="8" algn="ctr"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9pPr>
          </a:lstStyle>
          <a:p>
            <a:endParaRPr/>
          </a:p>
        </p:txBody>
      </p:sp>
      <p:sp>
        <p:nvSpPr>
          <p:cNvPr id="29" name="Shape 29"/>
          <p:cNvSpPr txBox="1">
            <a:spLocks noGrp="1"/>
          </p:cNvSpPr>
          <p:nvPr>
            <p:ph type="title"/>
          </p:nvPr>
        </p:nvSpPr>
        <p:spPr>
          <a:xfrm>
            <a:off x="407915" y="739335"/>
            <a:ext cx="7886700" cy="703422"/>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4400"/>
              <a:buFont typeface="Times New Roman"/>
              <a:buNone/>
              <a:defRPr sz="4400" b="1"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Tree>
    <p:extLst>
      <p:ext uri="{BB962C8B-B14F-4D97-AF65-F5344CB8AC3E}">
        <p14:creationId xmlns:p14="http://schemas.microsoft.com/office/powerpoint/2010/main" val="410827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DD35BA12-AEEF-EC4E-BD95-6D3C801359E6}"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717DC-2046-A84D-93F7-F2F50FA2AD8D}" type="slidenum">
              <a:rPr lang="en-US" smtClean="0"/>
              <a:t>‹#›</a:t>
            </a:fld>
            <a:endParaRPr lang="en-US"/>
          </a:p>
        </p:txBody>
      </p:sp>
    </p:spTree>
    <p:extLst>
      <p:ext uri="{BB962C8B-B14F-4D97-AF65-F5344CB8AC3E}">
        <p14:creationId xmlns:p14="http://schemas.microsoft.com/office/powerpoint/2010/main" val="400442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D35BA12-AEEF-EC4E-BD95-6D3C801359E6}"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717DC-2046-A84D-93F7-F2F50FA2AD8D}" type="slidenum">
              <a:rPr lang="en-US" smtClean="0"/>
              <a:t>‹#›</a:t>
            </a:fld>
            <a:endParaRPr lang="en-US"/>
          </a:p>
        </p:txBody>
      </p:sp>
    </p:spTree>
    <p:extLst>
      <p:ext uri="{BB962C8B-B14F-4D97-AF65-F5344CB8AC3E}">
        <p14:creationId xmlns:p14="http://schemas.microsoft.com/office/powerpoint/2010/main" val="1925981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D35BA12-AEEF-EC4E-BD95-6D3C801359E6}"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717DC-2046-A84D-93F7-F2F50FA2AD8D}" type="slidenum">
              <a:rPr lang="en-US" smtClean="0"/>
              <a:t>‹#›</a:t>
            </a:fld>
            <a:endParaRPr lang="en-US"/>
          </a:p>
        </p:txBody>
      </p:sp>
    </p:spTree>
    <p:extLst>
      <p:ext uri="{BB962C8B-B14F-4D97-AF65-F5344CB8AC3E}">
        <p14:creationId xmlns:p14="http://schemas.microsoft.com/office/powerpoint/2010/main" val="738246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D35BA12-AEEF-EC4E-BD95-6D3C801359E6}"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717DC-2046-A84D-93F7-F2F50FA2AD8D}" type="slidenum">
              <a:rPr lang="en-US" smtClean="0"/>
              <a:t>‹#›</a:t>
            </a:fld>
            <a:endParaRPr lang="en-US"/>
          </a:p>
        </p:txBody>
      </p:sp>
    </p:spTree>
    <p:extLst>
      <p:ext uri="{BB962C8B-B14F-4D97-AF65-F5344CB8AC3E}">
        <p14:creationId xmlns:p14="http://schemas.microsoft.com/office/powerpoint/2010/main" val="3617396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D35BA12-AEEF-EC4E-BD95-6D3C801359E6}" type="datetimeFigureOut">
              <a:rPr lang="en-US" smtClean="0"/>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5717DC-2046-A84D-93F7-F2F50FA2AD8D}" type="slidenum">
              <a:rPr lang="en-US" smtClean="0"/>
              <a:t>‹#›</a:t>
            </a:fld>
            <a:endParaRPr lang="en-US"/>
          </a:p>
        </p:txBody>
      </p:sp>
    </p:spTree>
    <p:extLst>
      <p:ext uri="{BB962C8B-B14F-4D97-AF65-F5344CB8AC3E}">
        <p14:creationId xmlns:p14="http://schemas.microsoft.com/office/powerpoint/2010/main" val="691330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DD35BA12-AEEF-EC4E-BD95-6D3C801359E6}" type="datetimeFigureOut">
              <a:rPr lang="en-US" smtClean="0"/>
              <a:t>5/4/2020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5717DC-2046-A84D-93F7-F2F50FA2AD8D}" type="slidenum">
              <a:rPr lang="en-US" smtClean="0"/>
              <a:t>‹#›</a:t>
            </a:fld>
            <a:endParaRPr lang="en-US"/>
          </a:p>
        </p:txBody>
      </p:sp>
    </p:spTree>
    <p:extLst>
      <p:ext uri="{BB962C8B-B14F-4D97-AF65-F5344CB8AC3E}">
        <p14:creationId xmlns:p14="http://schemas.microsoft.com/office/powerpoint/2010/main" val="1758199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35BA12-AEEF-EC4E-BD95-6D3C801359E6}" type="datetimeFigureOut">
              <a:rPr lang="en-US" smtClean="0"/>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5717DC-2046-A84D-93F7-F2F50FA2AD8D}" type="slidenum">
              <a:rPr lang="en-US" smtClean="0"/>
              <a:t>‹#›</a:t>
            </a:fld>
            <a:endParaRPr lang="en-US"/>
          </a:p>
        </p:txBody>
      </p:sp>
    </p:spTree>
    <p:extLst>
      <p:ext uri="{BB962C8B-B14F-4D97-AF65-F5344CB8AC3E}">
        <p14:creationId xmlns:p14="http://schemas.microsoft.com/office/powerpoint/2010/main" val="1531476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D35BA12-AEEF-EC4E-BD95-6D3C801359E6}"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717DC-2046-A84D-93F7-F2F50FA2AD8D}" type="slidenum">
              <a:rPr lang="en-US" smtClean="0"/>
              <a:t>‹#›</a:t>
            </a:fld>
            <a:endParaRPr lang="en-US"/>
          </a:p>
        </p:txBody>
      </p:sp>
    </p:spTree>
    <p:extLst>
      <p:ext uri="{BB962C8B-B14F-4D97-AF65-F5344CB8AC3E}">
        <p14:creationId xmlns:p14="http://schemas.microsoft.com/office/powerpoint/2010/main" val="321695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35BA12-AEEF-EC4E-BD95-6D3C801359E6}" type="datetimeFigureOut">
              <a:rPr lang="en-US" smtClean="0"/>
              <a:t>5/4/2020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717DC-2046-A84D-93F7-F2F50FA2AD8D}" type="slidenum">
              <a:rPr lang="en-US" smtClean="0"/>
              <a:t>‹#›</a:t>
            </a:fld>
            <a:endParaRPr lang="en-US"/>
          </a:p>
        </p:txBody>
      </p:sp>
      <p:pic>
        <p:nvPicPr>
          <p:cNvPr id="10" name="Google Shape;17;p11">
            <a:extLst>
              <a:ext uri="{FF2B5EF4-FFF2-40B4-BE49-F238E27FC236}">
                <a16:creationId xmlns:a16="http://schemas.microsoft.com/office/drawing/2014/main" xmlns="" id="{90D0444E-B345-F747-B951-782181893103}"/>
              </a:ext>
            </a:extLst>
          </p:cNvPr>
          <p:cNvPicPr preferRelativeResize="0"/>
          <p:nvPr userDrawn="1"/>
        </p:nvPicPr>
        <p:blipFill rotWithShape="1">
          <a:blip r:embed="rId17">
            <a:alphaModFix/>
          </a:blip>
          <a:srcRect/>
          <a:stretch/>
        </p:blipFill>
        <p:spPr>
          <a:xfrm>
            <a:off x="7815656" y="217792"/>
            <a:ext cx="1194897" cy="492919"/>
          </a:xfrm>
          <a:prstGeom prst="rect">
            <a:avLst/>
          </a:prstGeom>
          <a:noFill/>
          <a:ln>
            <a:noFill/>
          </a:ln>
        </p:spPr>
      </p:pic>
      <p:pic>
        <p:nvPicPr>
          <p:cNvPr id="11" name="Google Shape;19;p11">
            <a:extLst>
              <a:ext uri="{FF2B5EF4-FFF2-40B4-BE49-F238E27FC236}">
                <a16:creationId xmlns:a16="http://schemas.microsoft.com/office/drawing/2014/main" xmlns="" id="{184EE916-DD3E-5E42-855B-A4D810904613}"/>
              </a:ext>
            </a:extLst>
          </p:cNvPr>
          <p:cNvPicPr preferRelativeResize="0"/>
          <p:nvPr userDrawn="1"/>
        </p:nvPicPr>
        <p:blipFill rotWithShape="1">
          <a:blip r:embed="rId18">
            <a:alphaModFix/>
          </a:blip>
          <a:srcRect/>
          <a:stretch/>
        </p:blipFill>
        <p:spPr>
          <a:xfrm>
            <a:off x="-87802" y="0"/>
            <a:ext cx="1255603" cy="1883405"/>
          </a:xfrm>
          <a:prstGeom prst="rect">
            <a:avLst/>
          </a:prstGeom>
          <a:noFill/>
          <a:ln>
            <a:noFill/>
          </a:ln>
        </p:spPr>
      </p:pic>
    </p:spTree>
    <p:extLst>
      <p:ext uri="{BB962C8B-B14F-4D97-AF65-F5344CB8AC3E}">
        <p14:creationId xmlns:p14="http://schemas.microsoft.com/office/powerpoint/2010/main" val="213156697"/>
      </p:ext>
    </p:extLst>
  </p:cSld>
  <p:clrMap bg1="lt1" tx1="dk1" bg2="lt2" tx2="dk2" accent1="accent1" accent2="accent2" accent3="accent3" accent4="accent4" accent5="accent5" accent6="accent6" hlink="hlink" folHlink="folHlink"/>
  <p:sldLayoutIdLst>
    <p:sldLayoutId id="2147483692"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9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cMXfrpukaIU" TargetMode="External"/><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hyperlink" Target="mailto:thefullenglish@pearson.com" TargetMode="Externa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hyperlink" Target="https://qualifications.pearson.com/en/qualifications/edexcel-gcses/english-literature-2015.coursematerials.html#%2FfilterQuery=Pearson-UK:Category%2FTeaching-and-learning-materials" TargetMode="Externa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hyperlink" Target="https://qualifications.pearson.com/en/qualifications/edexcel-gcses/english-literature-2015.coursematerials.html#filterQuery=Pearson-UK:Category%2FTeaching-and-learning-materials"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hyperlink" Target="https://www.pearson.com/uk/educators/schools/update-for-schools/secondary-support.html" TargetMode="Externa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hyperlink" Target="https://support.pearson.com/uk/s/qualification-contactus"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hyperlink" Target="https://www.facebook.com/pearsonedexcelenglish/" TargetMode="External"/><Relationship Id="rId4" Type="http://schemas.openxmlformats.org/officeDocument/2006/relationships/hyperlink" Target="https://qualifications.pearson.com/en/forms/subject-advisor-updates-for-teachers-and-tutors.html"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s://www.youtube.com/watch?v=Q0DYFcgCejI" TargetMode="Externa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F52CE6-E594-094F-B333-CBB0DF221507}"/>
              </a:ext>
            </a:extLst>
          </p:cNvPr>
          <p:cNvSpPr>
            <a:spLocks noGrp="1"/>
          </p:cNvSpPr>
          <p:nvPr>
            <p:ph type="title"/>
          </p:nvPr>
        </p:nvSpPr>
        <p:spPr>
          <a:xfrm>
            <a:off x="0" y="4041964"/>
            <a:ext cx="6169152" cy="1475956"/>
          </a:xfrm>
        </p:spPr>
        <p:txBody>
          <a:bodyPr vert="horz" lIns="91440" tIns="45720" rIns="91440" bIns="45720" rtlCol="0" anchor="t">
            <a:noAutofit/>
          </a:bodyPr>
          <a:lstStyle/>
          <a:p>
            <a:r>
              <a:rPr lang="en-US" sz="3600" kern="1200" dirty="0">
                <a:solidFill>
                  <a:srgbClr val="000000"/>
                </a:solidFill>
                <a:latin typeface="+mj-lt"/>
                <a:ea typeface="+mj-ea"/>
                <a:cs typeface="+mj-cs"/>
              </a:rPr>
              <a:t>This is the closest I have come </a:t>
            </a:r>
            <a:br>
              <a:rPr lang="en-US" sz="3600" kern="1200" dirty="0">
                <a:solidFill>
                  <a:srgbClr val="000000"/>
                </a:solidFill>
                <a:latin typeface="+mj-lt"/>
                <a:ea typeface="+mj-ea"/>
                <a:cs typeface="+mj-cs"/>
              </a:rPr>
            </a:br>
            <a:r>
              <a:rPr lang="en-US" sz="3600" kern="1200" dirty="0">
                <a:solidFill>
                  <a:srgbClr val="000000"/>
                </a:solidFill>
                <a:latin typeface="+mj-lt"/>
                <a:ea typeface="+mj-ea"/>
                <a:cs typeface="+mj-cs"/>
              </a:rPr>
              <a:t>to feeling submerged</a:t>
            </a:r>
          </a:p>
        </p:txBody>
      </p:sp>
      <p:pic>
        <p:nvPicPr>
          <p:cNvPr id="10" name="Picture 9" descr="A close up of a plant&#10;&#10;Description automatically generated">
            <a:extLst>
              <a:ext uri="{FF2B5EF4-FFF2-40B4-BE49-F238E27FC236}">
                <a16:creationId xmlns:a16="http://schemas.microsoft.com/office/drawing/2014/main" xmlns="" id="{02700943-B8F9-6142-8F14-4995830DE841}"/>
              </a:ext>
            </a:extLst>
          </p:cNvPr>
          <p:cNvPicPr>
            <a:picLocks noChangeAspect="1"/>
          </p:cNvPicPr>
          <p:nvPr/>
        </p:nvPicPr>
        <p:blipFill rotWithShape="1">
          <a:blip r:embed="rId2">
            <a:alphaModFix/>
          </a:blip>
          <a:srcRect r="31674"/>
          <a:stretch/>
        </p:blipFill>
        <p:spPr>
          <a:xfrm>
            <a:off x="20" y="13040"/>
            <a:ext cx="2585783" cy="2829690"/>
          </a:xfrm>
          <a:custGeom>
            <a:avLst/>
            <a:gdLst>
              <a:gd name="connsiteX0" fmla="*/ 0 w 3001878"/>
              <a:gd name="connsiteY0" fmla="*/ 0 h 3285009"/>
              <a:gd name="connsiteX1" fmla="*/ 2567363 w 3001878"/>
              <a:gd name="connsiteY1" fmla="*/ 0 h 3285009"/>
              <a:gd name="connsiteX2" fmla="*/ 2654855 w 3001878"/>
              <a:gd name="connsiteY2" fmla="*/ 117001 h 3285009"/>
              <a:gd name="connsiteX3" fmla="*/ 3001878 w 3001878"/>
              <a:gd name="connsiteY3" fmla="*/ 1253075 h 3285009"/>
              <a:gd name="connsiteX4" fmla="*/ 969943 w 3001878"/>
              <a:gd name="connsiteY4" fmla="*/ 3285009 h 3285009"/>
              <a:gd name="connsiteX5" fmla="*/ 1403 w 3001878"/>
              <a:gd name="connsiteY5" fmla="*/ 3039766 h 3285009"/>
              <a:gd name="connsiteX6" fmla="*/ 0 w 3001878"/>
              <a:gd name="connsiteY6" fmla="*/ 3038914 h 328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1878" h="3285009">
                <a:moveTo>
                  <a:pt x="0" y="0"/>
                </a:moveTo>
                <a:lnTo>
                  <a:pt x="2567363" y="0"/>
                </a:lnTo>
                <a:lnTo>
                  <a:pt x="2654855" y="117001"/>
                </a:lnTo>
                <a:cubicBezTo>
                  <a:pt x="2873947" y="441300"/>
                  <a:pt x="3001878" y="832248"/>
                  <a:pt x="3001878" y="1253075"/>
                </a:cubicBezTo>
                <a:cubicBezTo>
                  <a:pt x="3001878" y="2375281"/>
                  <a:pt x="2092150" y="3285009"/>
                  <a:pt x="969943" y="3285009"/>
                </a:cubicBezTo>
                <a:cubicBezTo>
                  <a:pt x="619254" y="3285009"/>
                  <a:pt x="289314" y="3196169"/>
                  <a:pt x="1403" y="3039766"/>
                </a:cubicBezTo>
                <a:lnTo>
                  <a:pt x="0" y="3038914"/>
                </a:lnTo>
                <a:close/>
              </a:path>
            </a:pathLst>
          </a:custGeom>
          <a:effectLst>
            <a:softEdge rad="0"/>
          </a:effectLst>
        </p:spPr>
      </p:pic>
      <p:pic>
        <p:nvPicPr>
          <p:cNvPr id="8" name="Picture 7" descr="A picture containing water, boat, fish, bird&#10;&#10;Description automatically generated">
            <a:extLst>
              <a:ext uri="{FF2B5EF4-FFF2-40B4-BE49-F238E27FC236}">
                <a16:creationId xmlns:a16="http://schemas.microsoft.com/office/drawing/2014/main" xmlns="" id="{5B66A422-8472-2D4E-94FB-CD79571D56AB}"/>
              </a:ext>
            </a:extLst>
          </p:cNvPr>
          <p:cNvPicPr>
            <a:picLocks noChangeAspect="1"/>
          </p:cNvPicPr>
          <p:nvPr/>
        </p:nvPicPr>
        <p:blipFill rotWithShape="1">
          <a:blip r:embed="rId3">
            <a:alphaModFix/>
          </a:blip>
          <a:srcRect l="24526" r="16297" b="-2"/>
          <a:stretch/>
        </p:blipFill>
        <p:spPr>
          <a:xfrm>
            <a:off x="2903489" y="1299848"/>
            <a:ext cx="2523635" cy="2523635"/>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14" name="Picture 13" descr="A fish swimming under water&#10;&#10;Description automatically generated">
            <a:extLst>
              <a:ext uri="{FF2B5EF4-FFF2-40B4-BE49-F238E27FC236}">
                <a16:creationId xmlns:a16="http://schemas.microsoft.com/office/drawing/2014/main" xmlns="" id="{8652F6C5-9923-CB4B-BBB6-5141050C4254}"/>
              </a:ext>
            </a:extLst>
          </p:cNvPr>
          <p:cNvPicPr>
            <a:picLocks noChangeAspect="1"/>
          </p:cNvPicPr>
          <p:nvPr/>
        </p:nvPicPr>
        <p:blipFill rotWithShape="1">
          <a:blip r:embed="rId4">
            <a:alphaModFix/>
          </a:blip>
          <a:srcRect t="15050" r="1" b="3015"/>
          <a:stretch/>
        </p:blipFill>
        <p:spPr>
          <a:xfrm>
            <a:off x="4588889" y="13040"/>
            <a:ext cx="3160525" cy="1931411"/>
          </a:xfrm>
          <a:custGeom>
            <a:avLst/>
            <a:gdLst>
              <a:gd name="connsiteX0" fmla="*/ 42872 w 3344914"/>
              <a:gd name="connsiteY0" fmla="*/ 0 h 2044103"/>
              <a:gd name="connsiteX1" fmla="*/ 3302042 w 3344914"/>
              <a:gd name="connsiteY1" fmla="*/ 0 h 2044103"/>
              <a:gd name="connsiteX2" fmla="*/ 3310936 w 3344914"/>
              <a:gd name="connsiteY2" fmla="*/ 34588 h 2044103"/>
              <a:gd name="connsiteX3" fmla="*/ 3344914 w 3344914"/>
              <a:gd name="connsiteY3" fmla="*/ 371646 h 2044103"/>
              <a:gd name="connsiteX4" fmla="*/ 1672457 w 3344914"/>
              <a:gd name="connsiteY4" fmla="*/ 2044103 h 2044103"/>
              <a:gd name="connsiteX5" fmla="*/ 0 w 3344914"/>
              <a:gd name="connsiteY5" fmla="*/ 371646 h 2044103"/>
              <a:gd name="connsiteX6" fmla="*/ 33979 w 3344914"/>
              <a:gd name="connsiteY6" fmla="*/ 34588 h 204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914" h="2044103">
                <a:moveTo>
                  <a:pt x="42872" y="0"/>
                </a:moveTo>
                <a:lnTo>
                  <a:pt x="3302042" y="0"/>
                </a:lnTo>
                <a:lnTo>
                  <a:pt x="3310936" y="34588"/>
                </a:lnTo>
                <a:cubicBezTo>
                  <a:pt x="3333214" y="143461"/>
                  <a:pt x="3344914" y="256187"/>
                  <a:pt x="3344914" y="371646"/>
                </a:cubicBezTo>
                <a:cubicBezTo>
                  <a:pt x="3344914" y="1295319"/>
                  <a:pt x="2596130" y="2044103"/>
                  <a:pt x="1672457" y="2044103"/>
                </a:cubicBezTo>
                <a:cubicBezTo>
                  <a:pt x="748785" y="2044103"/>
                  <a:pt x="0" y="1295319"/>
                  <a:pt x="0" y="371646"/>
                </a:cubicBezTo>
                <a:cubicBezTo>
                  <a:pt x="0" y="256187"/>
                  <a:pt x="11700" y="143461"/>
                  <a:pt x="33979" y="34588"/>
                </a:cubicBezTo>
                <a:close/>
              </a:path>
            </a:pathLst>
          </a:custGeom>
          <a:effectLst>
            <a:softEdge rad="0"/>
          </a:effectLst>
        </p:spPr>
      </p:pic>
      <p:pic>
        <p:nvPicPr>
          <p:cNvPr id="12" name="Picture 11" descr="A picture containing animal, water&#10;&#10;Description automatically generated">
            <a:extLst>
              <a:ext uri="{FF2B5EF4-FFF2-40B4-BE49-F238E27FC236}">
                <a16:creationId xmlns:a16="http://schemas.microsoft.com/office/drawing/2014/main" xmlns="" id="{0E39D896-1AD5-D449-A7EB-F25664CB28A3}"/>
              </a:ext>
            </a:extLst>
          </p:cNvPr>
          <p:cNvPicPr>
            <a:picLocks noChangeAspect="1"/>
          </p:cNvPicPr>
          <p:nvPr/>
        </p:nvPicPr>
        <p:blipFill rotWithShape="1">
          <a:blip r:embed="rId5">
            <a:alphaModFix/>
          </a:blip>
          <a:srcRect l="8814" r="28120" b="2"/>
          <a:stretch/>
        </p:blipFill>
        <p:spPr>
          <a:xfrm>
            <a:off x="5882599" y="3034765"/>
            <a:ext cx="3261398" cy="3823235"/>
          </a:xfrm>
          <a:custGeom>
            <a:avLst/>
            <a:gdLst>
              <a:gd name="connsiteX0" fmla="*/ 2719458 w 3636614"/>
              <a:gd name="connsiteY0" fmla="*/ 0 h 4263089"/>
              <a:gd name="connsiteX1" fmla="*/ 3528142 w 3636614"/>
              <a:gd name="connsiteY1" fmla="*/ 122262 h 4263089"/>
              <a:gd name="connsiteX2" fmla="*/ 3636614 w 3636614"/>
              <a:gd name="connsiteY2" fmla="*/ 161963 h 4263089"/>
              <a:gd name="connsiteX3" fmla="*/ 3636614 w 3636614"/>
              <a:gd name="connsiteY3" fmla="*/ 4263089 h 4263089"/>
              <a:gd name="connsiteX4" fmla="*/ 481756 w 3636614"/>
              <a:gd name="connsiteY4" fmla="*/ 4263089 h 4263089"/>
              <a:gd name="connsiteX5" fmla="*/ 464441 w 3636614"/>
              <a:gd name="connsiteY5" fmla="*/ 4239933 h 4263089"/>
              <a:gd name="connsiteX6" fmla="*/ 0 w 3636614"/>
              <a:gd name="connsiteY6" fmla="*/ 2719458 h 4263089"/>
              <a:gd name="connsiteX7" fmla="*/ 2719458 w 3636614"/>
              <a:gd name="connsiteY7" fmla="*/ 0 h 426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6614" h="4263089">
                <a:moveTo>
                  <a:pt x="2719458" y="0"/>
                </a:moveTo>
                <a:cubicBezTo>
                  <a:pt x="3001067" y="0"/>
                  <a:pt x="3272679" y="42805"/>
                  <a:pt x="3528142" y="122262"/>
                </a:cubicBezTo>
                <a:lnTo>
                  <a:pt x="3636614" y="161963"/>
                </a:lnTo>
                <a:lnTo>
                  <a:pt x="3636614" y="4263089"/>
                </a:lnTo>
                <a:lnTo>
                  <a:pt x="481756" y="4263089"/>
                </a:lnTo>
                <a:lnTo>
                  <a:pt x="464441" y="4239933"/>
                </a:lnTo>
                <a:cubicBezTo>
                  <a:pt x="171217" y="3805905"/>
                  <a:pt x="0" y="3282677"/>
                  <a:pt x="0" y="2719458"/>
                </a:cubicBezTo>
                <a:cubicBezTo>
                  <a:pt x="0" y="1217543"/>
                  <a:pt x="1217543" y="0"/>
                  <a:pt x="2719458" y="0"/>
                </a:cubicBezTo>
                <a:close/>
              </a:path>
            </a:pathLst>
          </a:custGeom>
          <a:effectLst>
            <a:softEdge rad="0"/>
          </a:effectLst>
        </p:spPr>
      </p:pic>
    </p:spTree>
    <p:extLst>
      <p:ext uri="{BB962C8B-B14F-4D97-AF65-F5344CB8AC3E}">
        <p14:creationId xmlns:p14="http://schemas.microsoft.com/office/powerpoint/2010/main" val="3186215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698A802-B54A-6344-999F-4E99F6950BBD}"/>
              </a:ext>
            </a:extLst>
          </p:cNvPr>
          <p:cNvSpPr>
            <a:spLocks noGrp="1"/>
          </p:cNvSpPr>
          <p:nvPr>
            <p:ph type="title"/>
          </p:nvPr>
        </p:nvSpPr>
        <p:spPr>
          <a:xfrm>
            <a:off x="1034148" y="67527"/>
            <a:ext cx="6568219" cy="553998"/>
          </a:xfrm>
          <a:solidFill>
            <a:schemeClr val="accent1">
              <a:lumMod val="20000"/>
              <a:lumOff val="80000"/>
            </a:schemeClr>
          </a:solidFill>
        </p:spPr>
        <p:txBody>
          <a:bodyPr/>
          <a:lstStyle/>
          <a:p>
            <a:r>
              <a:rPr lang="en-US" dirty="0"/>
              <a:t>Poetry resources</a:t>
            </a:r>
          </a:p>
        </p:txBody>
      </p:sp>
      <p:sp>
        <p:nvSpPr>
          <p:cNvPr id="4" name="Text Placeholder 3">
            <a:extLst>
              <a:ext uri="{FF2B5EF4-FFF2-40B4-BE49-F238E27FC236}">
                <a16:creationId xmlns:a16="http://schemas.microsoft.com/office/drawing/2014/main" xmlns="" id="{A4328DD9-82F8-DD40-BF61-A569D2AFF273}"/>
              </a:ext>
            </a:extLst>
          </p:cNvPr>
          <p:cNvSpPr>
            <a:spLocks noGrp="1"/>
          </p:cNvSpPr>
          <p:nvPr>
            <p:ph type="body" idx="1"/>
          </p:nvPr>
        </p:nvSpPr>
        <p:spPr/>
        <p:txBody>
          <a:bodyPr/>
          <a:lstStyle/>
          <a:p>
            <a:endParaRPr lang="en-US"/>
          </a:p>
        </p:txBody>
      </p:sp>
      <p:pic>
        <p:nvPicPr>
          <p:cNvPr id="7" name="Picture 6" descr="A screenshot of a cell phone&#10;&#10;Description automatically generated">
            <a:extLst>
              <a:ext uri="{FF2B5EF4-FFF2-40B4-BE49-F238E27FC236}">
                <a16:creationId xmlns:a16="http://schemas.microsoft.com/office/drawing/2014/main" xmlns="" id="{8B9E0B47-EFC1-3248-8C68-CE9698B34512}"/>
              </a:ext>
            </a:extLst>
          </p:cNvPr>
          <p:cNvPicPr>
            <a:picLocks noChangeAspect="1"/>
          </p:cNvPicPr>
          <p:nvPr/>
        </p:nvPicPr>
        <p:blipFill>
          <a:blip r:embed="rId2"/>
          <a:stretch>
            <a:fillRect/>
          </a:stretch>
        </p:blipFill>
        <p:spPr>
          <a:xfrm>
            <a:off x="61232" y="709684"/>
            <a:ext cx="9021536" cy="6148315"/>
          </a:xfrm>
          <a:prstGeom prst="rect">
            <a:avLst/>
          </a:prstGeom>
        </p:spPr>
      </p:pic>
    </p:spTree>
    <p:extLst>
      <p:ext uri="{BB962C8B-B14F-4D97-AF65-F5344CB8AC3E}">
        <p14:creationId xmlns:p14="http://schemas.microsoft.com/office/powerpoint/2010/main" val="2000904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building, man, front&#10;&#10;Description automatically generated">
            <a:extLst>
              <a:ext uri="{FF2B5EF4-FFF2-40B4-BE49-F238E27FC236}">
                <a16:creationId xmlns:a16="http://schemas.microsoft.com/office/drawing/2014/main" xmlns="" id="{3AF6B516-FCD9-5D41-B1B4-9F5A6B8328F3}"/>
              </a:ext>
            </a:extLst>
          </p:cNvPr>
          <p:cNvPicPr>
            <a:picLocks noChangeAspect="1"/>
          </p:cNvPicPr>
          <p:nvPr/>
        </p:nvPicPr>
        <p:blipFill>
          <a:blip r:embed="rId2"/>
          <a:stretch>
            <a:fillRect/>
          </a:stretch>
        </p:blipFill>
        <p:spPr>
          <a:xfrm>
            <a:off x="1615053" y="0"/>
            <a:ext cx="5696915" cy="6858000"/>
          </a:xfrm>
          <a:prstGeom prst="rect">
            <a:avLst/>
          </a:prstGeom>
        </p:spPr>
      </p:pic>
      <p:sp>
        <p:nvSpPr>
          <p:cNvPr id="2" name="Rectangle 1">
            <a:extLst>
              <a:ext uri="{FF2B5EF4-FFF2-40B4-BE49-F238E27FC236}">
                <a16:creationId xmlns:a16="http://schemas.microsoft.com/office/drawing/2014/main" xmlns="" id="{2EB6D8D3-4B6B-6E4B-BC7A-36755B3F9524}"/>
              </a:ext>
            </a:extLst>
          </p:cNvPr>
          <p:cNvSpPr/>
          <p:nvPr/>
        </p:nvSpPr>
        <p:spPr>
          <a:xfrm>
            <a:off x="296562" y="5243554"/>
            <a:ext cx="4572000" cy="646331"/>
          </a:xfrm>
          <a:prstGeom prst="rect">
            <a:avLst/>
          </a:prstGeom>
        </p:spPr>
        <p:txBody>
          <a:bodyPr wrap="square">
            <a:spAutoFit/>
          </a:bodyPr>
          <a:lstStyle/>
          <a:p>
            <a:r>
              <a:rPr lang="en-GB" dirty="0">
                <a:hlinkClick r:id="rId3"/>
              </a:rPr>
              <a:t>https://www.youtube.com/watch?v=cMXfrpukaIU</a:t>
            </a:r>
            <a:endParaRPr lang="en-US" dirty="0"/>
          </a:p>
        </p:txBody>
      </p:sp>
    </p:spTree>
    <p:extLst>
      <p:ext uri="{BB962C8B-B14F-4D97-AF65-F5344CB8AC3E}">
        <p14:creationId xmlns:p14="http://schemas.microsoft.com/office/powerpoint/2010/main" val="3340063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p:nvPr/>
        </p:nvSpPr>
        <p:spPr>
          <a:xfrm>
            <a:off x="550507" y="1014686"/>
            <a:ext cx="5058283" cy="3526606"/>
          </a:xfrm>
          <a:prstGeom prst="rect">
            <a:avLst/>
          </a:prstGeom>
          <a:noFill/>
          <a:ln>
            <a:noFill/>
          </a:ln>
        </p:spPr>
        <p:txBody>
          <a:bodyPr spcFirstLastPara="1" wrap="square" lIns="0" tIns="0" rIns="0" bIns="0" anchor="t" anchorCtr="0">
            <a:noAutofit/>
          </a:bodyPr>
          <a:lstStyle/>
          <a:p>
            <a:pPr marL="0" marR="0" lvl="0" indent="0" algn="l" rtl="0">
              <a:lnSpc>
                <a:spcPct val="114583"/>
              </a:lnSpc>
              <a:spcBef>
                <a:spcPts val="0"/>
              </a:spcBef>
              <a:spcAft>
                <a:spcPts val="0"/>
              </a:spcAft>
              <a:buClr>
                <a:srgbClr val="000000"/>
              </a:buClr>
              <a:buSzPts val="4400"/>
              <a:buFont typeface="Arial"/>
              <a:buNone/>
            </a:pPr>
            <a:r>
              <a:rPr lang="en-GB" sz="4400" b="1" i="0" u="none" strike="noStrike" cap="none" dirty="0">
                <a:solidFill>
                  <a:schemeClr val="dk1"/>
                </a:solidFill>
                <a:latin typeface="Arial"/>
                <a:ea typeface="Arial"/>
                <a:cs typeface="Arial"/>
                <a:sym typeface="Arial"/>
              </a:rPr>
              <a:t>GCSE (9-1)</a:t>
            </a:r>
            <a:br>
              <a:rPr lang="en-GB" sz="4400" b="1" i="0" u="none" strike="noStrike" cap="none" dirty="0">
                <a:solidFill>
                  <a:schemeClr val="dk1"/>
                </a:solidFill>
                <a:latin typeface="Arial"/>
                <a:ea typeface="Arial"/>
                <a:cs typeface="Arial"/>
                <a:sym typeface="Arial"/>
              </a:rPr>
            </a:br>
            <a:r>
              <a:rPr lang="en-GB" sz="4400" b="1" i="0" u="none" strike="noStrike" cap="none" dirty="0">
                <a:solidFill>
                  <a:schemeClr val="dk1"/>
                </a:solidFill>
                <a:latin typeface="Arial"/>
                <a:ea typeface="Arial"/>
                <a:cs typeface="Arial"/>
                <a:sym typeface="Arial"/>
              </a:rPr>
              <a:t>English </a:t>
            </a:r>
            <a:endParaRPr sz="1200" b="0" i="0" u="none" strike="noStrike" cap="none" dirty="0">
              <a:solidFill>
                <a:srgbClr val="000000"/>
              </a:solidFill>
              <a:latin typeface="Arial"/>
              <a:ea typeface="Arial"/>
              <a:cs typeface="Arial"/>
              <a:sym typeface="Arial"/>
            </a:endParaRPr>
          </a:p>
        </p:txBody>
      </p:sp>
      <p:sp>
        <p:nvSpPr>
          <p:cNvPr id="95" name="Google Shape;95;p1"/>
          <p:cNvSpPr txBox="1"/>
          <p:nvPr/>
        </p:nvSpPr>
        <p:spPr>
          <a:xfrm>
            <a:off x="899472" y="3274313"/>
            <a:ext cx="3974743" cy="73866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dirty="0">
                <a:solidFill>
                  <a:schemeClr val="dk1"/>
                </a:solidFill>
                <a:latin typeface="Arial"/>
                <a:ea typeface="Arial"/>
                <a:cs typeface="Arial"/>
                <a:sym typeface="Arial"/>
              </a:rPr>
              <a:t>Literature ideas and resources of the week</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191976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4EAAEE8-F0D5-5C4C-986E-DF51D98B93E6}"/>
              </a:ext>
            </a:extLst>
          </p:cNvPr>
          <p:cNvSpPr>
            <a:spLocks noGrp="1"/>
          </p:cNvSpPr>
          <p:nvPr>
            <p:ph type="body" idx="1"/>
          </p:nvPr>
        </p:nvSpPr>
        <p:spPr>
          <a:xfrm>
            <a:off x="568135" y="1918303"/>
            <a:ext cx="8229600" cy="3652504"/>
          </a:xfrm>
          <a:ln>
            <a:solidFill>
              <a:schemeClr val="tx1"/>
            </a:solidFill>
          </a:ln>
        </p:spPr>
        <p:txBody>
          <a:bodyPr/>
          <a:lstStyle/>
          <a:p>
            <a:r>
              <a:rPr lang="en-US" dirty="0"/>
              <a:t>A seemingly free and real sounding </a:t>
            </a:r>
            <a:r>
              <a:rPr lang="en-US" dirty="0" err="1"/>
              <a:t>speach</a:t>
            </a:r>
            <a:r>
              <a:rPr lang="en-US" dirty="0"/>
              <a:t> style is used by browning.  This could reflect the duke, who’s character </a:t>
            </a:r>
            <a:r>
              <a:rPr lang="en-US" dirty="0" err="1"/>
              <a:t>apears</a:t>
            </a:r>
            <a:r>
              <a:rPr lang="en-US" dirty="0"/>
              <a:t> in many ways to be polite and amiable, for instance in the request ‘</a:t>
            </a:r>
            <a:r>
              <a:rPr lang="en-US" i="1" dirty="0"/>
              <a:t>wilt ____ please ___?’   </a:t>
            </a:r>
            <a:r>
              <a:rPr lang="en-US" dirty="0"/>
              <a:t>Yet this style does not </a:t>
            </a:r>
            <a:r>
              <a:rPr lang="en-US" dirty="0" err="1"/>
              <a:t>completly</a:t>
            </a:r>
            <a:r>
              <a:rPr lang="en-US" dirty="0"/>
              <a:t> hide his </a:t>
            </a:r>
            <a:r>
              <a:rPr lang="en-US" dirty="0" err="1"/>
              <a:t>dominnering</a:t>
            </a:r>
            <a:r>
              <a:rPr lang="en-US" dirty="0"/>
              <a:t> and </a:t>
            </a:r>
            <a:r>
              <a:rPr lang="en-US" dirty="0" err="1"/>
              <a:t>controling</a:t>
            </a:r>
            <a:r>
              <a:rPr lang="en-US" dirty="0"/>
              <a:t> personality as its evident early in the poem when... </a:t>
            </a:r>
          </a:p>
        </p:txBody>
      </p:sp>
      <p:sp>
        <p:nvSpPr>
          <p:cNvPr id="3" name="Title 2">
            <a:extLst>
              <a:ext uri="{FF2B5EF4-FFF2-40B4-BE49-F238E27FC236}">
                <a16:creationId xmlns:a16="http://schemas.microsoft.com/office/drawing/2014/main" xmlns="" id="{894DDE8C-561C-8F4E-BE8D-F7410F996B22}"/>
              </a:ext>
            </a:extLst>
          </p:cNvPr>
          <p:cNvSpPr>
            <a:spLocks noGrp="1"/>
          </p:cNvSpPr>
          <p:nvPr>
            <p:ph type="title"/>
          </p:nvPr>
        </p:nvSpPr>
        <p:spPr/>
        <p:txBody>
          <a:bodyPr/>
          <a:lstStyle/>
          <a:p>
            <a:r>
              <a:rPr lang="en-US" dirty="0"/>
              <a:t>Poetry SPAG</a:t>
            </a:r>
          </a:p>
        </p:txBody>
      </p:sp>
    </p:spTree>
    <p:extLst>
      <p:ext uri="{BB962C8B-B14F-4D97-AF65-F5344CB8AC3E}">
        <p14:creationId xmlns:p14="http://schemas.microsoft.com/office/powerpoint/2010/main" val="4071319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F52CE6-E594-094F-B333-CBB0DF221507}"/>
              </a:ext>
            </a:extLst>
          </p:cNvPr>
          <p:cNvSpPr>
            <a:spLocks noGrp="1"/>
          </p:cNvSpPr>
          <p:nvPr>
            <p:ph type="title"/>
          </p:nvPr>
        </p:nvSpPr>
        <p:spPr>
          <a:xfrm>
            <a:off x="0" y="4041964"/>
            <a:ext cx="6169152" cy="1475956"/>
          </a:xfrm>
        </p:spPr>
        <p:txBody>
          <a:bodyPr vert="horz" lIns="91440" tIns="45720" rIns="91440" bIns="45720" rtlCol="0" anchor="t">
            <a:noAutofit/>
          </a:bodyPr>
          <a:lstStyle/>
          <a:p>
            <a:r>
              <a:rPr lang="en-US" sz="3600" kern="1200" dirty="0">
                <a:solidFill>
                  <a:srgbClr val="000000"/>
                </a:solidFill>
                <a:latin typeface="+mj-lt"/>
                <a:ea typeface="+mj-ea"/>
                <a:cs typeface="+mj-cs"/>
              </a:rPr>
              <a:t>This is the closest I have come </a:t>
            </a:r>
            <a:br>
              <a:rPr lang="en-US" sz="3600" kern="1200" dirty="0">
                <a:solidFill>
                  <a:srgbClr val="000000"/>
                </a:solidFill>
                <a:latin typeface="+mj-lt"/>
                <a:ea typeface="+mj-ea"/>
                <a:cs typeface="+mj-cs"/>
              </a:rPr>
            </a:br>
            <a:r>
              <a:rPr lang="en-US" sz="3600" kern="1200" dirty="0">
                <a:solidFill>
                  <a:srgbClr val="000000"/>
                </a:solidFill>
                <a:latin typeface="+mj-lt"/>
                <a:ea typeface="+mj-ea"/>
                <a:cs typeface="+mj-cs"/>
              </a:rPr>
              <a:t>to feeling submerged</a:t>
            </a:r>
          </a:p>
        </p:txBody>
      </p:sp>
      <p:pic>
        <p:nvPicPr>
          <p:cNvPr id="10" name="Picture 9" descr="A close up of a plant&#10;&#10;Description automatically generated">
            <a:extLst>
              <a:ext uri="{FF2B5EF4-FFF2-40B4-BE49-F238E27FC236}">
                <a16:creationId xmlns:a16="http://schemas.microsoft.com/office/drawing/2014/main" xmlns="" id="{02700943-B8F9-6142-8F14-4995830DE841}"/>
              </a:ext>
            </a:extLst>
          </p:cNvPr>
          <p:cNvPicPr>
            <a:picLocks noChangeAspect="1"/>
          </p:cNvPicPr>
          <p:nvPr/>
        </p:nvPicPr>
        <p:blipFill rotWithShape="1">
          <a:blip r:embed="rId2">
            <a:alphaModFix/>
          </a:blip>
          <a:srcRect r="31674"/>
          <a:stretch/>
        </p:blipFill>
        <p:spPr>
          <a:xfrm>
            <a:off x="20" y="13040"/>
            <a:ext cx="2585783" cy="2829690"/>
          </a:xfrm>
          <a:custGeom>
            <a:avLst/>
            <a:gdLst>
              <a:gd name="connsiteX0" fmla="*/ 0 w 3001878"/>
              <a:gd name="connsiteY0" fmla="*/ 0 h 3285009"/>
              <a:gd name="connsiteX1" fmla="*/ 2567363 w 3001878"/>
              <a:gd name="connsiteY1" fmla="*/ 0 h 3285009"/>
              <a:gd name="connsiteX2" fmla="*/ 2654855 w 3001878"/>
              <a:gd name="connsiteY2" fmla="*/ 117001 h 3285009"/>
              <a:gd name="connsiteX3" fmla="*/ 3001878 w 3001878"/>
              <a:gd name="connsiteY3" fmla="*/ 1253075 h 3285009"/>
              <a:gd name="connsiteX4" fmla="*/ 969943 w 3001878"/>
              <a:gd name="connsiteY4" fmla="*/ 3285009 h 3285009"/>
              <a:gd name="connsiteX5" fmla="*/ 1403 w 3001878"/>
              <a:gd name="connsiteY5" fmla="*/ 3039766 h 3285009"/>
              <a:gd name="connsiteX6" fmla="*/ 0 w 3001878"/>
              <a:gd name="connsiteY6" fmla="*/ 3038914 h 328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1878" h="3285009">
                <a:moveTo>
                  <a:pt x="0" y="0"/>
                </a:moveTo>
                <a:lnTo>
                  <a:pt x="2567363" y="0"/>
                </a:lnTo>
                <a:lnTo>
                  <a:pt x="2654855" y="117001"/>
                </a:lnTo>
                <a:cubicBezTo>
                  <a:pt x="2873947" y="441300"/>
                  <a:pt x="3001878" y="832248"/>
                  <a:pt x="3001878" y="1253075"/>
                </a:cubicBezTo>
                <a:cubicBezTo>
                  <a:pt x="3001878" y="2375281"/>
                  <a:pt x="2092150" y="3285009"/>
                  <a:pt x="969943" y="3285009"/>
                </a:cubicBezTo>
                <a:cubicBezTo>
                  <a:pt x="619254" y="3285009"/>
                  <a:pt x="289314" y="3196169"/>
                  <a:pt x="1403" y="3039766"/>
                </a:cubicBezTo>
                <a:lnTo>
                  <a:pt x="0" y="3038914"/>
                </a:lnTo>
                <a:close/>
              </a:path>
            </a:pathLst>
          </a:custGeom>
          <a:effectLst>
            <a:softEdge rad="0"/>
          </a:effectLst>
        </p:spPr>
      </p:pic>
      <p:pic>
        <p:nvPicPr>
          <p:cNvPr id="8" name="Picture 7" descr="A picture containing water, boat, fish, bird&#10;&#10;Description automatically generated">
            <a:extLst>
              <a:ext uri="{FF2B5EF4-FFF2-40B4-BE49-F238E27FC236}">
                <a16:creationId xmlns:a16="http://schemas.microsoft.com/office/drawing/2014/main" xmlns="" id="{5B66A422-8472-2D4E-94FB-CD79571D56AB}"/>
              </a:ext>
            </a:extLst>
          </p:cNvPr>
          <p:cNvPicPr>
            <a:picLocks noChangeAspect="1"/>
          </p:cNvPicPr>
          <p:nvPr/>
        </p:nvPicPr>
        <p:blipFill rotWithShape="1">
          <a:blip r:embed="rId3">
            <a:alphaModFix/>
          </a:blip>
          <a:srcRect l="24526" r="16297" b="-2"/>
          <a:stretch/>
        </p:blipFill>
        <p:spPr>
          <a:xfrm>
            <a:off x="2903489" y="1299848"/>
            <a:ext cx="2523635" cy="2523635"/>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14" name="Picture 13" descr="A fish swimming under water&#10;&#10;Description automatically generated">
            <a:extLst>
              <a:ext uri="{FF2B5EF4-FFF2-40B4-BE49-F238E27FC236}">
                <a16:creationId xmlns:a16="http://schemas.microsoft.com/office/drawing/2014/main" xmlns="" id="{8652F6C5-9923-CB4B-BBB6-5141050C4254}"/>
              </a:ext>
            </a:extLst>
          </p:cNvPr>
          <p:cNvPicPr>
            <a:picLocks noChangeAspect="1"/>
          </p:cNvPicPr>
          <p:nvPr/>
        </p:nvPicPr>
        <p:blipFill rotWithShape="1">
          <a:blip r:embed="rId4">
            <a:alphaModFix/>
          </a:blip>
          <a:srcRect t="15050" r="1" b="3015"/>
          <a:stretch/>
        </p:blipFill>
        <p:spPr>
          <a:xfrm>
            <a:off x="4588889" y="13040"/>
            <a:ext cx="3160525" cy="1931411"/>
          </a:xfrm>
          <a:custGeom>
            <a:avLst/>
            <a:gdLst>
              <a:gd name="connsiteX0" fmla="*/ 42872 w 3344914"/>
              <a:gd name="connsiteY0" fmla="*/ 0 h 2044103"/>
              <a:gd name="connsiteX1" fmla="*/ 3302042 w 3344914"/>
              <a:gd name="connsiteY1" fmla="*/ 0 h 2044103"/>
              <a:gd name="connsiteX2" fmla="*/ 3310936 w 3344914"/>
              <a:gd name="connsiteY2" fmla="*/ 34588 h 2044103"/>
              <a:gd name="connsiteX3" fmla="*/ 3344914 w 3344914"/>
              <a:gd name="connsiteY3" fmla="*/ 371646 h 2044103"/>
              <a:gd name="connsiteX4" fmla="*/ 1672457 w 3344914"/>
              <a:gd name="connsiteY4" fmla="*/ 2044103 h 2044103"/>
              <a:gd name="connsiteX5" fmla="*/ 0 w 3344914"/>
              <a:gd name="connsiteY5" fmla="*/ 371646 h 2044103"/>
              <a:gd name="connsiteX6" fmla="*/ 33979 w 3344914"/>
              <a:gd name="connsiteY6" fmla="*/ 34588 h 204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914" h="2044103">
                <a:moveTo>
                  <a:pt x="42872" y="0"/>
                </a:moveTo>
                <a:lnTo>
                  <a:pt x="3302042" y="0"/>
                </a:lnTo>
                <a:lnTo>
                  <a:pt x="3310936" y="34588"/>
                </a:lnTo>
                <a:cubicBezTo>
                  <a:pt x="3333214" y="143461"/>
                  <a:pt x="3344914" y="256187"/>
                  <a:pt x="3344914" y="371646"/>
                </a:cubicBezTo>
                <a:cubicBezTo>
                  <a:pt x="3344914" y="1295319"/>
                  <a:pt x="2596130" y="2044103"/>
                  <a:pt x="1672457" y="2044103"/>
                </a:cubicBezTo>
                <a:cubicBezTo>
                  <a:pt x="748785" y="2044103"/>
                  <a:pt x="0" y="1295319"/>
                  <a:pt x="0" y="371646"/>
                </a:cubicBezTo>
                <a:cubicBezTo>
                  <a:pt x="0" y="256187"/>
                  <a:pt x="11700" y="143461"/>
                  <a:pt x="33979" y="34588"/>
                </a:cubicBezTo>
                <a:close/>
              </a:path>
            </a:pathLst>
          </a:custGeom>
          <a:effectLst>
            <a:softEdge rad="0"/>
          </a:effectLst>
        </p:spPr>
      </p:pic>
      <p:pic>
        <p:nvPicPr>
          <p:cNvPr id="12" name="Picture 11" descr="A picture containing animal, water&#10;&#10;Description automatically generated">
            <a:extLst>
              <a:ext uri="{FF2B5EF4-FFF2-40B4-BE49-F238E27FC236}">
                <a16:creationId xmlns:a16="http://schemas.microsoft.com/office/drawing/2014/main" xmlns="" id="{0E39D896-1AD5-D449-A7EB-F25664CB28A3}"/>
              </a:ext>
            </a:extLst>
          </p:cNvPr>
          <p:cNvPicPr>
            <a:picLocks noChangeAspect="1"/>
          </p:cNvPicPr>
          <p:nvPr/>
        </p:nvPicPr>
        <p:blipFill rotWithShape="1">
          <a:blip r:embed="rId5">
            <a:alphaModFix/>
          </a:blip>
          <a:srcRect l="8814" r="28120" b="2"/>
          <a:stretch/>
        </p:blipFill>
        <p:spPr>
          <a:xfrm>
            <a:off x="5882599" y="3034765"/>
            <a:ext cx="3261398" cy="3823235"/>
          </a:xfrm>
          <a:custGeom>
            <a:avLst/>
            <a:gdLst>
              <a:gd name="connsiteX0" fmla="*/ 2719458 w 3636614"/>
              <a:gd name="connsiteY0" fmla="*/ 0 h 4263089"/>
              <a:gd name="connsiteX1" fmla="*/ 3528142 w 3636614"/>
              <a:gd name="connsiteY1" fmla="*/ 122262 h 4263089"/>
              <a:gd name="connsiteX2" fmla="*/ 3636614 w 3636614"/>
              <a:gd name="connsiteY2" fmla="*/ 161963 h 4263089"/>
              <a:gd name="connsiteX3" fmla="*/ 3636614 w 3636614"/>
              <a:gd name="connsiteY3" fmla="*/ 4263089 h 4263089"/>
              <a:gd name="connsiteX4" fmla="*/ 481756 w 3636614"/>
              <a:gd name="connsiteY4" fmla="*/ 4263089 h 4263089"/>
              <a:gd name="connsiteX5" fmla="*/ 464441 w 3636614"/>
              <a:gd name="connsiteY5" fmla="*/ 4239933 h 4263089"/>
              <a:gd name="connsiteX6" fmla="*/ 0 w 3636614"/>
              <a:gd name="connsiteY6" fmla="*/ 2719458 h 4263089"/>
              <a:gd name="connsiteX7" fmla="*/ 2719458 w 3636614"/>
              <a:gd name="connsiteY7" fmla="*/ 0 h 426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6614" h="4263089">
                <a:moveTo>
                  <a:pt x="2719458" y="0"/>
                </a:moveTo>
                <a:cubicBezTo>
                  <a:pt x="3001067" y="0"/>
                  <a:pt x="3272679" y="42805"/>
                  <a:pt x="3528142" y="122262"/>
                </a:cubicBezTo>
                <a:lnTo>
                  <a:pt x="3636614" y="161963"/>
                </a:lnTo>
                <a:lnTo>
                  <a:pt x="3636614" y="4263089"/>
                </a:lnTo>
                <a:lnTo>
                  <a:pt x="481756" y="4263089"/>
                </a:lnTo>
                <a:lnTo>
                  <a:pt x="464441" y="4239933"/>
                </a:lnTo>
                <a:cubicBezTo>
                  <a:pt x="171217" y="3805905"/>
                  <a:pt x="0" y="3282677"/>
                  <a:pt x="0" y="2719458"/>
                </a:cubicBezTo>
                <a:cubicBezTo>
                  <a:pt x="0" y="1217543"/>
                  <a:pt x="1217543" y="0"/>
                  <a:pt x="2719458" y="0"/>
                </a:cubicBezTo>
                <a:close/>
              </a:path>
            </a:pathLst>
          </a:custGeom>
          <a:effectLst>
            <a:softEdge rad="0"/>
          </a:effectLst>
        </p:spPr>
      </p:pic>
    </p:spTree>
    <p:extLst>
      <p:ext uri="{BB962C8B-B14F-4D97-AF65-F5344CB8AC3E}">
        <p14:creationId xmlns:p14="http://schemas.microsoft.com/office/powerpoint/2010/main" val="169210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F52CE6-E594-094F-B333-CBB0DF221507}"/>
              </a:ext>
            </a:extLst>
          </p:cNvPr>
          <p:cNvSpPr>
            <a:spLocks noGrp="1"/>
          </p:cNvSpPr>
          <p:nvPr>
            <p:ph type="title"/>
          </p:nvPr>
        </p:nvSpPr>
        <p:spPr>
          <a:xfrm>
            <a:off x="1318847" y="2778370"/>
            <a:ext cx="6506305" cy="1625529"/>
          </a:xfrm>
          <a:solidFill>
            <a:schemeClr val="accent1">
              <a:lumMod val="40000"/>
              <a:lumOff val="60000"/>
            </a:schemeClr>
          </a:solidFill>
          <a:ln>
            <a:solidFill>
              <a:schemeClr val="tx1"/>
            </a:solidFill>
          </a:ln>
        </p:spPr>
        <p:txBody>
          <a:bodyPr vert="horz" lIns="91440" tIns="45720" rIns="91440" bIns="45720" rtlCol="0" anchor="b">
            <a:normAutofit fontScale="90000"/>
          </a:bodyPr>
          <a:lstStyle/>
          <a:p>
            <a:pPr algn="ctr"/>
            <a:r>
              <a:rPr lang="en-US" sz="3600" kern="1200" dirty="0">
                <a:latin typeface="+mj-lt"/>
                <a:ea typeface="+mj-ea"/>
                <a:cs typeface="+mj-cs"/>
              </a:rPr>
              <a:t/>
            </a:r>
            <a:br>
              <a:rPr lang="en-US" sz="3600" kern="1200" dirty="0">
                <a:latin typeface="+mj-lt"/>
                <a:ea typeface="+mj-ea"/>
                <a:cs typeface="+mj-cs"/>
              </a:rPr>
            </a:br>
            <a:r>
              <a:rPr lang="en-US" sz="3600" kern="1200" dirty="0">
                <a:latin typeface="+mj-lt"/>
                <a:ea typeface="+mj-ea"/>
                <a:cs typeface="+mj-cs"/>
              </a:rPr>
              <a:t/>
            </a:r>
            <a:br>
              <a:rPr lang="en-US" sz="3600" kern="1200" dirty="0">
                <a:latin typeface="+mj-lt"/>
                <a:ea typeface="+mj-ea"/>
                <a:cs typeface="+mj-cs"/>
              </a:rPr>
            </a:br>
            <a:r>
              <a:rPr lang="en-US" sz="3600" kern="1200" dirty="0">
                <a:latin typeface="+mj-lt"/>
                <a:ea typeface="+mj-ea"/>
                <a:cs typeface="+mj-cs"/>
              </a:rPr>
              <a:t/>
            </a:r>
            <a:br>
              <a:rPr lang="en-US" sz="3600" kern="1200" dirty="0">
                <a:latin typeface="+mj-lt"/>
                <a:ea typeface="+mj-ea"/>
                <a:cs typeface="+mj-cs"/>
              </a:rPr>
            </a:br>
            <a:r>
              <a:rPr lang="en-US" sz="3600" kern="1200" dirty="0">
                <a:latin typeface="+mj-lt"/>
                <a:ea typeface="+mj-ea"/>
                <a:cs typeface="+mj-cs"/>
              </a:rPr>
              <a:t>This is the closest I have come </a:t>
            </a:r>
            <a:br>
              <a:rPr lang="en-US" sz="3600" kern="1200" dirty="0">
                <a:latin typeface="+mj-lt"/>
                <a:ea typeface="+mj-ea"/>
                <a:cs typeface="+mj-cs"/>
              </a:rPr>
            </a:br>
            <a:r>
              <a:rPr lang="en-US" sz="3600" kern="1200" dirty="0">
                <a:latin typeface="+mj-lt"/>
                <a:ea typeface="+mj-ea"/>
                <a:cs typeface="+mj-cs"/>
              </a:rPr>
              <a:t>to feeling submerged</a:t>
            </a:r>
            <a:br>
              <a:rPr lang="en-US" sz="3600" kern="1200" dirty="0">
                <a:latin typeface="+mj-lt"/>
                <a:ea typeface="+mj-ea"/>
                <a:cs typeface="+mj-cs"/>
              </a:rPr>
            </a:br>
            <a:endParaRPr lang="en-US" sz="3600" kern="1200" dirty="0">
              <a:latin typeface="+mj-lt"/>
              <a:ea typeface="+mj-ea"/>
              <a:cs typeface="+mj-cs"/>
            </a:endParaRPr>
          </a:p>
        </p:txBody>
      </p:sp>
      <p:sp>
        <p:nvSpPr>
          <p:cNvPr id="3" name="TextBox 2">
            <a:extLst>
              <a:ext uri="{FF2B5EF4-FFF2-40B4-BE49-F238E27FC236}">
                <a16:creationId xmlns:a16="http://schemas.microsoft.com/office/drawing/2014/main" xmlns="" id="{E27DE38C-4B92-854E-9AC8-3171D311B476}"/>
              </a:ext>
            </a:extLst>
          </p:cNvPr>
          <p:cNvSpPr txBox="1"/>
          <p:nvPr/>
        </p:nvSpPr>
        <p:spPr>
          <a:xfrm rot="520896">
            <a:off x="1231956" y="1507114"/>
            <a:ext cx="2816352" cy="738664"/>
          </a:xfrm>
          <a:custGeom>
            <a:avLst/>
            <a:gdLst>
              <a:gd name="connsiteX0" fmla="*/ 0 w 2816352"/>
              <a:gd name="connsiteY0" fmla="*/ 0 h 738664"/>
              <a:gd name="connsiteX1" fmla="*/ 535107 w 2816352"/>
              <a:gd name="connsiteY1" fmla="*/ 0 h 738664"/>
              <a:gd name="connsiteX2" fmla="*/ 1013887 w 2816352"/>
              <a:gd name="connsiteY2" fmla="*/ 0 h 738664"/>
              <a:gd name="connsiteX3" fmla="*/ 1633484 w 2816352"/>
              <a:gd name="connsiteY3" fmla="*/ 0 h 738664"/>
              <a:gd name="connsiteX4" fmla="*/ 2168591 w 2816352"/>
              <a:gd name="connsiteY4" fmla="*/ 0 h 738664"/>
              <a:gd name="connsiteX5" fmla="*/ 2816352 w 2816352"/>
              <a:gd name="connsiteY5" fmla="*/ 0 h 738664"/>
              <a:gd name="connsiteX6" fmla="*/ 2816352 w 2816352"/>
              <a:gd name="connsiteY6" fmla="*/ 384105 h 738664"/>
              <a:gd name="connsiteX7" fmla="*/ 2816352 w 2816352"/>
              <a:gd name="connsiteY7" fmla="*/ 738664 h 738664"/>
              <a:gd name="connsiteX8" fmla="*/ 2253082 w 2816352"/>
              <a:gd name="connsiteY8" fmla="*/ 738664 h 738664"/>
              <a:gd name="connsiteX9" fmla="*/ 1774302 w 2816352"/>
              <a:gd name="connsiteY9" fmla="*/ 738664 h 738664"/>
              <a:gd name="connsiteX10" fmla="*/ 1211031 w 2816352"/>
              <a:gd name="connsiteY10" fmla="*/ 738664 h 738664"/>
              <a:gd name="connsiteX11" fmla="*/ 647761 w 2816352"/>
              <a:gd name="connsiteY11" fmla="*/ 738664 h 738664"/>
              <a:gd name="connsiteX12" fmla="*/ 0 w 2816352"/>
              <a:gd name="connsiteY12" fmla="*/ 738664 h 738664"/>
              <a:gd name="connsiteX13" fmla="*/ 0 w 2816352"/>
              <a:gd name="connsiteY13" fmla="*/ 354559 h 738664"/>
              <a:gd name="connsiteX14" fmla="*/ 0 w 2816352"/>
              <a:gd name="connsiteY14"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16352" h="738664" extrusionOk="0">
                <a:moveTo>
                  <a:pt x="0" y="0"/>
                </a:moveTo>
                <a:cubicBezTo>
                  <a:pt x="192413" y="-16731"/>
                  <a:pt x="279384" y="50049"/>
                  <a:pt x="535107" y="0"/>
                </a:cubicBezTo>
                <a:cubicBezTo>
                  <a:pt x="790830" y="-50049"/>
                  <a:pt x="875700" y="4507"/>
                  <a:pt x="1013887" y="0"/>
                </a:cubicBezTo>
                <a:cubicBezTo>
                  <a:pt x="1152074" y="-4507"/>
                  <a:pt x="1502342" y="64539"/>
                  <a:pt x="1633484" y="0"/>
                </a:cubicBezTo>
                <a:cubicBezTo>
                  <a:pt x="1764626" y="-64539"/>
                  <a:pt x="1936525" y="30482"/>
                  <a:pt x="2168591" y="0"/>
                </a:cubicBezTo>
                <a:cubicBezTo>
                  <a:pt x="2400657" y="-30482"/>
                  <a:pt x="2669520" y="45369"/>
                  <a:pt x="2816352" y="0"/>
                </a:cubicBezTo>
                <a:cubicBezTo>
                  <a:pt x="2832650" y="171952"/>
                  <a:pt x="2800746" y="235716"/>
                  <a:pt x="2816352" y="384105"/>
                </a:cubicBezTo>
                <a:cubicBezTo>
                  <a:pt x="2831958" y="532495"/>
                  <a:pt x="2799611" y="631633"/>
                  <a:pt x="2816352" y="738664"/>
                </a:cubicBezTo>
                <a:cubicBezTo>
                  <a:pt x="2629473" y="744000"/>
                  <a:pt x="2496808" y="686598"/>
                  <a:pt x="2253082" y="738664"/>
                </a:cubicBezTo>
                <a:cubicBezTo>
                  <a:pt x="2009356" y="790730"/>
                  <a:pt x="1875386" y="682620"/>
                  <a:pt x="1774302" y="738664"/>
                </a:cubicBezTo>
                <a:cubicBezTo>
                  <a:pt x="1673218" y="794708"/>
                  <a:pt x="1401672" y="686167"/>
                  <a:pt x="1211031" y="738664"/>
                </a:cubicBezTo>
                <a:cubicBezTo>
                  <a:pt x="1020390" y="791161"/>
                  <a:pt x="803412" y="725162"/>
                  <a:pt x="647761" y="738664"/>
                </a:cubicBezTo>
                <a:cubicBezTo>
                  <a:pt x="492110" y="752166"/>
                  <a:pt x="181676" y="713008"/>
                  <a:pt x="0" y="738664"/>
                </a:cubicBezTo>
                <a:cubicBezTo>
                  <a:pt x="-10117" y="606558"/>
                  <a:pt x="17348" y="455153"/>
                  <a:pt x="0" y="354559"/>
                </a:cubicBezTo>
                <a:cubicBezTo>
                  <a:pt x="-17348" y="253966"/>
                  <a:pt x="31429" y="159552"/>
                  <a:pt x="0" y="0"/>
                </a:cubicBezTo>
                <a:close/>
              </a:path>
            </a:pathLst>
          </a:custGeom>
          <a:noFill/>
          <a:ln>
            <a:solidFill>
              <a:schemeClr val="tx1"/>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pPr>
              <a:spcAft>
                <a:spcPts val="600"/>
              </a:spcAft>
            </a:pPr>
            <a:r>
              <a:rPr lang="en-US" sz="2100" b="1" dirty="0"/>
              <a:t>What?</a:t>
            </a:r>
            <a:r>
              <a:rPr lang="en-US" sz="2100" dirty="0"/>
              <a:t> might the poet be telling us...</a:t>
            </a:r>
          </a:p>
        </p:txBody>
      </p:sp>
      <p:sp>
        <p:nvSpPr>
          <p:cNvPr id="4" name="TextBox 3">
            <a:extLst>
              <a:ext uri="{FF2B5EF4-FFF2-40B4-BE49-F238E27FC236}">
                <a16:creationId xmlns:a16="http://schemas.microsoft.com/office/drawing/2014/main" xmlns="" id="{0D1E02D2-07E8-5645-9919-716583C3422E}"/>
              </a:ext>
            </a:extLst>
          </p:cNvPr>
          <p:cNvSpPr txBox="1"/>
          <p:nvPr/>
        </p:nvSpPr>
        <p:spPr>
          <a:xfrm rot="20406516">
            <a:off x="5716891" y="1005685"/>
            <a:ext cx="2117288" cy="1061829"/>
          </a:xfrm>
          <a:custGeom>
            <a:avLst/>
            <a:gdLst>
              <a:gd name="connsiteX0" fmla="*/ 0 w 2117288"/>
              <a:gd name="connsiteY0" fmla="*/ 0 h 1061829"/>
              <a:gd name="connsiteX1" fmla="*/ 529322 w 2117288"/>
              <a:gd name="connsiteY1" fmla="*/ 0 h 1061829"/>
              <a:gd name="connsiteX2" fmla="*/ 1079817 w 2117288"/>
              <a:gd name="connsiteY2" fmla="*/ 0 h 1061829"/>
              <a:gd name="connsiteX3" fmla="*/ 1609139 w 2117288"/>
              <a:gd name="connsiteY3" fmla="*/ 0 h 1061829"/>
              <a:gd name="connsiteX4" fmla="*/ 2117288 w 2117288"/>
              <a:gd name="connsiteY4" fmla="*/ 0 h 1061829"/>
              <a:gd name="connsiteX5" fmla="*/ 2117288 w 2117288"/>
              <a:gd name="connsiteY5" fmla="*/ 552151 h 1061829"/>
              <a:gd name="connsiteX6" fmla="*/ 2117288 w 2117288"/>
              <a:gd name="connsiteY6" fmla="*/ 1061829 h 1061829"/>
              <a:gd name="connsiteX7" fmla="*/ 1566793 w 2117288"/>
              <a:gd name="connsiteY7" fmla="*/ 1061829 h 1061829"/>
              <a:gd name="connsiteX8" fmla="*/ 1079817 w 2117288"/>
              <a:gd name="connsiteY8" fmla="*/ 1061829 h 1061829"/>
              <a:gd name="connsiteX9" fmla="*/ 571668 w 2117288"/>
              <a:gd name="connsiteY9" fmla="*/ 1061829 h 1061829"/>
              <a:gd name="connsiteX10" fmla="*/ 0 w 2117288"/>
              <a:gd name="connsiteY10" fmla="*/ 1061829 h 1061829"/>
              <a:gd name="connsiteX11" fmla="*/ 0 w 2117288"/>
              <a:gd name="connsiteY11" fmla="*/ 541533 h 1061829"/>
              <a:gd name="connsiteX12" fmla="*/ 0 w 2117288"/>
              <a:gd name="connsiteY12" fmla="*/ 0 h 1061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7288" h="1061829" extrusionOk="0">
                <a:moveTo>
                  <a:pt x="0" y="0"/>
                </a:moveTo>
                <a:cubicBezTo>
                  <a:pt x="184148" y="-24643"/>
                  <a:pt x="369573" y="22616"/>
                  <a:pt x="529322" y="0"/>
                </a:cubicBezTo>
                <a:cubicBezTo>
                  <a:pt x="689071" y="-22616"/>
                  <a:pt x="946479" y="28335"/>
                  <a:pt x="1079817" y="0"/>
                </a:cubicBezTo>
                <a:cubicBezTo>
                  <a:pt x="1213156" y="-28335"/>
                  <a:pt x="1344628" y="4317"/>
                  <a:pt x="1609139" y="0"/>
                </a:cubicBezTo>
                <a:cubicBezTo>
                  <a:pt x="1873650" y="-4317"/>
                  <a:pt x="1874314" y="16285"/>
                  <a:pt x="2117288" y="0"/>
                </a:cubicBezTo>
                <a:cubicBezTo>
                  <a:pt x="2122704" y="227664"/>
                  <a:pt x="2076518" y="386537"/>
                  <a:pt x="2117288" y="552151"/>
                </a:cubicBezTo>
                <a:cubicBezTo>
                  <a:pt x="2158058" y="717765"/>
                  <a:pt x="2115895" y="890366"/>
                  <a:pt x="2117288" y="1061829"/>
                </a:cubicBezTo>
                <a:cubicBezTo>
                  <a:pt x="1963804" y="1072474"/>
                  <a:pt x="1755145" y="1038347"/>
                  <a:pt x="1566793" y="1061829"/>
                </a:cubicBezTo>
                <a:cubicBezTo>
                  <a:pt x="1378441" y="1085311"/>
                  <a:pt x="1206349" y="1051174"/>
                  <a:pt x="1079817" y="1061829"/>
                </a:cubicBezTo>
                <a:cubicBezTo>
                  <a:pt x="953285" y="1072484"/>
                  <a:pt x="813906" y="1042187"/>
                  <a:pt x="571668" y="1061829"/>
                </a:cubicBezTo>
                <a:cubicBezTo>
                  <a:pt x="329430" y="1081471"/>
                  <a:pt x="201724" y="1054347"/>
                  <a:pt x="0" y="1061829"/>
                </a:cubicBezTo>
                <a:cubicBezTo>
                  <a:pt x="-22697" y="900593"/>
                  <a:pt x="58520" y="757454"/>
                  <a:pt x="0" y="541533"/>
                </a:cubicBezTo>
                <a:cubicBezTo>
                  <a:pt x="-58520" y="325612"/>
                  <a:pt x="54039" y="224789"/>
                  <a:pt x="0" y="0"/>
                </a:cubicBezTo>
                <a:close/>
              </a:path>
            </a:pathLst>
          </a:custGeom>
          <a:noFill/>
          <a:ln>
            <a:solidFill>
              <a:schemeClr val="tx1"/>
            </a:solidFill>
            <a:extLst>
              <a:ext uri="{C807C97D-BFC1-408E-A445-0C87EB9F89A2}">
                <ask:lineSketchStyleProps xmlns:ask="http://schemas.microsoft.com/office/drawing/2018/sketchyshapes" xmlns="" sd="399823571">
                  <a:prstGeom prst="rect">
                    <a:avLst/>
                  </a:prstGeom>
                  <ask:type>
                    <ask:lineSketchScribble/>
                  </ask:type>
                </ask:lineSketchStyleProps>
              </a:ext>
            </a:extLst>
          </a:ln>
        </p:spPr>
        <p:txBody>
          <a:bodyPr wrap="square" rtlCol="0">
            <a:spAutoFit/>
          </a:bodyPr>
          <a:lstStyle/>
          <a:p>
            <a:pPr>
              <a:spcAft>
                <a:spcPts val="600"/>
              </a:spcAft>
            </a:pPr>
            <a:r>
              <a:rPr lang="en-US" sz="2100" b="1" dirty="0"/>
              <a:t>How?</a:t>
            </a:r>
            <a:r>
              <a:rPr lang="en-US" sz="2100" dirty="0"/>
              <a:t> has he chosen to tell us...</a:t>
            </a:r>
          </a:p>
        </p:txBody>
      </p:sp>
      <p:sp>
        <p:nvSpPr>
          <p:cNvPr id="5" name="TextBox 4">
            <a:extLst>
              <a:ext uri="{FF2B5EF4-FFF2-40B4-BE49-F238E27FC236}">
                <a16:creationId xmlns:a16="http://schemas.microsoft.com/office/drawing/2014/main" xmlns="" id="{54C10887-9D43-2D43-A9FE-D885A354507C}"/>
              </a:ext>
            </a:extLst>
          </p:cNvPr>
          <p:cNvSpPr txBox="1"/>
          <p:nvPr/>
        </p:nvSpPr>
        <p:spPr>
          <a:xfrm>
            <a:off x="2377677" y="5008657"/>
            <a:ext cx="4690872" cy="1200329"/>
          </a:xfrm>
          <a:custGeom>
            <a:avLst/>
            <a:gdLst>
              <a:gd name="connsiteX0" fmla="*/ 0 w 4690872"/>
              <a:gd name="connsiteY0" fmla="*/ 0 h 1200329"/>
              <a:gd name="connsiteX1" fmla="*/ 680176 w 4690872"/>
              <a:gd name="connsiteY1" fmla="*/ 0 h 1200329"/>
              <a:gd name="connsiteX2" fmla="*/ 1125809 w 4690872"/>
              <a:gd name="connsiteY2" fmla="*/ 0 h 1200329"/>
              <a:gd name="connsiteX3" fmla="*/ 1759077 w 4690872"/>
              <a:gd name="connsiteY3" fmla="*/ 0 h 1200329"/>
              <a:gd name="connsiteX4" fmla="*/ 2251619 w 4690872"/>
              <a:gd name="connsiteY4" fmla="*/ 0 h 1200329"/>
              <a:gd name="connsiteX5" fmla="*/ 2837978 w 4690872"/>
              <a:gd name="connsiteY5" fmla="*/ 0 h 1200329"/>
              <a:gd name="connsiteX6" fmla="*/ 3424337 w 4690872"/>
              <a:gd name="connsiteY6" fmla="*/ 0 h 1200329"/>
              <a:gd name="connsiteX7" fmla="*/ 3916878 w 4690872"/>
              <a:gd name="connsiteY7" fmla="*/ 0 h 1200329"/>
              <a:gd name="connsiteX8" fmla="*/ 4690872 w 4690872"/>
              <a:gd name="connsiteY8" fmla="*/ 0 h 1200329"/>
              <a:gd name="connsiteX9" fmla="*/ 4690872 w 4690872"/>
              <a:gd name="connsiteY9" fmla="*/ 388106 h 1200329"/>
              <a:gd name="connsiteX10" fmla="*/ 4690872 w 4690872"/>
              <a:gd name="connsiteY10" fmla="*/ 788216 h 1200329"/>
              <a:gd name="connsiteX11" fmla="*/ 4690872 w 4690872"/>
              <a:gd name="connsiteY11" fmla="*/ 1200329 h 1200329"/>
              <a:gd name="connsiteX12" fmla="*/ 4151422 w 4690872"/>
              <a:gd name="connsiteY12" fmla="*/ 1200329 h 1200329"/>
              <a:gd name="connsiteX13" fmla="*/ 3611971 w 4690872"/>
              <a:gd name="connsiteY13" fmla="*/ 1200329 h 1200329"/>
              <a:gd name="connsiteX14" fmla="*/ 3025612 w 4690872"/>
              <a:gd name="connsiteY14" fmla="*/ 1200329 h 1200329"/>
              <a:gd name="connsiteX15" fmla="*/ 2439253 w 4690872"/>
              <a:gd name="connsiteY15" fmla="*/ 1200329 h 1200329"/>
              <a:gd name="connsiteX16" fmla="*/ 1946712 w 4690872"/>
              <a:gd name="connsiteY16" fmla="*/ 1200329 h 1200329"/>
              <a:gd name="connsiteX17" fmla="*/ 1407262 w 4690872"/>
              <a:gd name="connsiteY17" fmla="*/ 1200329 h 1200329"/>
              <a:gd name="connsiteX18" fmla="*/ 914720 w 4690872"/>
              <a:gd name="connsiteY18" fmla="*/ 1200329 h 1200329"/>
              <a:gd name="connsiteX19" fmla="*/ 0 w 4690872"/>
              <a:gd name="connsiteY19" fmla="*/ 1200329 h 1200329"/>
              <a:gd name="connsiteX20" fmla="*/ 0 w 4690872"/>
              <a:gd name="connsiteY20" fmla="*/ 824226 h 1200329"/>
              <a:gd name="connsiteX21" fmla="*/ 0 w 4690872"/>
              <a:gd name="connsiteY21" fmla="*/ 448123 h 1200329"/>
              <a:gd name="connsiteX22" fmla="*/ 0 w 4690872"/>
              <a:gd name="connsiteY22"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90872" h="1200329" extrusionOk="0">
                <a:moveTo>
                  <a:pt x="0" y="0"/>
                </a:moveTo>
                <a:cubicBezTo>
                  <a:pt x="229608" y="-28913"/>
                  <a:pt x="524607" y="50334"/>
                  <a:pt x="680176" y="0"/>
                </a:cubicBezTo>
                <a:cubicBezTo>
                  <a:pt x="835745" y="-50334"/>
                  <a:pt x="997137" y="13615"/>
                  <a:pt x="1125809" y="0"/>
                </a:cubicBezTo>
                <a:cubicBezTo>
                  <a:pt x="1254481" y="-13615"/>
                  <a:pt x="1528576" y="65989"/>
                  <a:pt x="1759077" y="0"/>
                </a:cubicBezTo>
                <a:cubicBezTo>
                  <a:pt x="1989578" y="-65989"/>
                  <a:pt x="2111556" y="1107"/>
                  <a:pt x="2251619" y="0"/>
                </a:cubicBezTo>
                <a:cubicBezTo>
                  <a:pt x="2391682" y="-1107"/>
                  <a:pt x="2592198" y="42716"/>
                  <a:pt x="2837978" y="0"/>
                </a:cubicBezTo>
                <a:cubicBezTo>
                  <a:pt x="3083758" y="-42716"/>
                  <a:pt x="3165419" y="33096"/>
                  <a:pt x="3424337" y="0"/>
                </a:cubicBezTo>
                <a:cubicBezTo>
                  <a:pt x="3683255" y="-33096"/>
                  <a:pt x="3718636" y="55899"/>
                  <a:pt x="3916878" y="0"/>
                </a:cubicBezTo>
                <a:cubicBezTo>
                  <a:pt x="4115120" y="-55899"/>
                  <a:pt x="4496003" y="6906"/>
                  <a:pt x="4690872" y="0"/>
                </a:cubicBezTo>
                <a:cubicBezTo>
                  <a:pt x="4734380" y="117281"/>
                  <a:pt x="4671326" y="265255"/>
                  <a:pt x="4690872" y="388106"/>
                </a:cubicBezTo>
                <a:cubicBezTo>
                  <a:pt x="4710418" y="510957"/>
                  <a:pt x="4687254" y="624420"/>
                  <a:pt x="4690872" y="788216"/>
                </a:cubicBezTo>
                <a:cubicBezTo>
                  <a:pt x="4694490" y="952012"/>
                  <a:pt x="4655557" y="1071544"/>
                  <a:pt x="4690872" y="1200329"/>
                </a:cubicBezTo>
                <a:cubicBezTo>
                  <a:pt x="4438593" y="1252819"/>
                  <a:pt x="4290449" y="1200137"/>
                  <a:pt x="4151422" y="1200329"/>
                </a:cubicBezTo>
                <a:cubicBezTo>
                  <a:pt x="4012395" y="1200521"/>
                  <a:pt x="3810380" y="1193232"/>
                  <a:pt x="3611971" y="1200329"/>
                </a:cubicBezTo>
                <a:cubicBezTo>
                  <a:pt x="3413562" y="1207426"/>
                  <a:pt x="3188246" y="1138947"/>
                  <a:pt x="3025612" y="1200329"/>
                </a:cubicBezTo>
                <a:cubicBezTo>
                  <a:pt x="2862978" y="1261711"/>
                  <a:pt x="2628333" y="1154292"/>
                  <a:pt x="2439253" y="1200329"/>
                </a:cubicBezTo>
                <a:cubicBezTo>
                  <a:pt x="2250173" y="1246366"/>
                  <a:pt x="2184710" y="1154773"/>
                  <a:pt x="1946712" y="1200329"/>
                </a:cubicBezTo>
                <a:cubicBezTo>
                  <a:pt x="1708714" y="1245885"/>
                  <a:pt x="1555333" y="1192813"/>
                  <a:pt x="1407262" y="1200329"/>
                </a:cubicBezTo>
                <a:cubicBezTo>
                  <a:pt x="1259191" y="1207845"/>
                  <a:pt x="1083925" y="1197222"/>
                  <a:pt x="914720" y="1200329"/>
                </a:cubicBezTo>
                <a:cubicBezTo>
                  <a:pt x="745515" y="1203436"/>
                  <a:pt x="311144" y="1099610"/>
                  <a:pt x="0" y="1200329"/>
                </a:cubicBezTo>
                <a:cubicBezTo>
                  <a:pt x="-10469" y="1051212"/>
                  <a:pt x="40311" y="977626"/>
                  <a:pt x="0" y="824226"/>
                </a:cubicBezTo>
                <a:cubicBezTo>
                  <a:pt x="-40311" y="670826"/>
                  <a:pt x="34967" y="541102"/>
                  <a:pt x="0" y="448123"/>
                </a:cubicBezTo>
                <a:cubicBezTo>
                  <a:pt x="-34967" y="355144"/>
                  <a:pt x="35389" y="186064"/>
                  <a:pt x="0" y="0"/>
                </a:cubicBezTo>
                <a:close/>
              </a:path>
            </a:pathLst>
          </a:custGeom>
          <a:noFill/>
          <a:ln>
            <a:solidFill>
              <a:schemeClr val="tx1"/>
            </a:solidFill>
            <a:extLst>
              <a:ext uri="{C807C97D-BFC1-408E-A445-0C87EB9F89A2}">
                <ask:lineSketchStyleProps xmlns:ask="http://schemas.microsoft.com/office/drawing/2018/sketchyshapes" xmlns="" sd="1100715521">
                  <a:prstGeom prst="rect">
                    <a:avLst/>
                  </a:prstGeom>
                  <ask:type>
                    <ask:lineSketchScribble/>
                  </ask:type>
                </ask:lineSketchStyleProps>
              </a:ext>
            </a:extLst>
          </a:ln>
        </p:spPr>
        <p:txBody>
          <a:bodyPr wrap="square" rtlCol="0">
            <a:spAutoFit/>
          </a:bodyPr>
          <a:lstStyle/>
          <a:p>
            <a:pPr>
              <a:spcAft>
                <a:spcPts val="600"/>
              </a:spcAft>
            </a:pPr>
            <a:r>
              <a:rPr lang="en-US" sz="2400" b="1" dirty="0"/>
              <a:t>Why? </a:t>
            </a:r>
            <a:r>
              <a:rPr lang="en-US" sz="2400" dirty="0"/>
              <a:t>has he chosen those methods, why has he chosen to tell us this...</a:t>
            </a:r>
          </a:p>
        </p:txBody>
      </p:sp>
    </p:spTree>
    <p:extLst>
      <p:ext uri="{BB962C8B-B14F-4D97-AF65-F5344CB8AC3E}">
        <p14:creationId xmlns:p14="http://schemas.microsoft.com/office/powerpoint/2010/main" val="1880721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ss&#10;&#10;Description automatically generated">
            <a:extLst>
              <a:ext uri="{FF2B5EF4-FFF2-40B4-BE49-F238E27FC236}">
                <a16:creationId xmlns:a16="http://schemas.microsoft.com/office/drawing/2014/main" xmlns="" id="{F073A62E-ED04-1C42-AD1D-33E055045F41}"/>
              </a:ext>
            </a:extLst>
          </p:cNvPr>
          <p:cNvPicPr>
            <a:picLocks noChangeAspect="1"/>
          </p:cNvPicPr>
          <p:nvPr/>
        </p:nvPicPr>
        <p:blipFill>
          <a:blip r:embed="rId2"/>
          <a:stretch>
            <a:fillRect/>
          </a:stretch>
        </p:blipFill>
        <p:spPr>
          <a:xfrm>
            <a:off x="-378484" y="0"/>
            <a:ext cx="9648926" cy="6952488"/>
          </a:xfrm>
          <a:prstGeom prst="rect">
            <a:avLst/>
          </a:prstGeom>
        </p:spPr>
      </p:pic>
      <p:sp>
        <p:nvSpPr>
          <p:cNvPr id="2" name="Title 1">
            <a:extLst>
              <a:ext uri="{FF2B5EF4-FFF2-40B4-BE49-F238E27FC236}">
                <a16:creationId xmlns:a16="http://schemas.microsoft.com/office/drawing/2014/main" xmlns="" id="{CF4BF06A-8E78-404C-9FF5-9DC3AC0AD4A6}"/>
              </a:ext>
            </a:extLst>
          </p:cNvPr>
          <p:cNvSpPr>
            <a:spLocks noGrp="1"/>
          </p:cNvSpPr>
          <p:nvPr>
            <p:ph type="title"/>
          </p:nvPr>
        </p:nvSpPr>
        <p:spPr>
          <a:xfrm>
            <a:off x="739337" y="2742654"/>
            <a:ext cx="7886700" cy="994172"/>
          </a:xfrm>
          <a:ln>
            <a:solidFill>
              <a:schemeClr val="tx1"/>
            </a:solidFill>
          </a:ln>
        </p:spPr>
        <p:txBody>
          <a:bodyPr>
            <a:normAutofit fontScale="90000"/>
          </a:bodyPr>
          <a:lstStyle/>
          <a:p>
            <a:r>
              <a:rPr lang="en-US" dirty="0">
                <a:latin typeface="Arial" panose="020B0604020202020204" pitchFamily="34" charset="0"/>
                <a:cs typeface="Arial" panose="020B0604020202020204" pitchFamily="34" charset="0"/>
              </a:rPr>
              <a:t>My crown sinks among the weeds</a:t>
            </a:r>
          </a:p>
        </p:txBody>
      </p:sp>
    </p:spTree>
    <p:extLst>
      <p:ext uri="{BB962C8B-B14F-4D97-AF65-F5344CB8AC3E}">
        <p14:creationId xmlns:p14="http://schemas.microsoft.com/office/powerpoint/2010/main" val="313706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2437EB-D436-5140-8A59-4E4404016919}"/>
              </a:ext>
            </a:extLst>
          </p:cNvPr>
          <p:cNvSpPr>
            <a:spLocks noGrp="1"/>
          </p:cNvSpPr>
          <p:nvPr>
            <p:ph type="title"/>
          </p:nvPr>
        </p:nvSpPr>
        <p:spPr>
          <a:xfrm>
            <a:off x="628650" y="2786811"/>
            <a:ext cx="7886700" cy="994172"/>
          </a:xfrm>
          <a:solidFill>
            <a:schemeClr val="accent1">
              <a:lumMod val="20000"/>
              <a:lumOff val="80000"/>
            </a:schemeClr>
          </a:solidFill>
        </p:spPr>
        <p:txBody>
          <a:bodyPr>
            <a:normAutofit/>
          </a:bodyPr>
          <a:lstStyle/>
          <a:p>
            <a:pPr algn="ctr"/>
            <a:r>
              <a:rPr lang="en-US" sz="2700" i="1" dirty="0">
                <a:highlight>
                  <a:srgbClr val="C0C0C0"/>
                </a:highlight>
              </a:rPr>
              <a:t>What’s in the Middle?</a:t>
            </a:r>
          </a:p>
        </p:txBody>
      </p:sp>
      <p:sp>
        <p:nvSpPr>
          <p:cNvPr id="3" name="Title 1">
            <a:extLst>
              <a:ext uri="{FF2B5EF4-FFF2-40B4-BE49-F238E27FC236}">
                <a16:creationId xmlns:a16="http://schemas.microsoft.com/office/drawing/2014/main" xmlns="" id="{DEC04CC6-E4F2-8943-9DDD-3A61FE4AA3A7}"/>
              </a:ext>
            </a:extLst>
          </p:cNvPr>
          <p:cNvSpPr txBox="1">
            <a:spLocks/>
          </p:cNvSpPr>
          <p:nvPr/>
        </p:nvSpPr>
        <p:spPr>
          <a:xfrm>
            <a:off x="860339" y="1263752"/>
            <a:ext cx="7886700" cy="994172"/>
          </a:xfrm>
          <a:prstGeom prst="rect">
            <a:avLst/>
          </a:prstGeom>
          <a:ln>
            <a:solidFill>
              <a:schemeClr val="tx1"/>
            </a:solidFill>
          </a:ln>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dirty="0">
                <a:latin typeface="+mn-lt"/>
              </a:rPr>
              <a:t>This is the closest I have come </a:t>
            </a:r>
            <a:br>
              <a:rPr lang="en-US" sz="3300" dirty="0">
                <a:latin typeface="+mn-lt"/>
              </a:rPr>
            </a:br>
            <a:r>
              <a:rPr lang="en-US" sz="3300" dirty="0">
                <a:latin typeface="+mn-lt"/>
              </a:rPr>
              <a:t>to feeling submerged</a:t>
            </a:r>
          </a:p>
        </p:txBody>
      </p:sp>
      <p:sp>
        <p:nvSpPr>
          <p:cNvPr id="4" name="Title 1">
            <a:extLst>
              <a:ext uri="{FF2B5EF4-FFF2-40B4-BE49-F238E27FC236}">
                <a16:creationId xmlns:a16="http://schemas.microsoft.com/office/drawing/2014/main" xmlns="" id="{AD9B1646-149C-5F4F-AA90-1912C00F748F}"/>
              </a:ext>
            </a:extLst>
          </p:cNvPr>
          <p:cNvSpPr txBox="1">
            <a:spLocks/>
          </p:cNvSpPr>
          <p:nvPr/>
        </p:nvSpPr>
        <p:spPr>
          <a:xfrm>
            <a:off x="860339" y="4309870"/>
            <a:ext cx="7886700" cy="994172"/>
          </a:xfrm>
          <a:prstGeom prst="rect">
            <a:avLst/>
          </a:prstGeom>
          <a:ln>
            <a:solidFill>
              <a:schemeClr val="tx1"/>
            </a:solidFill>
          </a:ln>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dirty="0">
                <a:latin typeface="Arial" panose="020B0604020202020204" pitchFamily="34" charset="0"/>
                <a:cs typeface="Arial" panose="020B0604020202020204" pitchFamily="34" charset="0"/>
              </a:rPr>
              <a:t>My crown sinks among the weeds</a:t>
            </a:r>
          </a:p>
        </p:txBody>
      </p:sp>
    </p:spTree>
    <p:extLst>
      <p:ext uri="{BB962C8B-B14F-4D97-AF65-F5344CB8AC3E}">
        <p14:creationId xmlns:p14="http://schemas.microsoft.com/office/powerpoint/2010/main" val="131989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E112DF30-5C96-46A5-81A0-341076AFC8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9E44E6C6-920F-4AC8-83F4-7F94687E7A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821F2E-1A26-954D-ABE1-6BD8A1FB05DB}"/>
              </a:ext>
            </a:extLst>
          </p:cNvPr>
          <p:cNvSpPr>
            <a:spLocks noGrp="1"/>
          </p:cNvSpPr>
          <p:nvPr>
            <p:ph type="title"/>
          </p:nvPr>
        </p:nvSpPr>
        <p:spPr>
          <a:xfrm>
            <a:off x="603504" y="4241014"/>
            <a:ext cx="7934548" cy="1356599"/>
          </a:xfrm>
        </p:spPr>
        <p:txBody>
          <a:bodyPr vert="horz" lIns="91440" tIns="45720" rIns="91440" bIns="45720" rtlCol="0" anchor="ctr">
            <a:normAutofit/>
          </a:bodyPr>
          <a:lstStyle/>
          <a:p>
            <a:r>
              <a:rPr lang="en-US" sz="2900" kern="1200">
                <a:solidFill>
                  <a:schemeClr val="tx2"/>
                </a:solidFill>
                <a:latin typeface="+mj-lt"/>
                <a:ea typeface="+mj-ea"/>
                <a:cs typeface="+mj-cs"/>
              </a:rPr>
              <a:t>Unrequited love</a:t>
            </a:r>
            <a:br>
              <a:rPr lang="en-US" sz="2900" kern="1200">
                <a:solidFill>
                  <a:schemeClr val="tx2"/>
                </a:solidFill>
                <a:latin typeface="+mj-lt"/>
                <a:ea typeface="+mj-ea"/>
                <a:cs typeface="+mj-cs"/>
              </a:rPr>
            </a:br>
            <a:r>
              <a:rPr lang="en-US" sz="2900" kern="1200">
                <a:solidFill>
                  <a:schemeClr val="tx2"/>
                </a:solidFill>
                <a:latin typeface="+mj-lt"/>
                <a:ea typeface="+mj-ea"/>
                <a:cs typeface="+mj-cs"/>
              </a:rPr>
              <a:t/>
            </a:r>
            <a:br>
              <a:rPr lang="en-US" sz="2900" kern="1200">
                <a:solidFill>
                  <a:schemeClr val="tx2"/>
                </a:solidFill>
                <a:latin typeface="+mj-lt"/>
                <a:ea typeface="+mj-ea"/>
                <a:cs typeface="+mj-cs"/>
              </a:rPr>
            </a:br>
            <a:r>
              <a:rPr lang="en-US" sz="2900" kern="1200">
                <a:solidFill>
                  <a:schemeClr val="tx2"/>
                </a:solidFill>
                <a:latin typeface="+mj-lt"/>
                <a:ea typeface="+mj-ea"/>
                <a:cs typeface="+mj-cs"/>
              </a:rPr>
              <a:t>Find three things</a:t>
            </a:r>
          </a:p>
        </p:txBody>
      </p:sp>
      <p:grpSp>
        <p:nvGrpSpPr>
          <p:cNvPr id="23" name="Group 22">
            <a:extLst>
              <a:ext uri="{FF2B5EF4-FFF2-40B4-BE49-F238E27FC236}">
                <a16:creationId xmlns:a16="http://schemas.microsoft.com/office/drawing/2014/main" xmlns="" id="{68DE60DE-A968-4121-AFBB-E1A35832ED3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6200000" flipH="1">
            <a:off x="-378010" y="378239"/>
            <a:ext cx="2151670" cy="1395192"/>
            <a:chOff x="-305" y="-4155"/>
            <a:chExt cx="2514948" cy="2174333"/>
          </a:xfrm>
        </p:grpSpPr>
        <p:sp>
          <p:nvSpPr>
            <p:cNvPr id="24" name="Freeform: Shape 23">
              <a:extLst>
                <a:ext uri="{FF2B5EF4-FFF2-40B4-BE49-F238E27FC236}">
                  <a16:creationId xmlns:a16="http://schemas.microsoft.com/office/drawing/2014/main" xmlns="" id="{3B467C38-3593-435B-8852-5CFF00FBFC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xmlns="" id="{E029EC23-B12D-440F-851D-188AB8A80D0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xmlns="" id="{65080C5B-B10E-4C97-B3DD-97CFBF5E8F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xmlns="" id="{1CC2843D-B312-4705-B377-1141FF6844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Love Letter">
            <a:extLst>
              <a:ext uri="{FF2B5EF4-FFF2-40B4-BE49-F238E27FC236}">
                <a16:creationId xmlns:a16="http://schemas.microsoft.com/office/drawing/2014/main" xmlns="" id="{11A8A78F-4D02-4C1C-B177-FBB0DD718B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47700" y="660767"/>
            <a:ext cx="3227626" cy="3227626"/>
          </a:xfrm>
          <a:prstGeom prst="rect">
            <a:avLst/>
          </a:prstGeom>
        </p:spPr>
      </p:pic>
      <p:sp>
        <p:nvSpPr>
          <p:cNvPr id="3" name="Rectangle 2">
            <a:extLst>
              <a:ext uri="{FF2B5EF4-FFF2-40B4-BE49-F238E27FC236}">
                <a16:creationId xmlns:a16="http://schemas.microsoft.com/office/drawing/2014/main" xmlns="" id="{266B7699-FE9C-4448-8985-C22F5E5E8D63}"/>
              </a:ext>
            </a:extLst>
          </p:cNvPr>
          <p:cNvSpPr/>
          <p:nvPr/>
        </p:nvSpPr>
        <p:spPr>
          <a:xfrm>
            <a:off x="3756073" y="829579"/>
            <a:ext cx="5215503" cy="4936846"/>
          </a:xfrm>
          <a:prstGeom prst="rect">
            <a:avLst/>
          </a:prstGeom>
          <a:ln>
            <a:solidFill>
              <a:schemeClr val="tx1"/>
            </a:solidFill>
          </a:ln>
        </p:spPr>
        <p:txBody>
          <a:bodyPr vert="horz" lIns="91440" tIns="45720" rIns="91440" bIns="45720" rtlCol="0" anchor="ctr">
            <a:noAutofit/>
          </a:bodyPr>
          <a:lstStyle/>
          <a:p>
            <a:pPr defTabSz="914400">
              <a:lnSpc>
                <a:spcPct val="90000"/>
              </a:lnSpc>
              <a:spcAft>
                <a:spcPts val="600"/>
              </a:spcAft>
            </a:pPr>
            <a:r>
              <a:rPr lang="en-US" dirty="0"/>
              <a:t>Oh those lips that Love designed for kissing</a:t>
            </a:r>
            <a:br>
              <a:rPr lang="en-US" dirty="0"/>
            </a:br>
            <a:r>
              <a:rPr lang="en-US" dirty="0"/>
              <a:t>Are of such beauty and so soft to kiss.</a:t>
            </a:r>
            <a:br>
              <a:rPr lang="en-US" dirty="0"/>
            </a:br>
            <a:r>
              <a:rPr lang="en-US" dirty="0"/>
              <a:t>Yet Cupid’s arrow fired but keeps missing</a:t>
            </a:r>
            <a:br>
              <a:rPr lang="en-US" dirty="0"/>
            </a:br>
            <a:r>
              <a:rPr lang="en-US" dirty="0"/>
              <a:t>Our paths seldom cross and do often miss.</a:t>
            </a:r>
            <a:br>
              <a:rPr lang="en-US" dirty="0"/>
            </a:br>
            <a:r>
              <a:rPr lang="en-US" dirty="0"/>
              <a:t>I sometimes do view you dear from afar, </a:t>
            </a:r>
            <a:br>
              <a:rPr lang="en-US" dirty="0"/>
            </a:br>
            <a:r>
              <a:rPr lang="en-US" dirty="0"/>
              <a:t>From my seat in the town square I see thee.</a:t>
            </a:r>
            <a:br>
              <a:rPr lang="en-US" dirty="0"/>
            </a:br>
            <a:r>
              <a:rPr lang="en-US" dirty="0"/>
              <a:t>I pray you keep the door to your heart ajar</a:t>
            </a:r>
            <a:br>
              <a:rPr lang="en-US" dirty="0"/>
            </a:br>
            <a:r>
              <a:rPr lang="en-US" dirty="0"/>
              <a:t>For Cupid’s arrow to fly straight from me.</a:t>
            </a:r>
            <a:br>
              <a:rPr lang="en-US" dirty="0"/>
            </a:br>
            <a:r>
              <a:rPr lang="en-US" dirty="0"/>
              <a:t>But I see you with another bright flame</a:t>
            </a:r>
            <a:br>
              <a:rPr lang="en-US" dirty="0"/>
            </a:br>
            <a:r>
              <a:rPr lang="en-US" dirty="0"/>
              <a:t>Strolling through the town, your sweet heart’s delight.</a:t>
            </a:r>
            <a:br>
              <a:rPr lang="en-US" dirty="0"/>
            </a:br>
            <a:r>
              <a:rPr lang="en-US" dirty="0"/>
              <a:t>I have yet to know my heart rival’s name</a:t>
            </a:r>
            <a:br>
              <a:rPr lang="en-US" dirty="0"/>
            </a:br>
            <a:r>
              <a:rPr lang="en-US" dirty="0"/>
              <a:t>To challenge him to a duel, a lovers’ fight.</a:t>
            </a:r>
            <a:br>
              <a:rPr lang="en-US" dirty="0"/>
            </a:br>
            <a:r>
              <a:rPr lang="en-US" dirty="0"/>
              <a:t>Yet to hate him is wrong, I must succumb</a:t>
            </a:r>
            <a:br>
              <a:rPr lang="en-US" dirty="0"/>
            </a:br>
            <a:r>
              <a:rPr lang="en-US" dirty="0"/>
              <a:t>And wait for love to die, and hearts to numb</a:t>
            </a:r>
            <a:r>
              <a:rPr lang="en-US" dirty="0">
                <a:solidFill>
                  <a:schemeClr val="tx2"/>
                </a:solidFill>
              </a:rPr>
              <a:t>. </a:t>
            </a:r>
          </a:p>
        </p:txBody>
      </p:sp>
      <p:grpSp>
        <p:nvGrpSpPr>
          <p:cNvPr id="29" name="Group 28">
            <a:extLst>
              <a:ext uri="{FF2B5EF4-FFF2-40B4-BE49-F238E27FC236}">
                <a16:creationId xmlns:a16="http://schemas.microsoft.com/office/drawing/2014/main" xmlns="" id="{69E22CE9-7281-4287-84CA-AE7F8031099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0800000">
            <a:off x="6123562" y="3839134"/>
            <a:ext cx="3017308" cy="3018865"/>
            <a:chOff x="-305" y="-1"/>
            <a:chExt cx="3832880" cy="2876136"/>
          </a:xfrm>
        </p:grpSpPr>
        <p:sp>
          <p:nvSpPr>
            <p:cNvPr id="30" name="Freeform: Shape 29">
              <a:extLst>
                <a:ext uri="{FF2B5EF4-FFF2-40B4-BE49-F238E27FC236}">
                  <a16:creationId xmlns:a16="http://schemas.microsoft.com/office/drawing/2014/main" xmlns="" id="{FB7187AB-AC55-4912-943A-8EB2DA74B6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xmlns="" id="{6C7A5046-6B7A-4C74-834D-26B12A3CC4F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xmlns="" id="{E175BB57-CAD0-46E7-ACCA-C4193784D0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xmlns="" id="{EC936F17-A396-40BC-9A97-9B0A72A916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5846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FA3C7DEA-BCC2-4295-8850-1479932961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C289949D-B9F6-468A-86FE-2694DC5AE7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5" name="Group 14">
            <a:extLst>
              <a:ext uri="{FF2B5EF4-FFF2-40B4-BE49-F238E27FC236}">
                <a16:creationId xmlns:a16="http://schemas.microsoft.com/office/drawing/2014/main" xmlns="" id="{E4DF0958-0C87-4C28-9554-2FADC788C2B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900351" y="0"/>
            <a:ext cx="3243649" cy="2641149"/>
            <a:chOff x="6867015" y="-1"/>
            <a:chExt cx="5324985" cy="3251912"/>
          </a:xfrm>
          <a:solidFill>
            <a:schemeClr val="accent5">
              <a:alpha val="10000"/>
            </a:schemeClr>
          </a:solidFill>
        </p:grpSpPr>
        <p:sp>
          <p:nvSpPr>
            <p:cNvPr id="16" name="Freeform: Shape 15">
              <a:extLst>
                <a:ext uri="{FF2B5EF4-FFF2-40B4-BE49-F238E27FC236}">
                  <a16:creationId xmlns:a16="http://schemas.microsoft.com/office/drawing/2014/main" xmlns="" id="{DEC53B48-7B73-49D1-A6FD-9DBF5141EA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xmlns="" id="{7DEDDC41-2C98-4AF1-A0EA-AEEC34827C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xmlns="" id="{D2208F20-F93C-4530-8370-FC7818BABB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xmlns="" id="{E52F51E0-B50B-43EA-B6AC-C16BD29C3E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xmlns="" id="{6AEC25BD-83AF-3B40-8FAA-DCAF8B867C6A}"/>
              </a:ext>
            </a:extLst>
          </p:cNvPr>
          <p:cNvSpPr/>
          <p:nvPr/>
        </p:nvSpPr>
        <p:spPr>
          <a:xfrm>
            <a:off x="184067" y="1403039"/>
            <a:ext cx="6108631" cy="2945574"/>
          </a:xfrm>
          <a:prstGeom prst="rect">
            <a:avLst/>
          </a:prstGeom>
        </p:spPr>
        <p:txBody>
          <a:bodyPr vert="horz" lIns="91440" tIns="45720" rIns="91440" bIns="45720" rtlCol="0" anchor="ctr">
            <a:noAutofit/>
          </a:bodyPr>
          <a:lstStyle/>
          <a:p>
            <a:pPr defTabSz="914400">
              <a:lnSpc>
                <a:spcPct val="90000"/>
              </a:lnSpc>
              <a:spcAft>
                <a:spcPts val="600"/>
              </a:spcAft>
            </a:pPr>
            <a:r>
              <a:rPr lang="en-US" sz="2000" dirty="0">
                <a:solidFill>
                  <a:schemeClr val="tx2"/>
                </a:solidFill>
              </a:rPr>
              <a:t>This the closest I have come </a:t>
            </a:r>
            <a:endParaRPr lang="en-US" sz="2000" dirty="0">
              <a:solidFill>
                <a:schemeClr val="tx2"/>
              </a:solidFill>
              <a:effectLst/>
            </a:endParaRPr>
          </a:p>
          <a:p>
            <a:pPr defTabSz="914400">
              <a:lnSpc>
                <a:spcPct val="90000"/>
              </a:lnSpc>
              <a:spcAft>
                <a:spcPts val="600"/>
              </a:spcAft>
            </a:pPr>
            <a:r>
              <a:rPr lang="en-US" sz="2000" dirty="0">
                <a:solidFill>
                  <a:schemeClr val="tx2"/>
                </a:solidFill>
              </a:rPr>
              <a:t>to feeling submerged.  My crown</a:t>
            </a:r>
            <a:endParaRPr lang="en-US" sz="2000" dirty="0">
              <a:solidFill>
                <a:schemeClr val="tx2"/>
              </a:solidFill>
              <a:effectLst/>
            </a:endParaRPr>
          </a:p>
          <a:p>
            <a:pPr defTabSz="914400">
              <a:lnSpc>
                <a:spcPct val="90000"/>
              </a:lnSpc>
              <a:spcAft>
                <a:spcPts val="600"/>
              </a:spcAft>
            </a:pPr>
            <a:r>
              <a:rPr lang="en-US" sz="2000" dirty="0">
                <a:solidFill>
                  <a:schemeClr val="tx2"/>
                </a:solidFill>
              </a:rPr>
              <a:t>glitters wetly in the bathe of sunlight.</a:t>
            </a:r>
            <a:endParaRPr lang="en-US" sz="2000" dirty="0">
              <a:solidFill>
                <a:schemeClr val="tx2"/>
              </a:solidFill>
              <a:effectLst/>
            </a:endParaRPr>
          </a:p>
          <a:p>
            <a:pPr defTabSz="914400">
              <a:lnSpc>
                <a:spcPct val="90000"/>
              </a:lnSpc>
              <a:spcAft>
                <a:spcPts val="600"/>
              </a:spcAft>
            </a:pPr>
            <a:r>
              <a:rPr lang="en-US" sz="2000" dirty="0">
                <a:solidFill>
                  <a:schemeClr val="tx2"/>
                </a:solidFill>
              </a:rPr>
              <a:t>Koi fish suck kisses at my neck,</a:t>
            </a:r>
            <a:endParaRPr lang="en-US" sz="2000" dirty="0">
              <a:solidFill>
                <a:schemeClr val="tx2"/>
              </a:solidFill>
              <a:effectLst/>
            </a:endParaRPr>
          </a:p>
          <a:p>
            <a:pPr defTabSz="914400">
              <a:lnSpc>
                <a:spcPct val="90000"/>
              </a:lnSpc>
              <a:spcAft>
                <a:spcPts val="600"/>
              </a:spcAft>
            </a:pPr>
            <a:r>
              <a:rPr lang="en-US" sz="2000" dirty="0">
                <a:solidFill>
                  <a:schemeClr val="tx2"/>
                </a:solidFill>
              </a:rPr>
              <a:t>at the nook of my arms, behind</a:t>
            </a:r>
            <a:endParaRPr lang="en-US" sz="2000" dirty="0">
              <a:solidFill>
                <a:schemeClr val="tx2"/>
              </a:solidFill>
              <a:effectLst/>
            </a:endParaRPr>
          </a:p>
          <a:p>
            <a:pPr defTabSz="914400">
              <a:lnSpc>
                <a:spcPct val="90000"/>
              </a:lnSpc>
              <a:spcAft>
                <a:spcPts val="600"/>
              </a:spcAft>
            </a:pPr>
            <a:r>
              <a:rPr lang="en-US" sz="2000" dirty="0">
                <a:solidFill>
                  <a:schemeClr val="tx2"/>
                </a:solidFill>
              </a:rPr>
              <a:t>my knees, at the blue stems where</a:t>
            </a:r>
            <a:endParaRPr lang="en-US" sz="2000" dirty="0">
              <a:solidFill>
                <a:schemeClr val="tx2"/>
              </a:solidFill>
              <a:effectLst/>
            </a:endParaRPr>
          </a:p>
          <a:p>
            <a:pPr defTabSz="914400">
              <a:lnSpc>
                <a:spcPct val="90000"/>
              </a:lnSpc>
              <a:spcAft>
                <a:spcPts val="600"/>
              </a:spcAft>
            </a:pPr>
            <a:r>
              <a:rPr lang="en-US" sz="2000" dirty="0">
                <a:solidFill>
                  <a:schemeClr val="tx2"/>
                </a:solidFill>
              </a:rPr>
              <a:t>my blood whispers your name</a:t>
            </a:r>
            <a:endParaRPr lang="en-US" sz="2000" dirty="0">
              <a:solidFill>
                <a:schemeClr val="tx2"/>
              </a:solidFill>
              <a:effectLst/>
            </a:endParaRPr>
          </a:p>
          <a:p>
            <a:pPr defTabSz="914400">
              <a:lnSpc>
                <a:spcPct val="90000"/>
              </a:lnSpc>
              <a:spcAft>
                <a:spcPts val="600"/>
              </a:spcAft>
            </a:pPr>
            <a:r>
              <a:rPr lang="en-US" sz="2000" dirty="0">
                <a:solidFill>
                  <a:schemeClr val="tx2"/>
                </a:solidFill>
              </a:rPr>
              <a:t>in ultrasound.  The deep music</a:t>
            </a:r>
            <a:endParaRPr lang="en-US" sz="2000" dirty="0">
              <a:solidFill>
                <a:schemeClr val="tx2"/>
              </a:solidFill>
              <a:effectLst/>
            </a:endParaRPr>
          </a:p>
          <a:p>
            <a:pPr defTabSz="914400">
              <a:lnSpc>
                <a:spcPct val="90000"/>
              </a:lnSpc>
              <a:spcAft>
                <a:spcPts val="600"/>
              </a:spcAft>
            </a:pPr>
            <a:r>
              <a:rPr lang="en-US" sz="2000" dirty="0">
                <a:solidFill>
                  <a:schemeClr val="tx2"/>
                </a:solidFill>
              </a:rPr>
              <a:t>of ocean, the company of algae,</a:t>
            </a:r>
            <a:endParaRPr lang="en-US" sz="2000" dirty="0">
              <a:solidFill>
                <a:schemeClr val="tx2"/>
              </a:solidFill>
              <a:effectLst/>
            </a:endParaRPr>
          </a:p>
          <a:p>
            <a:pPr defTabSz="914400">
              <a:lnSpc>
                <a:spcPct val="90000"/>
              </a:lnSpc>
              <a:spcAft>
                <a:spcPts val="600"/>
              </a:spcAft>
            </a:pPr>
            <a:r>
              <a:rPr lang="en-US" sz="2000" dirty="0">
                <a:solidFill>
                  <a:schemeClr val="tx2"/>
                </a:solidFill>
              </a:rPr>
              <a:t>cannot cover the chorus of need </a:t>
            </a:r>
            <a:endParaRPr lang="en-US" sz="2000" dirty="0">
              <a:solidFill>
                <a:schemeClr val="tx2"/>
              </a:solidFill>
              <a:effectLst/>
            </a:endParaRPr>
          </a:p>
          <a:p>
            <a:pPr defTabSz="914400">
              <a:lnSpc>
                <a:spcPct val="90000"/>
              </a:lnSpc>
              <a:spcAft>
                <a:spcPts val="600"/>
              </a:spcAft>
            </a:pPr>
            <a:r>
              <a:rPr lang="en-US" sz="2000" dirty="0">
                <a:solidFill>
                  <a:schemeClr val="tx2"/>
                </a:solidFill>
              </a:rPr>
              <a:t>that swishes and thrashes and bleeds.</a:t>
            </a:r>
            <a:endParaRPr lang="en-US" sz="2000" dirty="0">
              <a:solidFill>
                <a:schemeClr val="tx2"/>
              </a:solidFill>
              <a:effectLst/>
            </a:endParaRPr>
          </a:p>
          <a:p>
            <a:pPr defTabSz="914400">
              <a:lnSpc>
                <a:spcPct val="90000"/>
              </a:lnSpc>
              <a:spcAft>
                <a:spcPts val="600"/>
              </a:spcAft>
            </a:pPr>
            <a:r>
              <a:rPr lang="en-US" sz="2000" dirty="0">
                <a:solidFill>
                  <a:schemeClr val="tx2"/>
                </a:solidFill>
              </a:rPr>
              <a:t>I stare out, through the surface</a:t>
            </a:r>
            <a:endParaRPr lang="en-US" sz="2000" dirty="0">
              <a:solidFill>
                <a:schemeClr val="tx2"/>
              </a:solidFill>
              <a:effectLst/>
            </a:endParaRPr>
          </a:p>
          <a:p>
            <a:pPr defTabSz="914400">
              <a:lnSpc>
                <a:spcPct val="90000"/>
              </a:lnSpc>
              <a:spcAft>
                <a:spcPts val="600"/>
              </a:spcAft>
            </a:pPr>
            <a:r>
              <a:rPr lang="en-US" sz="2000" dirty="0">
                <a:solidFill>
                  <a:schemeClr val="tx2"/>
                </a:solidFill>
              </a:rPr>
              <a:t>of the water, to see if you see me</a:t>
            </a:r>
            <a:endParaRPr lang="en-US" sz="2000" dirty="0">
              <a:solidFill>
                <a:schemeClr val="tx2"/>
              </a:solidFill>
              <a:effectLst/>
            </a:endParaRPr>
          </a:p>
          <a:p>
            <a:pPr defTabSz="914400">
              <a:lnSpc>
                <a:spcPct val="90000"/>
              </a:lnSpc>
              <a:spcAft>
                <a:spcPts val="600"/>
              </a:spcAft>
            </a:pPr>
            <a:r>
              <a:rPr lang="en-US" sz="2000" dirty="0">
                <a:solidFill>
                  <a:schemeClr val="tx2"/>
                </a:solidFill>
              </a:rPr>
              <a:t>here amongst the reeds.  You smile,</a:t>
            </a:r>
            <a:endParaRPr lang="en-US" sz="2000" dirty="0">
              <a:solidFill>
                <a:schemeClr val="tx2"/>
              </a:solidFill>
              <a:effectLst/>
            </a:endParaRPr>
          </a:p>
          <a:p>
            <a:pPr defTabSz="914400">
              <a:lnSpc>
                <a:spcPct val="90000"/>
              </a:lnSpc>
              <a:spcAft>
                <a:spcPts val="600"/>
              </a:spcAft>
            </a:pPr>
            <a:r>
              <a:rPr lang="en-US" sz="2000" dirty="0">
                <a:solidFill>
                  <a:schemeClr val="tx2"/>
                </a:solidFill>
              </a:rPr>
              <a:t>but only to admire your reflection.</a:t>
            </a:r>
            <a:endParaRPr lang="en-US" sz="2000" dirty="0">
              <a:solidFill>
                <a:schemeClr val="tx2"/>
              </a:solidFill>
              <a:effectLst/>
            </a:endParaRPr>
          </a:p>
          <a:p>
            <a:pPr defTabSz="914400">
              <a:lnSpc>
                <a:spcPct val="90000"/>
              </a:lnSpc>
              <a:spcAft>
                <a:spcPts val="600"/>
              </a:spcAft>
            </a:pPr>
            <a:r>
              <a:rPr lang="en-US" sz="2000" dirty="0">
                <a:solidFill>
                  <a:schemeClr val="tx2"/>
                </a:solidFill>
              </a:rPr>
              <a:t>My crown sinks among the weeds.</a:t>
            </a:r>
            <a:endParaRPr lang="en-US" sz="2000" dirty="0">
              <a:solidFill>
                <a:schemeClr val="tx2"/>
              </a:solidFill>
              <a:effectLst/>
            </a:endParaRPr>
          </a:p>
        </p:txBody>
      </p:sp>
      <p:sp>
        <p:nvSpPr>
          <p:cNvPr id="2" name="Rectangle 1">
            <a:extLst>
              <a:ext uri="{FF2B5EF4-FFF2-40B4-BE49-F238E27FC236}">
                <a16:creationId xmlns:a16="http://schemas.microsoft.com/office/drawing/2014/main" xmlns="" id="{ED6738A7-4ADF-F54B-9A70-ABB0F503F299}"/>
              </a:ext>
            </a:extLst>
          </p:cNvPr>
          <p:cNvSpPr/>
          <p:nvPr/>
        </p:nvSpPr>
        <p:spPr>
          <a:xfrm>
            <a:off x="4310582" y="2526042"/>
            <a:ext cx="7503676" cy="4027158"/>
          </a:xfrm>
          <a:prstGeom prst="rect">
            <a:avLst/>
          </a:prstGeom>
          <a:solidFill>
            <a:schemeClr val="accent1">
              <a:lumMod val="40000"/>
              <a:lumOff val="60000"/>
            </a:schemeClr>
          </a:solidFill>
        </p:spPr>
        <p:txBody>
          <a:bodyPr vert="horz" lIns="91440" tIns="45720" rIns="91440" bIns="45720" rtlCol="0">
            <a:noAutofit/>
          </a:bodyPr>
          <a:lstStyle/>
          <a:p>
            <a:pPr defTabSz="914400">
              <a:lnSpc>
                <a:spcPct val="90000"/>
              </a:lnSpc>
              <a:spcAft>
                <a:spcPts val="600"/>
              </a:spcAft>
            </a:pPr>
            <a:r>
              <a:rPr lang="en-US" dirty="0">
                <a:solidFill>
                  <a:srgbClr val="000000"/>
                </a:solidFill>
              </a:rPr>
              <a:t>Oh those lips that Love designed for kissing</a:t>
            </a:r>
            <a:br>
              <a:rPr lang="en-US" dirty="0">
                <a:solidFill>
                  <a:srgbClr val="000000"/>
                </a:solidFill>
              </a:rPr>
            </a:br>
            <a:r>
              <a:rPr lang="en-US" dirty="0">
                <a:solidFill>
                  <a:srgbClr val="000000"/>
                </a:solidFill>
              </a:rPr>
              <a:t>Are of such beauty and so soft to kiss.</a:t>
            </a:r>
            <a:br>
              <a:rPr lang="en-US" dirty="0">
                <a:solidFill>
                  <a:srgbClr val="000000"/>
                </a:solidFill>
              </a:rPr>
            </a:br>
            <a:r>
              <a:rPr lang="en-US" dirty="0">
                <a:solidFill>
                  <a:srgbClr val="000000"/>
                </a:solidFill>
              </a:rPr>
              <a:t>Yet Cupid’s arrow fired but keeps missing</a:t>
            </a:r>
            <a:br>
              <a:rPr lang="en-US" dirty="0">
                <a:solidFill>
                  <a:srgbClr val="000000"/>
                </a:solidFill>
              </a:rPr>
            </a:br>
            <a:r>
              <a:rPr lang="en-US" dirty="0">
                <a:solidFill>
                  <a:srgbClr val="000000"/>
                </a:solidFill>
              </a:rPr>
              <a:t>Our paths seldom cross and do often miss.</a:t>
            </a:r>
            <a:br>
              <a:rPr lang="en-US" dirty="0">
                <a:solidFill>
                  <a:srgbClr val="000000"/>
                </a:solidFill>
              </a:rPr>
            </a:br>
            <a:r>
              <a:rPr lang="en-US" dirty="0">
                <a:solidFill>
                  <a:srgbClr val="000000"/>
                </a:solidFill>
              </a:rPr>
              <a:t>I sometimes do view you dear from afar, </a:t>
            </a:r>
            <a:br>
              <a:rPr lang="en-US" dirty="0">
                <a:solidFill>
                  <a:srgbClr val="000000"/>
                </a:solidFill>
              </a:rPr>
            </a:br>
            <a:r>
              <a:rPr lang="en-US" dirty="0">
                <a:solidFill>
                  <a:srgbClr val="000000"/>
                </a:solidFill>
              </a:rPr>
              <a:t>From my seat in the town square I see thee.</a:t>
            </a:r>
            <a:br>
              <a:rPr lang="en-US" dirty="0">
                <a:solidFill>
                  <a:srgbClr val="000000"/>
                </a:solidFill>
              </a:rPr>
            </a:br>
            <a:r>
              <a:rPr lang="en-US" dirty="0">
                <a:solidFill>
                  <a:srgbClr val="000000"/>
                </a:solidFill>
              </a:rPr>
              <a:t>I pray you keep the door to your heart ajar</a:t>
            </a:r>
            <a:br>
              <a:rPr lang="en-US" dirty="0">
                <a:solidFill>
                  <a:srgbClr val="000000"/>
                </a:solidFill>
              </a:rPr>
            </a:br>
            <a:r>
              <a:rPr lang="en-US" dirty="0">
                <a:solidFill>
                  <a:srgbClr val="000000"/>
                </a:solidFill>
              </a:rPr>
              <a:t>For Cupid’s arrow to fly straight from me.</a:t>
            </a:r>
            <a:br>
              <a:rPr lang="en-US" dirty="0">
                <a:solidFill>
                  <a:srgbClr val="000000"/>
                </a:solidFill>
              </a:rPr>
            </a:br>
            <a:r>
              <a:rPr lang="en-US" dirty="0">
                <a:solidFill>
                  <a:srgbClr val="000000"/>
                </a:solidFill>
              </a:rPr>
              <a:t>But I see you with another bright flame</a:t>
            </a:r>
            <a:br>
              <a:rPr lang="en-US" dirty="0">
                <a:solidFill>
                  <a:srgbClr val="000000"/>
                </a:solidFill>
              </a:rPr>
            </a:br>
            <a:r>
              <a:rPr lang="en-US" dirty="0">
                <a:solidFill>
                  <a:srgbClr val="000000"/>
                </a:solidFill>
              </a:rPr>
              <a:t>Strolling through the town, your sweet heart’s delight.</a:t>
            </a:r>
            <a:br>
              <a:rPr lang="en-US" dirty="0">
                <a:solidFill>
                  <a:srgbClr val="000000"/>
                </a:solidFill>
              </a:rPr>
            </a:br>
            <a:r>
              <a:rPr lang="en-US" dirty="0">
                <a:solidFill>
                  <a:srgbClr val="000000"/>
                </a:solidFill>
              </a:rPr>
              <a:t>I have yet to know my heart rival’s name</a:t>
            </a:r>
            <a:br>
              <a:rPr lang="en-US" dirty="0">
                <a:solidFill>
                  <a:srgbClr val="000000"/>
                </a:solidFill>
              </a:rPr>
            </a:br>
            <a:r>
              <a:rPr lang="en-US" dirty="0">
                <a:solidFill>
                  <a:srgbClr val="000000"/>
                </a:solidFill>
              </a:rPr>
              <a:t>To challenge him to a duel, a lovers’ fight.</a:t>
            </a:r>
            <a:br>
              <a:rPr lang="en-US" dirty="0">
                <a:solidFill>
                  <a:srgbClr val="000000"/>
                </a:solidFill>
              </a:rPr>
            </a:br>
            <a:r>
              <a:rPr lang="en-US" dirty="0">
                <a:solidFill>
                  <a:srgbClr val="000000"/>
                </a:solidFill>
              </a:rPr>
              <a:t>Yet to hate him is wrong, I must succumb</a:t>
            </a:r>
            <a:br>
              <a:rPr lang="en-US" dirty="0">
                <a:solidFill>
                  <a:srgbClr val="000000"/>
                </a:solidFill>
              </a:rPr>
            </a:br>
            <a:r>
              <a:rPr lang="en-US" dirty="0">
                <a:solidFill>
                  <a:srgbClr val="000000"/>
                </a:solidFill>
              </a:rPr>
              <a:t>And wait for love to die, and hearts to numb. </a:t>
            </a:r>
          </a:p>
        </p:txBody>
      </p:sp>
      <p:sp>
        <p:nvSpPr>
          <p:cNvPr id="5" name="TextBox 4">
            <a:extLst>
              <a:ext uri="{FF2B5EF4-FFF2-40B4-BE49-F238E27FC236}">
                <a16:creationId xmlns:a16="http://schemas.microsoft.com/office/drawing/2014/main" xmlns="" id="{F0FCF31B-5404-604F-9C0F-A3BB39A1F735}"/>
              </a:ext>
            </a:extLst>
          </p:cNvPr>
          <p:cNvSpPr txBox="1"/>
          <p:nvPr/>
        </p:nvSpPr>
        <p:spPr>
          <a:xfrm>
            <a:off x="5205046" y="304800"/>
            <a:ext cx="3439082" cy="1354217"/>
          </a:xfrm>
          <a:prstGeom prst="rect">
            <a:avLst/>
          </a:prstGeom>
          <a:noFill/>
          <a:ln>
            <a:solidFill>
              <a:schemeClr val="tx1"/>
            </a:solidFill>
          </a:ln>
        </p:spPr>
        <p:txBody>
          <a:bodyPr wrap="square" rtlCol="0">
            <a:spAutoFit/>
          </a:bodyPr>
          <a:lstStyle/>
          <a:p>
            <a:pPr>
              <a:spcAft>
                <a:spcPts val="600"/>
              </a:spcAft>
            </a:pPr>
            <a:r>
              <a:rPr lang="en-US" sz="2400" dirty="0"/>
              <a:t>Speed dating –</a:t>
            </a:r>
          </a:p>
          <a:p>
            <a:pPr>
              <a:spcAft>
                <a:spcPts val="600"/>
              </a:spcAft>
            </a:pPr>
            <a:endParaRPr lang="en-US" sz="2400" dirty="0"/>
          </a:p>
          <a:p>
            <a:pPr>
              <a:spcAft>
                <a:spcPts val="600"/>
              </a:spcAft>
            </a:pPr>
            <a:r>
              <a:rPr lang="en-US" sz="2400" dirty="0"/>
              <a:t>3 things to talk about</a:t>
            </a:r>
          </a:p>
        </p:txBody>
      </p:sp>
      <p:sp>
        <p:nvSpPr>
          <p:cNvPr id="6" name="TextBox 5">
            <a:extLst>
              <a:ext uri="{FF2B5EF4-FFF2-40B4-BE49-F238E27FC236}">
                <a16:creationId xmlns:a16="http://schemas.microsoft.com/office/drawing/2014/main" xmlns="" id="{64102A2E-DD99-994E-934D-1BCCE6942E98}"/>
              </a:ext>
            </a:extLst>
          </p:cNvPr>
          <p:cNvSpPr txBox="1"/>
          <p:nvPr/>
        </p:nvSpPr>
        <p:spPr>
          <a:xfrm>
            <a:off x="407963" y="5733962"/>
            <a:ext cx="2830420" cy="830997"/>
          </a:xfrm>
          <a:prstGeom prst="rect">
            <a:avLst/>
          </a:prstGeom>
          <a:noFill/>
          <a:ln>
            <a:solidFill>
              <a:schemeClr val="tx1"/>
            </a:solidFill>
          </a:ln>
        </p:spPr>
        <p:txBody>
          <a:bodyPr wrap="square" rtlCol="0">
            <a:spAutoFit/>
          </a:bodyPr>
          <a:lstStyle/>
          <a:p>
            <a:pPr>
              <a:spcAft>
                <a:spcPts val="600"/>
              </a:spcAft>
            </a:pPr>
            <a:r>
              <a:rPr lang="en-US" sz="2400" dirty="0"/>
              <a:t>First meeting – what do they look like?</a:t>
            </a:r>
          </a:p>
        </p:txBody>
      </p:sp>
    </p:spTree>
    <p:extLst>
      <p:ext uri="{BB962C8B-B14F-4D97-AF65-F5344CB8AC3E}">
        <p14:creationId xmlns:p14="http://schemas.microsoft.com/office/powerpoint/2010/main" val="110257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93"/>
        <p:cNvGrpSpPr/>
        <p:nvPr/>
      </p:nvGrpSpPr>
      <p:grpSpPr>
        <a:xfrm>
          <a:off x="0" y="0"/>
          <a:ext cx="0" cy="0"/>
          <a:chOff x="0" y="0"/>
          <a:chExt cx="0" cy="0"/>
        </a:xfrm>
      </p:grpSpPr>
      <p:sp>
        <p:nvSpPr>
          <p:cNvPr id="94" name="Google Shape;94;p1"/>
          <p:cNvSpPr txBox="1"/>
          <p:nvPr/>
        </p:nvSpPr>
        <p:spPr>
          <a:xfrm>
            <a:off x="4240411" y="4552385"/>
            <a:ext cx="3483937" cy="2071846"/>
          </a:xfrm>
          <a:prstGeom prst="rect">
            <a:avLst/>
          </a:prstGeom>
          <a:solidFill>
            <a:srgbClr val="BFCD3C"/>
          </a:solidFill>
          <a:ln>
            <a:solidFill>
              <a:schemeClr val="bg1"/>
            </a:solidFill>
          </a:ln>
        </p:spPr>
        <p:txBody>
          <a:bodyPr spcFirstLastPara="1" vert="horz" lIns="91440" tIns="45720" rIns="91440" bIns="45720" rtlCol="0" anchor="b" anchorCtr="0">
            <a:normAutofit/>
          </a:bodyPr>
          <a:lstStyle/>
          <a:p>
            <a:pPr marL="0" marR="0" lvl="0" indent="0" defTabSz="914400">
              <a:lnSpc>
                <a:spcPct val="90000"/>
              </a:lnSpc>
              <a:spcBef>
                <a:spcPct val="0"/>
              </a:spcBef>
              <a:spcAft>
                <a:spcPts val="600"/>
              </a:spcAft>
              <a:buClr>
                <a:srgbClr val="000000"/>
              </a:buClr>
              <a:buSzPts val="4400"/>
            </a:pPr>
            <a:r>
              <a:rPr lang="en-US" sz="6000" b="1" i="0" u="none" strike="noStrike" cap="none" dirty="0">
                <a:solidFill>
                  <a:srgbClr val="0184B7"/>
                </a:solidFill>
                <a:latin typeface="+mj-lt"/>
                <a:ea typeface="+mj-ea"/>
                <a:cs typeface="+mj-cs"/>
                <a:sym typeface="Arial"/>
              </a:rPr>
              <a:t>GCSE (9-1)</a:t>
            </a:r>
            <a:br>
              <a:rPr lang="en-US" sz="6000" b="1" i="0" u="none" strike="noStrike" cap="none" dirty="0">
                <a:solidFill>
                  <a:srgbClr val="0184B7"/>
                </a:solidFill>
                <a:latin typeface="+mj-lt"/>
                <a:ea typeface="+mj-ea"/>
                <a:cs typeface="+mj-cs"/>
                <a:sym typeface="Arial"/>
              </a:rPr>
            </a:br>
            <a:r>
              <a:rPr lang="en-US" sz="6000" b="1" i="0" u="none" strike="noStrike" cap="none" dirty="0">
                <a:solidFill>
                  <a:srgbClr val="0184B7"/>
                </a:solidFill>
                <a:latin typeface="+mj-lt"/>
                <a:ea typeface="+mj-ea"/>
                <a:cs typeface="+mj-cs"/>
                <a:sym typeface="Arial"/>
              </a:rPr>
              <a:t>English </a:t>
            </a:r>
            <a:endParaRPr lang="en-US" sz="6000" b="0" i="0" u="none" strike="noStrike" cap="none" dirty="0">
              <a:solidFill>
                <a:srgbClr val="0184B7"/>
              </a:solidFill>
              <a:latin typeface="+mj-lt"/>
              <a:ea typeface="+mj-ea"/>
              <a:cs typeface="+mj-cs"/>
              <a:sym typeface="Arial"/>
            </a:endParaRPr>
          </a:p>
        </p:txBody>
      </p:sp>
      <p:sp>
        <p:nvSpPr>
          <p:cNvPr id="100" name="Freeform: Shape 99">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Google Shape;95;p1"/>
          <p:cNvSpPr txBox="1"/>
          <p:nvPr/>
        </p:nvSpPr>
        <p:spPr>
          <a:xfrm>
            <a:off x="143252" y="2806581"/>
            <a:ext cx="3606101" cy="1815882"/>
          </a:xfrm>
          <a:prstGeom prst="rect">
            <a:avLst/>
          </a:prstGeom>
          <a:solidFill>
            <a:srgbClr val="BFCD3C"/>
          </a:solidFill>
          <a:ln>
            <a:noFill/>
          </a:ln>
        </p:spPr>
        <p:txBody>
          <a:bodyPr spcFirstLastPara="1" wrap="square" lIns="0" tIns="0" rIns="0" bIns="0" anchor="t" anchorCtr="0">
            <a:noAutofit/>
          </a:bodyPr>
          <a:lstStyle/>
          <a:p>
            <a:pPr marL="0" marR="0" lvl="0" indent="0" algn="l" rtl="0">
              <a:spcBef>
                <a:spcPts val="0"/>
              </a:spcBef>
              <a:spcAft>
                <a:spcPts val="600"/>
              </a:spcAft>
              <a:buClr>
                <a:srgbClr val="000000"/>
              </a:buClr>
              <a:buSzPts val="2400"/>
              <a:buFont typeface="Arial"/>
              <a:buNone/>
            </a:pPr>
            <a:r>
              <a:rPr lang="en-GB" sz="3200" b="0" i="0" u="none" strike="noStrike" cap="none" dirty="0">
                <a:solidFill>
                  <a:schemeClr val="dk1"/>
                </a:solidFill>
                <a:latin typeface="Arial"/>
                <a:ea typeface="Arial"/>
                <a:cs typeface="Arial"/>
                <a:sym typeface="Arial"/>
              </a:rPr>
              <a:t>Weekly Webinar 4</a:t>
            </a:r>
          </a:p>
          <a:p>
            <a:pPr marL="0" marR="0" lvl="0" indent="0" algn="l" rtl="0">
              <a:spcBef>
                <a:spcPts val="0"/>
              </a:spcBef>
              <a:spcAft>
                <a:spcPts val="600"/>
              </a:spcAft>
              <a:buClr>
                <a:srgbClr val="000000"/>
              </a:buClr>
              <a:buSzPts val="2400"/>
              <a:buFont typeface="Arial"/>
              <a:buNone/>
            </a:pPr>
            <a:r>
              <a:rPr lang="en-GB" sz="3200" dirty="0">
                <a:solidFill>
                  <a:schemeClr val="dk1"/>
                </a:solidFill>
                <a:latin typeface="Arial"/>
                <a:ea typeface="Arial"/>
                <a:cs typeface="Arial"/>
                <a:sym typeface="Arial"/>
              </a:rPr>
              <a:t>Literature focus</a:t>
            </a:r>
            <a:endParaRPr lang="en-GB" sz="3200" b="0" i="0" u="none" strike="noStrike" cap="none" dirty="0">
              <a:solidFill>
                <a:schemeClr val="dk1"/>
              </a:solidFill>
              <a:latin typeface="Arial"/>
              <a:ea typeface="Arial"/>
              <a:cs typeface="Arial"/>
              <a:sym typeface="Arial"/>
            </a:endParaRPr>
          </a:p>
          <a:p>
            <a:pPr marL="0" marR="0" lvl="0" indent="0" algn="l" rtl="0">
              <a:spcBef>
                <a:spcPts val="0"/>
              </a:spcBef>
              <a:spcAft>
                <a:spcPts val="600"/>
              </a:spcAft>
              <a:buClr>
                <a:srgbClr val="000000"/>
              </a:buClr>
              <a:buSzPts val="2400"/>
              <a:buFont typeface="Arial"/>
              <a:buNone/>
            </a:pPr>
            <a:r>
              <a:rPr lang="en-GB" sz="3200" dirty="0">
                <a:solidFill>
                  <a:schemeClr val="dk1"/>
                </a:solidFill>
                <a:latin typeface="Arial"/>
                <a:ea typeface="Arial"/>
                <a:cs typeface="Arial"/>
                <a:sym typeface="Arial"/>
              </a:rPr>
              <a:t> 7</a:t>
            </a:r>
            <a:r>
              <a:rPr lang="en-GB" sz="3200" baseline="30000" dirty="0">
                <a:solidFill>
                  <a:schemeClr val="dk1"/>
                </a:solidFill>
                <a:latin typeface="Arial"/>
                <a:ea typeface="Arial"/>
                <a:cs typeface="Arial"/>
                <a:sym typeface="Arial"/>
              </a:rPr>
              <a:t>th</a:t>
            </a:r>
            <a:r>
              <a:rPr lang="en-GB" sz="3200" dirty="0">
                <a:solidFill>
                  <a:schemeClr val="dk1"/>
                </a:solidFill>
                <a:latin typeface="Arial"/>
                <a:ea typeface="Arial"/>
                <a:cs typeface="Arial"/>
                <a:sym typeface="Arial"/>
              </a:rPr>
              <a:t> May 2020</a:t>
            </a:r>
            <a:endParaRPr lang="en-GB" b="0" i="0" u="none" strike="noStrike" cap="none" dirty="0">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xmlns="" id="{4202C39B-064E-6E4A-BFAD-B4813D70B3F5}"/>
              </a:ext>
            </a:extLst>
          </p:cNvPr>
          <p:cNvSpPr/>
          <p:nvPr/>
        </p:nvSpPr>
        <p:spPr>
          <a:xfrm>
            <a:off x="143252" y="233769"/>
            <a:ext cx="6220972" cy="1815882"/>
          </a:xfrm>
          <a:prstGeom prst="rect">
            <a:avLst/>
          </a:prstGeom>
          <a:ln>
            <a:solidFill>
              <a:schemeClr val="bg2"/>
            </a:solidFill>
          </a:ln>
        </p:spPr>
        <p:txBody>
          <a:bodyPr wrap="square">
            <a:spAutoFit/>
          </a:bodyPr>
          <a:lstStyle/>
          <a:p>
            <a:r>
              <a:rPr lang="en-GB" sz="2800" b="1" dirty="0">
                <a:solidFill>
                  <a:srgbClr val="121212"/>
                </a:solidFill>
                <a:latin typeface="Guardian Egyptian Web"/>
              </a:rPr>
              <a:t>Lockdown by Simon Armitage</a:t>
            </a:r>
          </a:p>
          <a:p>
            <a:endParaRPr lang="en-GB" sz="2800" b="1" dirty="0">
              <a:solidFill>
                <a:srgbClr val="121212"/>
              </a:solidFill>
              <a:latin typeface="Guardian Egyptian Web"/>
            </a:endParaRPr>
          </a:p>
          <a:p>
            <a:r>
              <a:rPr lang="en-GB" sz="2800" dirty="0">
                <a:solidFill>
                  <a:srgbClr val="121212"/>
                </a:solidFill>
                <a:latin typeface="Guardian Text Egyptian Web"/>
              </a:rPr>
              <a:t>And I couldn’t escape the waking dream</a:t>
            </a:r>
            <a:br>
              <a:rPr lang="en-GB" sz="2800" dirty="0">
                <a:solidFill>
                  <a:srgbClr val="121212"/>
                </a:solidFill>
                <a:latin typeface="Guardian Text Egyptian Web"/>
              </a:rPr>
            </a:br>
            <a:r>
              <a:rPr lang="en-GB" sz="2800" dirty="0">
                <a:solidFill>
                  <a:srgbClr val="121212"/>
                </a:solidFill>
                <a:latin typeface="Guardian Text Egyptian Web"/>
              </a:rPr>
              <a:t>of infected fleas</a:t>
            </a:r>
            <a:endParaRPr lang="en-GB" sz="2800" b="0" i="0" dirty="0">
              <a:solidFill>
                <a:srgbClr val="121212"/>
              </a:solidFill>
              <a:effectLst/>
              <a:latin typeface="Guardian Text Egyptian Web"/>
            </a:endParaRPr>
          </a:p>
        </p:txBody>
      </p:sp>
    </p:spTree>
    <p:extLst>
      <p:ext uri="{BB962C8B-B14F-4D97-AF65-F5344CB8AC3E}">
        <p14:creationId xmlns:p14="http://schemas.microsoft.com/office/powerpoint/2010/main" val="994857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5E65D20-7356-E340-80B2-FC0E5F3B4409}"/>
              </a:ext>
            </a:extLst>
          </p:cNvPr>
          <p:cNvSpPr>
            <a:spLocks noGrp="1"/>
          </p:cNvSpPr>
          <p:nvPr>
            <p:ph type="title"/>
          </p:nvPr>
        </p:nvSpPr>
        <p:spPr>
          <a:solidFill>
            <a:schemeClr val="accent1">
              <a:lumMod val="20000"/>
              <a:lumOff val="80000"/>
            </a:schemeClr>
          </a:solidFill>
        </p:spPr>
        <p:txBody>
          <a:bodyPr/>
          <a:lstStyle/>
          <a:p>
            <a:r>
              <a:rPr lang="en-US" dirty="0"/>
              <a:t>Poetry crunch</a:t>
            </a:r>
          </a:p>
        </p:txBody>
      </p:sp>
      <p:sp>
        <p:nvSpPr>
          <p:cNvPr id="4" name="Rectangle 3">
            <a:extLst>
              <a:ext uri="{FF2B5EF4-FFF2-40B4-BE49-F238E27FC236}">
                <a16:creationId xmlns:a16="http://schemas.microsoft.com/office/drawing/2014/main" xmlns="" id="{1A092DFF-AA9A-D44A-9B7D-DFB3D143A2A0}"/>
              </a:ext>
            </a:extLst>
          </p:cNvPr>
          <p:cNvSpPr/>
          <p:nvPr/>
        </p:nvSpPr>
        <p:spPr>
          <a:xfrm>
            <a:off x="540000" y="1339245"/>
            <a:ext cx="5510783" cy="4891245"/>
          </a:xfrm>
          <a:prstGeom prst="rect">
            <a:avLst/>
          </a:prstGeom>
          <a:solidFill>
            <a:schemeClr val="accent1">
              <a:lumMod val="40000"/>
              <a:lumOff val="60000"/>
            </a:schemeClr>
          </a:solidFill>
        </p:spPr>
        <p:txBody>
          <a:bodyPr vert="horz" lIns="91440" tIns="45720" rIns="91440" bIns="45720" rtlCol="0">
            <a:noAutofit/>
          </a:bodyPr>
          <a:lstStyle/>
          <a:p>
            <a:pPr defTabSz="914400">
              <a:lnSpc>
                <a:spcPct val="90000"/>
              </a:lnSpc>
              <a:spcAft>
                <a:spcPts val="600"/>
              </a:spcAft>
            </a:pPr>
            <a:r>
              <a:rPr lang="en-US" sz="2000" dirty="0">
                <a:solidFill>
                  <a:srgbClr val="000000"/>
                </a:solidFill>
              </a:rPr>
              <a:t>Oh those lips that Love designed for kissing</a:t>
            </a:r>
            <a:br>
              <a:rPr lang="en-US" sz="2000" dirty="0">
                <a:solidFill>
                  <a:srgbClr val="000000"/>
                </a:solidFill>
              </a:rPr>
            </a:br>
            <a:r>
              <a:rPr lang="en-US" sz="2000" dirty="0">
                <a:solidFill>
                  <a:srgbClr val="000000"/>
                </a:solidFill>
              </a:rPr>
              <a:t>Are of such beauty and so soft to kiss.</a:t>
            </a:r>
            <a:br>
              <a:rPr lang="en-US" sz="2000" dirty="0">
                <a:solidFill>
                  <a:srgbClr val="000000"/>
                </a:solidFill>
              </a:rPr>
            </a:br>
            <a:r>
              <a:rPr lang="en-US" sz="2000" dirty="0">
                <a:solidFill>
                  <a:srgbClr val="000000"/>
                </a:solidFill>
              </a:rPr>
              <a:t>Yet Cupid’s arrow fired but keeps missing</a:t>
            </a:r>
            <a:br>
              <a:rPr lang="en-US" sz="2000" dirty="0">
                <a:solidFill>
                  <a:srgbClr val="000000"/>
                </a:solidFill>
              </a:rPr>
            </a:br>
            <a:r>
              <a:rPr lang="en-US" sz="2000" dirty="0">
                <a:solidFill>
                  <a:srgbClr val="000000"/>
                </a:solidFill>
              </a:rPr>
              <a:t>Our paths seldom cross and do often miss.</a:t>
            </a:r>
            <a:br>
              <a:rPr lang="en-US" sz="2000" dirty="0">
                <a:solidFill>
                  <a:srgbClr val="000000"/>
                </a:solidFill>
              </a:rPr>
            </a:br>
            <a:r>
              <a:rPr lang="en-US" sz="2000" dirty="0">
                <a:solidFill>
                  <a:srgbClr val="000000"/>
                </a:solidFill>
              </a:rPr>
              <a:t>I sometimes do view you dear from afar, </a:t>
            </a:r>
            <a:br>
              <a:rPr lang="en-US" sz="2000" dirty="0">
                <a:solidFill>
                  <a:srgbClr val="000000"/>
                </a:solidFill>
              </a:rPr>
            </a:br>
            <a:r>
              <a:rPr lang="en-US" sz="2000" dirty="0">
                <a:solidFill>
                  <a:srgbClr val="000000"/>
                </a:solidFill>
              </a:rPr>
              <a:t>From my seat in the town square I see thee.</a:t>
            </a:r>
            <a:br>
              <a:rPr lang="en-US" sz="2000" dirty="0">
                <a:solidFill>
                  <a:srgbClr val="000000"/>
                </a:solidFill>
              </a:rPr>
            </a:br>
            <a:r>
              <a:rPr lang="en-US" sz="2000" dirty="0">
                <a:solidFill>
                  <a:srgbClr val="000000"/>
                </a:solidFill>
              </a:rPr>
              <a:t>I pray you keep the door to your heart ajar</a:t>
            </a:r>
            <a:br>
              <a:rPr lang="en-US" sz="2000" dirty="0">
                <a:solidFill>
                  <a:srgbClr val="000000"/>
                </a:solidFill>
              </a:rPr>
            </a:br>
            <a:r>
              <a:rPr lang="en-US" sz="2000" dirty="0">
                <a:solidFill>
                  <a:srgbClr val="000000"/>
                </a:solidFill>
              </a:rPr>
              <a:t>For Cupid’s arrow to fly straight from me.</a:t>
            </a:r>
            <a:br>
              <a:rPr lang="en-US" sz="2000" dirty="0">
                <a:solidFill>
                  <a:srgbClr val="000000"/>
                </a:solidFill>
              </a:rPr>
            </a:br>
            <a:r>
              <a:rPr lang="en-US" sz="2000" dirty="0">
                <a:solidFill>
                  <a:srgbClr val="000000"/>
                </a:solidFill>
              </a:rPr>
              <a:t>But I see you with another bright flame</a:t>
            </a:r>
            <a:br>
              <a:rPr lang="en-US" sz="2000" dirty="0">
                <a:solidFill>
                  <a:srgbClr val="000000"/>
                </a:solidFill>
              </a:rPr>
            </a:br>
            <a:r>
              <a:rPr lang="en-US" sz="2000" dirty="0">
                <a:solidFill>
                  <a:srgbClr val="000000"/>
                </a:solidFill>
              </a:rPr>
              <a:t>Strolling through the town, your sweet heart’s delight.</a:t>
            </a:r>
            <a:br>
              <a:rPr lang="en-US" sz="2000" dirty="0">
                <a:solidFill>
                  <a:srgbClr val="000000"/>
                </a:solidFill>
              </a:rPr>
            </a:br>
            <a:r>
              <a:rPr lang="en-US" sz="2000" dirty="0">
                <a:solidFill>
                  <a:srgbClr val="000000"/>
                </a:solidFill>
              </a:rPr>
              <a:t>I have yet to know my heart rival’s name</a:t>
            </a:r>
            <a:br>
              <a:rPr lang="en-US" sz="2000" dirty="0">
                <a:solidFill>
                  <a:srgbClr val="000000"/>
                </a:solidFill>
              </a:rPr>
            </a:br>
            <a:r>
              <a:rPr lang="en-US" sz="2000" dirty="0">
                <a:solidFill>
                  <a:srgbClr val="000000"/>
                </a:solidFill>
              </a:rPr>
              <a:t>To challenge him to a duel, a lovers’ fight.</a:t>
            </a:r>
            <a:br>
              <a:rPr lang="en-US" sz="2000" dirty="0">
                <a:solidFill>
                  <a:srgbClr val="000000"/>
                </a:solidFill>
              </a:rPr>
            </a:br>
            <a:r>
              <a:rPr lang="en-US" sz="2000" dirty="0">
                <a:solidFill>
                  <a:srgbClr val="000000"/>
                </a:solidFill>
              </a:rPr>
              <a:t>Yet to hate him is wrong, I must succumb</a:t>
            </a:r>
            <a:br>
              <a:rPr lang="en-US" sz="2000" dirty="0">
                <a:solidFill>
                  <a:srgbClr val="000000"/>
                </a:solidFill>
              </a:rPr>
            </a:br>
            <a:r>
              <a:rPr lang="en-US" sz="2000" dirty="0">
                <a:solidFill>
                  <a:srgbClr val="000000"/>
                </a:solidFill>
              </a:rPr>
              <a:t>And wait for love to die, and hearts to numb. </a:t>
            </a:r>
          </a:p>
        </p:txBody>
      </p:sp>
      <p:sp>
        <p:nvSpPr>
          <p:cNvPr id="5" name="TextBox 4">
            <a:extLst>
              <a:ext uri="{FF2B5EF4-FFF2-40B4-BE49-F238E27FC236}">
                <a16:creationId xmlns:a16="http://schemas.microsoft.com/office/drawing/2014/main" xmlns="" id="{F2B258F9-253A-924F-A170-48A510A99AF4}"/>
              </a:ext>
            </a:extLst>
          </p:cNvPr>
          <p:cNvSpPr txBox="1"/>
          <p:nvPr/>
        </p:nvSpPr>
        <p:spPr>
          <a:xfrm>
            <a:off x="6416544" y="1305341"/>
            <a:ext cx="2353056" cy="4247317"/>
          </a:xfrm>
          <a:prstGeom prst="rect">
            <a:avLst/>
          </a:prstGeom>
          <a:noFill/>
          <a:ln>
            <a:solidFill>
              <a:schemeClr val="tx1"/>
            </a:solidFill>
          </a:ln>
        </p:spPr>
        <p:txBody>
          <a:bodyPr wrap="square" rtlCol="0">
            <a:spAutoFit/>
          </a:bodyPr>
          <a:lstStyle/>
          <a:p>
            <a:r>
              <a:rPr lang="en-US" dirty="0"/>
              <a:t>lips</a:t>
            </a:r>
          </a:p>
          <a:p>
            <a:r>
              <a:rPr lang="en-US" dirty="0"/>
              <a:t>beauty</a:t>
            </a:r>
          </a:p>
          <a:p>
            <a:r>
              <a:rPr lang="en-US" dirty="0"/>
              <a:t>arrow/missing</a:t>
            </a:r>
          </a:p>
          <a:p>
            <a:r>
              <a:rPr lang="en-US" dirty="0"/>
              <a:t>cross</a:t>
            </a:r>
          </a:p>
          <a:p>
            <a:r>
              <a:rPr lang="en-US" dirty="0"/>
              <a:t>afar</a:t>
            </a:r>
          </a:p>
          <a:p>
            <a:r>
              <a:rPr lang="en-US" dirty="0"/>
              <a:t>seat</a:t>
            </a:r>
          </a:p>
          <a:p>
            <a:r>
              <a:rPr lang="en-US" dirty="0"/>
              <a:t>pray</a:t>
            </a:r>
          </a:p>
          <a:p>
            <a:r>
              <a:rPr lang="en-US" dirty="0"/>
              <a:t>arrow</a:t>
            </a:r>
          </a:p>
          <a:p>
            <a:r>
              <a:rPr lang="en-US" dirty="0"/>
              <a:t>flame</a:t>
            </a:r>
          </a:p>
          <a:p>
            <a:r>
              <a:rPr lang="en-US" dirty="0"/>
              <a:t>strolling</a:t>
            </a:r>
          </a:p>
          <a:p>
            <a:endParaRPr lang="en-US" dirty="0"/>
          </a:p>
          <a:p>
            <a:r>
              <a:rPr lang="en-US" dirty="0"/>
              <a:t>rival’s</a:t>
            </a:r>
          </a:p>
          <a:p>
            <a:r>
              <a:rPr lang="en-US" dirty="0"/>
              <a:t>duel</a:t>
            </a:r>
          </a:p>
          <a:p>
            <a:r>
              <a:rPr lang="en-US" dirty="0"/>
              <a:t>succumb</a:t>
            </a:r>
          </a:p>
          <a:p>
            <a:r>
              <a:rPr lang="en-US" dirty="0"/>
              <a:t>numb</a:t>
            </a:r>
          </a:p>
        </p:txBody>
      </p:sp>
    </p:spTree>
    <p:extLst>
      <p:ext uri="{BB962C8B-B14F-4D97-AF65-F5344CB8AC3E}">
        <p14:creationId xmlns:p14="http://schemas.microsoft.com/office/powerpoint/2010/main" val="246783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D268C61-8C56-6247-B9DC-1D9F2D8A4E00}"/>
              </a:ext>
            </a:extLst>
          </p:cNvPr>
          <p:cNvSpPr>
            <a:spLocks noGrp="1"/>
          </p:cNvSpPr>
          <p:nvPr>
            <p:ph type="title"/>
          </p:nvPr>
        </p:nvSpPr>
        <p:spPr>
          <a:xfrm>
            <a:off x="1034148" y="103875"/>
            <a:ext cx="6568219" cy="553998"/>
          </a:xfrm>
          <a:solidFill>
            <a:schemeClr val="accent1">
              <a:lumMod val="20000"/>
              <a:lumOff val="80000"/>
            </a:schemeClr>
          </a:solidFill>
        </p:spPr>
        <p:txBody>
          <a:bodyPr/>
          <a:lstStyle/>
          <a:p>
            <a:r>
              <a:rPr lang="en-US" dirty="0"/>
              <a:t>Model Paragraph</a:t>
            </a:r>
          </a:p>
        </p:txBody>
      </p:sp>
      <p:graphicFrame>
        <p:nvGraphicFramePr>
          <p:cNvPr id="4" name="Table 3">
            <a:extLst>
              <a:ext uri="{FF2B5EF4-FFF2-40B4-BE49-F238E27FC236}">
                <a16:creationId xmlns:a16="http://schemas.microsoft.com/office/drawing/2014/main" xmlns="" id="{FD688537-4DA0-F64E-8813-3957AB58A5E1}"/>
              </a:ext>
            </a:extLst>
          </p:cNvPr>
          <p:cNvGraphicFramePr>
            <a:graphicFrameLocks noGrp="1"/>
          </p:cNvGraphicFramePr>
          <p:nvPr>
            <p:extLst>
              <p:ext uri="{D42A27DB-BD31-4B8C-83A1-F6EECF244321}">
                <p14:modId xmlns:p14="http://schemas.microsoft.com/office/powerpoint/2010/main" val="1699363194"/>
              </p:ext>
            </p:extLst>
          </p:nvPr>
        </p:nvGraphicFramePr>
        <p:xfrm>
          <a:off x="464233" y="1088613"/>
          <a:ext cx="8215533" cy="5529531"/>
        </p:xfrm>
        <a:graphic>
          <a:graphicData uri="http://schemas.openxmlformats.org/drawingml/2006/table">
            <a:tbl>
              <a:tblPr firstRow="1" bandRow="1">
                <a:tableStyleId>{C083E6E3-FA7D-4D7B-A595-EF9225AFEA82}</a:tableStyleId>
              </a:tblPr>
              <a:tblGrid>
                <a:gridCol w="1983545">
                  <a:extLst>
                    <a:ext uri="{9D8B030D-6E8A-4147-A177-3AD203B41FA5}">
                      <a16:colId xmlns:a16="http://schemas.microsoft.com/office/drawing/2014/main" xmlns="" val="1954245647"/>
                    </a:ext>
                  </a:extLst>
                </a:gridCol>
                <a:gridCol w="4417256">
                  <a:extLst>
                    <a:ext uri="{9D8B030D-6E8A-4147-A177-3AD203B41FA5}">
                      <a16:colId xmlns:a16="http://schemas.microsoft.com/office/drawing/2014/main" xmlns="" val="3826004316"/>
                    </a:ext>
                  </a:extLst>
                </a:gridCol>
                <a:gridCol w="1814732">
                  <a:extLst>
                    <a:ext uri="{9D8B030D-6E8A-4147-A177-3AD203B41FA5}">
                      <a16:colId xmlns:a16="http://schemas.microsoft.com/office/drawing/2014/main" xmlns="" val="2027487602"/>
                    </a:ext>
                  </a:extLst>
                </a:gridCol>
              </a:tblGrid>
              <a:tr h="1632558">
                <a:tc>
                  <a:txBody>
                    <a:bodyPr/>
                    <a:lstStyle/>
                    <a:p>
                      <a:r>
                        <a:rPr lang="en-US" b="0" dirty="0"/>
                        <a:t>Short embedded quotations</a:t>
                      </a:r>
                    </a:p>
                    <a:p>
                      <a:endParaRPr lang="en-US" b="0" dirty="0"/>
                    </a:p>
                    <a:p>
                      <a:endParaRPr lang="en-US" b="0" dirty="0"/>
                    </a:p>
                    <a:p>
                      <a:endParaRPr lang="en-US" b="0" dirty="0"/>
                    </a:p>
                    <a:p>
                      <a:endParaRPr lang="en-US"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defTabSz="914400">
                        <a:lnSpc>
                          <a:spcPct val="90000"/>
                        </a:lnSpc>
                        <a:spcAft>
                          <a:spcPts val="600"/>
                        </a:spcAft>
                      </a:pPr>
                      <a:r>
                        <a:rPr lang="en-US" sz="2400" dirty="0"/>
                        <a:t>I think Narcissus is about unrequited love and that this is evident from the start.   The verb ‘submerged’ suggests the narrator is sinking beneath despair and the fact that he/she is ‘closest’ to this makes me think it has happened before, but he/she is now at breaking point.    The feelings of despair are also evident...</a:t>
                      </a:r>
                    </a:p>
                    <a:p>
                      <a:pPr defTabSz="914400">
                        <a:lnSpc>
                          <a:spcPct val="90000"/>
                        </a:lnSpc>
                        <a:spcAft>
                          <a:spcPts val="600"/>
                        </a:spcAft>
                      </a:pPr>
                      <a:endParaRPr lang="en-US" sz="2400" dirty="0"/>
                    </a:p>
                    <a:p>
                      <a:pPr defTabSz="914400">
                        <a:lnSpc>
                          <a:spcPct val="90000"/>
                        </a:lnSpc>
                        <a:spcAft>
                          <a:spcPts val="600"/>
                        </a:spcAft>
                      </a:pPr>
                      <a:r>
                        <a:rPr lang="en-US" sz="2400" dirty="0"/>
                        <a:t>Similarly,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Close focus on 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92520599"/>
                  </a:ext>
                </a:extLst>
              </a:tr>
              <a:tr h="1451897">
                <a:tc>
                  <a:txBody>
                    <a:bodyPr/>
                    <a:lstStyle/>
                    <a:p>
                      <a:r>
                        <a:rPr lang="en-US" b="0" dirty="0"/>
                        <a:t>Analysis of 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b="0" dirty="0"/>
                        <a:t>Subject terminology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58527847"/>
                  </a:ext>
                </a:extLst>
              </a:tr>
              <a:tr h="2340274">
                <a:tc>
                  <a:txBody>
                    <a:bodyPr/>
                    <a:lstStyle/>
                    <a:p>
                      <a:r>
                        <a:rPr lang="en-US" b="0" dirty="0"/>
                        <a:t>Analysis of form/structure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a:t>Comparison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37009324"/>
                  </a:ext>
                </a:extLst>
              </a:tr>
            </a:tbl>
          </a:graphicData>
        </a:graphic>
      </p:graphicFrame>
    </p:spTree>
    <p:extLst>
      <p:ext uri="{BB962C8B-B14F-4D97-AF65-F5344CB8AC3E}">
        <p14:creationId xmlns:p14="http://schemas.microsoft.com/office/powerpoint/2010/main" val="2637669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BDC8DF5-3D87-6640-95AA-6087EAEAE967}"/>
              </a:ext>
            </a:extLst>
          </p:cNvPr>
          <p:cNvSpPr/>
          <p:nvPr/>
        </p:nvSpPr>
        <p:spPr>
          <a:xfrm>
            <a:off x="37070" y="0"/>
            <a:ext cx="4646141" cy="3647152"/>
          </a:xfrm>
          <a:prstGeom prst="rect">
            <a:avLst/>
          </a:prstGeom>
        </p:spPr>
        <p:txBody>
          <a:bodyPr wrap="square">
            <a:spAutoFit/>
          </a:bodyPr>
          <a:lstStyle/>
          <a:p>
            <a:r>
              <a:rPr lang="en-GB" sz="1100" dirty="0">
                <a:solidFill>
                  <a:srgbClr val="121212"/>
                </a:solidFill>
                <a:latin typeface="Georgia" panose="02040502050405020303" pitchFamily="18" charset="0"/>
                <a:ea typeface="Times New Roman" panose="02020603050405020304" pitchFamily="18" charset="0"/>
              </a:rPr>
              <a:t/>
            </a:r>
            <a:br>
              <a:rPr lang="en-GB" sz="1100" dirty="0">
                <a:solidFill>
                  <a:srgbClr val="121212"/>
                </a:solidFill>
                <a:latin typeface="Georgia" panose="02040502050405020303" pitchFamily="18" charset="0"/>
                <a:ea typeface="Times New Roman" panose="02020603050405020304" pitchFamily="18" charset="0"/>
              </a:rPr>
            </a:br>
            <a:r>
              <a:rPr lang="en-GB" sz="1100" dirty="0">
                <a:solidFill>
                  <a:srgbClr val="121212"/>
                </a:solidFill>
                <a:highlight>
                  <a:srgbClr val="000000"/>
                </a:highlight>
                <a:latin typeface="Georgia" panose="02040502050405020303" pitchFamily="18" charset="0"/>
                <a:ea typeface="Times New Roman" panose="02020603050405020304" pitchFamily="18" charset="0"/>
              </a:rPr>
              <a:t>Since early middle-age</a:t>
            </a:r>
            <a:br>
              <a:rPr lang="en-GB" sz="1100" dirty="0">
                <a:solidFill>
                  <a:srgbClr val="121212"/>
                </a:solidFill>
                <a:highlight>
                  <a:srgbClr val="000000"/>
                </a:highlight>
                <a:latin typeface="Georgia" panose="02040502050405020303" pitchFamily="18" charset="0"/>
                <a:ea typeface="Times New Roman" panose="02020603050405020304" pitchFamily="18" charset="0"/>
              </a:rPr>
            </a:br>
            <a:r>
              <a:rPr lang="en-GB" sz="1100" dirty="0">
                <a:solidFill>
                  <a:srgbClr val="121212"/>
                </a:solidFill>
                <a:highlight>
                  <a:srgbClr val="000000"/>
                </a:highlight>
                <a:latin typeface="Georgia" panose="02040502050405020303" pitchFamily="18" charset="0"/>
                <a:ea typeface="Times New Roman" panose="02020603050405020304" pitchFamily="18" charset="0"/>
              </a:rPr>
              <a:t>(say around forty)</a:t>
            </a:r>
            <a:br>
              <a:rPr lang="en-GB" sz="1100" dirty="0">
                <a:solidFill>
                  <a:srgbClr val="121212"/>
                </a:solidFill>
                <a:highlight>
                  <a:srgbClr val="000000"/>
                </a:highlight>
                <a:latin typeface="Georgia" panose="02040502050405020303" pitchFamily="18" charset="0"/>
                <a:ea typeface="Times New Roman" panose="02020603050405020304" pitchFamily="18" charset="0"/>
              </a:rPr>
            </a:br>
            <a:r>
              <a:rPr lang="en-GB" sz="1100" dirty="0">
                <a:solidFill>
                  <a:srgbClr val="121212"/>
                </a:solidFill>
                <a:highlight>
                  <a:srgbClr val="000000"/>
                </a:highlight>
                <a:latin typeface="Georgia" panose="02040502050405020303" pitchFamily="18" charset="0"/>
                <a:ea typeface="Times New Roman" panose="02020603050405020304" pitchFamily="18" charset="0"/>
              </a:rPr>
              <a:t>I've been writing about ageing,</a:t>
            </a:r>
            <a:br>
              <a:rPr lang="en-GB" sz="1100" dirty="0">
                <a:solidFill>
                  <a:srgbClr val="121212"/>
                </a:solidFill>
                <a:highlight>
                  <a:srgbClr val="000000"/>
                </a:highlight>
                <a:latin typeface="Georgia" panose="02040502050405020303" pitchFamily="18" charset="0"/>
                <a:ea typeface="Times New Roman" panose="02020603050405020304" pitchFamily="18" charset="0"/>
              </a:rPr>
            </a:br>
            <a:r>
              <a:rPr lang="en-GB" sz="1100" dirty="0">
                <a:solidFill>
                  <a:srgbClr val="121212"/>
                </a:solidFill>
                <a:highlight>
                  <a:srgbClr val="000000"/>
                </a:highlight>
                <a:latin typeface="Georgia" panose="02040502050405020303" pitchFamily="18" charset="0"/>
                <a:ea typeface="Times New Roman" panose="02020603050405020304" pitchFamily="18" charset="0"/>
              </a:rPr>
              <a:t>poems in many registers:</a:t>
            </a:r>
            <a:br>
              <a:rPr lang="en-GB" sz="1100" dirty="0">
                <a:solidFill>
                  <a:srgbClr val="121212"/>
                </a:solidFill>
                <a:highlight>
                  <a:srgbClr val="000000"/>
                </a:highlight>
                <a:latin typeface="Georgia" panose="02040502050405020303" pitchFamily="18" charset="0"/>
                <a:ea typeface="Times New Roman" panose="02020603050405020304" pitchFamily="18" charset="0"/>
              </a:rPr>
            </a:br>
            <a:r>
              <a:rPr lang="en-GB" sz="1100" dirty="0">
                <a:solidFill>
                  <a:srgbClr val="121212"/>
                </a:solidFill>
                <a:highlight>
                  <a:srgbClr val="000000"/>
                </a:highlight>
                <a:latin typeface="Georgia" panose="02040502050405020303" pitchFamily="18" charset="0"/>
                <a:ea typeface="Times New Roman" panose="02020603050405020304" pitchFamily="18" charset="0"/>
              </a:rPr>
              <a:t>fearful, enraged or accepting</a:t>
            </a:r>
            <a:br>
              <a:rPr lang="en-GB" sz="1100" dirty="0">
                <a:solidFill>
                  <a:srgbClr val="121212"/>
                </a:solidFill>
                <a:highlight>
                  <a:srgbClr val="000000"/>
                </a:highlight>
                <a:latin typeface="Georgia" panose="02040502050405020303" pitchFamily="18" charset="0"/>
                <a:ea typeface="Times New Roman" panose="02020603050405020304" pitchFamily="18" charset="0"/>
              </a:rPr>
            </a:br>
            <a:r>
              <a:rPr lang="en-GB" sz="1100" dirty="0">
                <a:solidFill>
                  <a:srgbClr val="121212"/>
                </a:solidFill>
                <a:highlight>
                  <a:srgbClr val="000000"/>
                </a:highlight>
                <a:latin typeface="Georgia" panose="02040502050405020303" pitchFamily="18" charset="0"/>
                <a:ea typeface="Times New Roman" panose="02020603050405020304" pitchFamily="18" charset="0"/>
              </a:rPr>
              <a:t>as I moved through the decades.</a:t>
            </a:r>
          </a:p>
          <a:p>
            <a:endParaRPr lang="en-GB" sz="1100" dirty="0">
              <a:latin typeface="Times New Roman" panose="02020603050405020304" pitchFamily="18" charset="0"/>
              <a:ea typeface="Times New Roman" panose="02020603050405020304" pitchFamily="18" charset="0"/>
            </a:endParaRPr>
          </a:p>
          <a:p>
            <a:r>
              <a:rPr lang="en-GB" sz="1100" dirty="0">
                <a:solidFill>
                  <a:srgbClr val="121212"/>
                </a:solidFill>
                <a:highlight>
                  <a:srgbClr val="000000"/>
                </a:highlight>
                <a:latin typeface="Georgia" panose="02040502050405020303" pitchFamily="18" charset="0"/>
                <a:ea typeface="Times New Roman" panose="02020603050405020304" pitchFamily="18" charset="0"/>
              </a:rPr>
              <a:t>Now that I'm really old</a:t>
            </a:r>
            <a:br>
              <a:rPr lang="en-GB" sz="1100" dirty="0">
                <a:solidFill>
                  <a:srgbClr val="121212"/>
                </a:solidFill>
                <a:highlight>
                  <a:srgbClr val="000000"/>
                </a:highlight>
                <a:latin typeface="Georgia" panose="02040502050405020303" pitchFamily="18" charset="0"/>
                <a:ea typeface="Times New Roman" panose="02020603050405020304" pitchFamily="18" charset="0"/>
              </a:rPr>
            </a:br>
            <a:r>
              <a:rPr lang="en-GB" sz="1100" dirty="0">
                <a:solidFill>
                  <a:srgbClr val="121212"/>
                </a:solidFill>
                <a:highlight>
                  <a:srgbClr val="000000"/>
                </a:highlight>
                <a:latin typeface="Georgia" panose="02040502050405020303" pitchFamily="18" charset="0"/>
                <a:ea typeface="Times New Roman" panose="02020603050405020304" pitchFamily="18" charset="0"/>
              </a:rPr>
              <a:t>there seems little left to say.</a:t>
            </a:r>
            <a:br>
              <a:rPr lang="en-GB" sz="1100" dirty="0">
                <a:solidFill>
                  <a:srgbClr val="121212"/>
                </a:solidFill>
                <a:highlight>
                  <a:srgbClr val="000000"/>
                </a:highlight>
                <a:latin typeface="Georgia" panose="02040502050405020303" pitchFamily="18" charset="0"/>
                <a:ea typeface="Times New Roman" panose="02020603050405020304" pitchFamily="18" charset="0"/>
              </a:rPr>
            </a:br>
            <a:r>
              <a:rPr lang="en-GB" sz="1100" dirty="0">
                <a:solidFill>
                  <a:srgbClr val="121212"/>
                </a:solidFill>
                <a:highlight>
                  <a:srgbClr val="000000"/>
                </a:highlight>
                <a:latin typeface="Georgia" panose="02040502050405020303" pitchFamily="18" charset="0"/>
                <a:ea typeface="Times New Roman" panose="02020603050405020304" pitchFamily="18" charset="0"/>
              </a:rPr>
              <a:t>Pointless to bewail</a:t>
            </a:r>
            <a:br>
              <a:rPr lang="en-GB" sz="1100" dirty="0">
                <a:solidFill>
                  <a:srgbClr val="121212"/>
                </a:solidFill>
                <a:highlight>
                  <a:srgbClr val="000000"/>
                </a:highlight>
                <a:latin typeface="Georgia" panose="02040502050405020303" pitchFamily="18" charset="0"/>
                <a:ea typeface="Times New Roman" panose="02020603050405020304" pitchFamily="18" charset="0"/>
              </a:rPr>
            </a:br>
            <a:r>
              <a:rPr lang="en-GB" sz="1100" dirty="0">
                <a:solidFill>
                  <a:srgbClr val="121212"/>
                </a:solidFill>
                <a:highlight>
                  <a:srgbClr val="000000"/>
                </a:highlight>
                <a:latin typeface="Georgia" panose="02040502050405020303" pitchFamily="18" charset="0"/>
                <a:ea typeface="Times New Roman" panose="02020603050405020304" pitchFamily="18" charset="0"/>
              </a:rPr>
              <a:t>the decline, bodily and mental;</a:t>
            </a:r>
            <a:br>
              <a:rPr lang="en-GB" sz="1100" dirty="0">
                <a:solidFill>
                  <a:srgbClr val="121212"/>
                </a:solidFill>
                <a:highlight>
                  <a:srgbClr val="000000"/>
                </a:highlight>
                <a:latin typeface="Georgia" panose="02040502050405020303" pitchFamily="18" charset="0"/>
                <a:ea typeface="Times New Roman" panose="02020603050405020304" pitchFamily="18" charset="0"/>
              </a:rPr>
            </a:br>
            <a:r>
              <a:rPr lang="en-GB" sz="1100" dirty="0">
                <a:solidFill>
                  <a:srgbClr val="121212"/>
                </a:solidFill>
                <a:highlight>
                  <a:srgbClr val="000000"/>
                </a:highlight>
                <a:latin typeface="Georgia" panose="02040502050405020303" pitchFamily="18" charset="0"/>
                <a:ea typeface="Times New Roman" panose="02020603050405020304" pitchFamily="18" charset="0"/>
              </a:rPr>
              <a:t>undignified; boring</a:t>
            </a:r>
            <a:br>
              <a:rPr lang="en-GB" sz="1100" dirty="0">
                <a:solidFill>
                  <a:srgbClr val="121212"/>
                </a:solidFill>
                <a:highlight>
                  <a:srgbClr val="000000"/>
                </a:highlight>
                <a:latin typeface="Georgia" panose="02040502050405020303" pitchFamily="18" charset="0"/>
                <a:ea typeface="Times New Roman" panose="02020603050405020304" pitchFamily="18" charset="0"/>
              </a:rPr>
            </a:br>
            <a:r>
              <a:rPr lang="en-GB" sz="1100" dirty="0">
                <a:solidFill>
                  <a:srgbClr val="121212"/>
                </a:solidFill>
                <a:highlight>
                  <a:srgbClr val="000000"/>
                </a:highlight>
                <a:latin typeface="Georgia" panose="02040502050405020303" pitchFamily="18" charset="0"/>
                <a:ea typeface="Times New Roman" panose="02020603050405020304" pitchFamily="18" charset="0"/>
              </a:rPr>
              <a:t>not to me only but everyone,</a:t>
            </a:r>
          </a:p>
          <a:p>
            <a:endParaRPr lang="en-GB" sz="1100" dirty="0">
              <a:latin typeface="Times New Roman" panose="02020603050405020304" pitchFamily="18" charset="0"/>
              <a:ea typeface="Times New Roman" panose="02020603050405020304" pitchFamily="18" charset="0"/>
            </a:endParaRPr>
          </a:p>
          <a:p>
            <a:r>
              <a:rPr lang="en-GB" sz="1100" dirty="0">
                <a:solidFill>
                  <a:srgbClr val="121212"/>
                </a:solidFill>
                <a:highlight>
                  <a:srgbClr val="000000"/>
                </a:highlight>
                <a:latin typeface="Georgia" panose="02040502050405020303" pitchFamily="18" charset="0"/>
                <a:ea typeface="Times New Roman" panose="02020603050405020304" pitchFamily="18" charset="0"/>
              </a:rPr>
              <a:t>and ridiculous to celebrate</a:t>
            </a:r>
            <a:br>
              <a:rPr lang="en-GB" sz="1100" dirty="0">
                <a:solidFill>
                  <a:srgbClr val="121212"/>
                </a:solidFill>
                <a:highlight>
                  <a:srgbClr val="000000"/>
                </a:highlight>
                <a:latin typeface="Georgia" panose="02040502050405020303" pitchFamily="18" charset="0"/>
                <a:ea typeface="Times New Roman" panose="02020603050405020304" pitchFamily="18" charset="0"/>
              </a:rPr>
            </a:br>
            <a:r>
              <a:rPr lang="en-GB" sz="1100" dirty="0">
                <a:solidFill>
                  <a:srgbClr val="121212"/>
                </a:solidFill>
                <a:highlight>
                  <a:srgbClr val="000000"/>
                </a:highlight>
                <a:latin typeface="Georgia" panose="02040502050405020303" pitchFamily="18" charset="0"/>
                <a:ea typeface="Times New Roman" panose="02020603050405020304" pitchFamily="18" charset="0"/>
              </a:rPr>
              <a:t>the wisdom supposedly gained</a:t>
            </a:r>
            <a:br>
              <a:rPr lang="en-GB" sz="1100" dirty="0">
                <a:solidFill>
                  <a:srgbClr val="121212"/>
                </a:solidFill>
                <a:highlight>
                  <a:srgbClr val="000000"/>
                </a:highlight>
                <a:latin typeface="Georgia" panose="02040502050405020303" pitchFamily="18" charset="0"/>
                <a:ea typeface="Times New Roman" panose="02020603050405020304" pitchFamily="18" charset="0"/>
              </a:rPr>
            </a:br>
            <a:r>
              <a:rPr lang="en-GB" sz="1100" dirty="0">
                <a:solidFill>
                  <a:srgbClr val="121212"/>
                </a:solidFill>
                <a:highlight>
                  <a:srgbClr val="000000"/>
                </a:highlight>
                <a:latin typeface="Georgia" panose="02040502050405020303" pitchFamily="18" charset="0"/>
                <a:ea typeface="Times New Roman" panose="02020603050405020304" pitchFamily="18" charset="0"/>
              </a:rPr>
              <a:t>simply by staying alive.</a:t>
            </a:r>
            <a:br>
              <a:rPr lang="en-GB" sz="1100" dirty="0">
                <a:solidFill>
                  <a:srgbClr val="121212"/>
                </a:solidFill>
                <a:highlight>
                  <a:srgbClr val="000000"/>
                </a:highlight>
                <a:latin typeface="Georgia" panose="02040502050405020303" pitchFamily="18" charset="0"/>
                <a:ea typeface="Times New Roman" panose="02020603050405020304" pitchFamily="18" charset="0"/>
              </a:rPr>
            </a:br>
            <a:r>
              <a:rPr lang="en-GB" sz="1100" dirty="0">
                <a:solidFill>
                  <a:srgbClr val="121212"/>
                </a:solidFill>
                <a:highlight>
                  <a:srgbClr val="000000"/>
                </a:highlight>
                <a:latin typeface="Georgia" panose="02040502050405020303" pitchFamily="18" charset="0"/>
                <a:ea typeface="Times New Roman" panose="02020603050405020304" pitchFamily="18" charset="0"/>
              </a:rPr>
              <a:t>– Nevertheless, to have faith</a:t>
            </a:r>
            <a:br>
              <a:rPr lang="en-GB" sz="1100" dirty="0">
                <a:solidFill>
                  <a:srgbClr val="121212"/>
                </a:solidFill>
                <a:highlight>
                  <a:srgbClr val="000000"/>
                </a:highlight>
                <a:latin typeface="Georgia" panose="02040502050405020303" pitchFamily="18" charset="0"/>
                <a:ea typeface="Times New Roman" panose="02020603050405020304" pitchFamily="18" charset="0"/>
              </a:rPr>
            </a:br>
            <a:r>
              <a:rPr lang="en-GB" sz="1100" dirty="0">
                <a:solidFill>
                  <a:srgbClr val="121212"/>
                </a:solidFill>
                <a:highlight>
                  <a:srgbClr val="000000"/>
                </a:highlight>
                <a:latin typeface="Georgia" panose="02040502050405020303" pitchFamily="18" charset="0"/>
                <a:ea typeface="Times New Roman" panose="02020603050405020304" pitchFamily="18" charset="0"/>
              </a:rPr>
              <a:t>that you'll be adored as an ancient</a:t>
            </a:r>
            <a:br>
              <a:rPr lang="en-GB" sz="1100" dirty="0">
                <a:solidFill>
                  <a:srgbClr val="121212"/>
                </a:solidFill>
                <a:highlight>
                  <a:srgbClr val="000000"/>
                </a:highlight>
                <a:latin typeface="Georgia" panose="02040502050405020303" pitchFamily="18" charset="0"/>
                <a:ea typeface="Times New Roman" panose="02020603050405020304" pitchFamily="18" charset="0"/>
              </a:rPr>
            </a:br>
            <a:r>
              <a:rPr lang="en-GB" sz="1100" dirty="0">
                <a:solidFill>
                  <a:srgbClr val="121212"/>
                </a:solidFill>
                <a:highlight>
                  <a:srgbClr val="000000"/>
                </a:highlight>
                <a:latin typeface="Georgia" panose="02040502050405020303" pitchFamily="18" charset="0"/>
                <a:ea typeface="Times New Roman" panose="02020603050405020304" pitchFamily="18" charset="0"/>
              </a:rPr>
              <a:t>might make it all worthwhile.</a:t>
            </a:r>
            <a:endParaRPr lang="en-GB" sz="1100" dirty="0">
              <a:effectLst/>
              <a:highlight>
                <a:srgbClr val="000000"/>
              </a:highlight>
              <a:latin typeface="Times New Roman" panose="02020603050405020304" pitchFamily="18" charset="0"/>
              <a:ea typeface="Times New Roman" panose="02020603050405020304" pitchFamily="18" charset="0"/>
            </a:endParaRPr>
          </a:p>
        </p:txBody>
      </p:sp>
      <p:sp>
        <p:nvSpPr>
          <p:cNvPr id="27" name="Rectangle 26">
            <a:extLst>
              <a:ext uri="{FF2B5EF4-FFF2-40B4-BE49-F238E27FC236}">
                <a16:creationId xmlns:a16="http://schemas.microsoft.com/office/drawing/2014/main" xmlns="" id="{DCF608D9-6D46-2842-9981-A01B6507FC31}"/>
              </a:ext>
            </a:extLst>
          </p:cNvPr>
          <p:cNvSpPr/>
          <p:nvPr/>
        </p:nvSpPr>
        <p:spPr>
          <a:xfrm>
            <a:off x="2163372" y="2918460"/>
            <a:ext cx="4572000" cy="3939540"/>
          </a:xfrm>
          <a:prstGeom prst="rect">
            <a:avLst/>
          </a:prstGeom>
        </p:spPr>
        <p:txBody>
          <a:bodyPr>
            <a:spAutoFit/>
          </a:bodyPr>
          <a:lstStyle/>
          <a:p>
            <a:pPr>
              <a:spcAft>
                <a:spcPts val="0"/>
              </a:spcAft>
            </a:pPr>
            <a: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t>When I am an old woman I shall wear purple</a:t>
            </a:r>
            <a:b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t>With a red hat which doesn't go, and doesn't suit me.</a:t>
            </a:r>
            <a:b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t>And I shall spend my pension on brandy and summer gloves</a:t>
            </a:r>
            <a:b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t>And satin sandals, and say we've no money for butter.</a:t>
            </a:r>
            <a:b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t>I shall sit down on the pavement when I'm tired</a:t>
            </a:r>
            <a:b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t>And gobble up samples in shops and press alarm bells</a:t>
            </a:r>
            <a:b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t>And run my stick along the public railings</a:t>
            </a:r>
            <a:b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t>And make up for the sobriety of my youth.</a:t>
            </a:r>
            <a:b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t>I shall go out in my slippers in the rain</a:t>
            </a:r>
            <a:b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t>And pick flowers in other people's gardens</a:t>
            </a:r>
            <a:b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t>And learn to spit.</a:t>
            </a:r>
            <a:b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GB" sz="1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r>
            <a:br>
              <a:rPr lang="en-GB" sz="1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br>
            <a: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t>You can wear terrible shirts and grow more fat</a:t>
            </a:r>
            <a:b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t>And eat three pounds of sausages at a go</a:t>
            </a:r>
            <a:b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t>Or only bread and pickle for a week</a:t>
            </a:r>
            <a:b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t>And hoard pens and pencils and beermats and things in boxes.</a:t>
            </a:r>
            <a:b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t/>
            </a:r>
            <a:b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t>But now we must have clothes that keep us dry</a:t>
            </a:r>
            <a:b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t>And pay our rent and not swear in the street</a:t>
            </a:r>
            <a:b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t>And set a good example for the children.</a:t>
            </a:r>
            <a:b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t>We must have friends to dinner and read the papers.</a:t>
            </a:r>
            <a:b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t/>
            </a:r>
            <a:b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t>But maybe I ought to practice a little now?</a:t>
            </a:r>
            <a:b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t>So people who know me are not too shocked and surprised</a:t>
            </a:r>
            <a:b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br>
            <a:r>
              <a:rPr lang="en-GB" sz="1000" dirty="0">
                <a:solidFill>
                  <a:srgbClr val="333333"/>
                </a:solidFill>
                <a:highlight>
                  <a:srgbClr val="000000"/>
                </a:highlight>
                <a:latin typeface="Arial" panose="020B0604020202020204" pitchFamily="34" charset="0"/>
                <a:ea typeface="Times New Roman" panose="02020603050405020304" pitchFamily="18" charset="0"/>
                <a:cs typeface="Times New Roman" panose="02020603050405020304" pitchFamily="18" charset="0"/>
              </a:rPr>
              <a:t>When suddenly I am old, and start to wear purple. </a:t>
            </a:r>
            <a:endParaRPr lang="en-GB" sz="1000" dirty="0">
              <a:effectLst/>
              <a:highlight>
                <a:srgbClr val="0000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xmlns="" id="{F52043F6-1D79-F54B-8F37-AFEC883B1E54}"/>
              </a:ext>
            </a:extLst>
          </p:cNvPr>
          <p:cNvSpPr/>
          <p:nvPr/>
        </p:nvSpPr>
        <p:spPr>
          <a:xfrm>
            <a:off x="5749502" y="901338"/>
            <a:ext cx="4572000" cy="3231654"/>
          </a:xfrm>
          <a:prstGeom prst="rect">
            <a:avLst/>
          </a:prstGeom>
        </p:spPr>
        <p:txBody>
          <a:bodyPr>
            <a:spAutoFit/>
          </a:bodyPr>
          <a:lstStyle/>
          <a:p>
            <a:r>
              <a:rPr lang="en-GB" sz="1200" dirty="0">
                <a:highlight>
                  <a:srgbClr val="000000"/>
                </a:highlight>
                <a:latin typeface="MyriadPro"/>
              </a:rPr>
              <a:t>The skin is wrinkled and speaks of age.</a:t>
            </a:r>
            <a:br>
              <a:rPr lang="en-GB" sz="1200" dirty="0">
                <a:highlight>
                  <a:srgbClr val="000000"/>
                </a:highlight>
                <a:latin typeface="MyriadPro"/>
              </a:rPr>
            </a:br>
            <a:r>
              <a:rPr lang="en-GB" sz="1200" dirty="0">
                <a:highlight>
                  <a:srgbClr val="000000"/>
                </a:highlight>
                <a:latin typeface="MyriadPro"/>
              </a:rPr>
              <a:t>I watch it change from year to following year </a:t>
            </a:r>
          </a:p>
          <a:p>
            <a:r>
              <a:rPr lang="en-GB" sz="1200" dirty="0">
                <a:highlight>
                  <a:srgbClr val="000000"/>
                </a:highlight>
                <a:latin typeface="MyriadPro"/>
              </a:rPr>
              <a:t>As hurrying life turns yet another page,</a:t>
            </a:r>
            <a:br>
              <a:rPr lang="en-GB" sz="1200" dirty="0">
                <a:highlight>
                  <a:srgbClr val="000000"/>
                </a:highlight>
                <a:latin typeface="MyriadPro"/>
              </a:rPr>
            </a:br>
            <a:r>
              <a:rPr lang="en-GB" sz="1200" dirty="0">
                <a:highlight>
                  <a:srgbClr val="000000"/>
                </a:highlight>
                <a:latin typeface="MyriadPro"/>
              </a:rPr>
              <a:t>And feel it as it drops another gear. </a:t>
            </a:r>
          </a:p>
          <a:p>
            <a:endParaRPr lang="en-GB" sz="1200" dirty="0">
              <a:highlight>
                <a:srgbClr val="000000"/>
              </a:highlight>
            </a:endParaRPr>
          </a:p>
          <a:p>
            <a:r>
              <a:rPr lang="en-GB" sz="1200" dirty="0">
                <a:highlight>
                  <a:srgbClr val="000000"/>
                </a:highlight>
                <a:latin typeface="MyriadPro"/>
              </a:rPr>
              <a:t>It’s not that bits have started to fall off, </a:t>
            </a:r>
          </a:p>
          <a:p>
            <a:r>
              <a:rPr lang="en-GB" sz="1200" dirty="0">
                <a:highlight>
                  <a:srgbClr val="000000"/>
                </a:highlight>
                <a:latin typeface="MyriadPro"/>
              </a:rPr>
              <a:t>Though annual checks will monitor decline.</a:t>
            </a:r>
            <a:br>
              <a:rPr lang="en-GB" sz="1200" dirty="0">
                <a:highlight>
                  <a:srgbClr val="000000"/>
                </a:highlight>
                <a:latin typeface="MyriadPro"/>
              </a:rPr>
            </a:br>
            <a:r>
              <a:rPr lang="en-GB" sz="1200" dirty="0">
                <a:highlight>
                  <a:srgbClr val="000000"/>
                </a:highlight>
                <a:latin typeface="MyriadPro"/>
              </a:rPr>
              <a:t>Occasional wheeze is now a chronic cough.</a:t>
            </a:r>
            <a:br>
              <a:rPr lang="en-GB" sz="1200" dirty="0">
                <a:highlight>
                  <a:srgbClr val="000000"/>
                </a:highlight>
                <a:latin typeface="MyriadPro"/>
              </a:rPr>
            </a:br>
            <a:r>
              <a:rPr lang="en-GB" sz="1200" dirty="0">
                <a:highlight>
                  <a:srgbClr val="000000"/>
                </a:highlight>
                <a:latin typeface="MyriadPro"/>
              </a:rPr>
              <a:t>Leg muscles wither though the brain seems fine. </a:t>
            </a:r>
          </a:p>
          <a:p>
            <a:endParaRPr lang="en-GB" sz="1200" dirty="0">
              <a:highlight>
                <a:srgbClr val="000000"/>
              </a:highlight>
            </a:endParaRPr>
          </a:p>
          <a:p>
            <a:r>
              <a:rPr lang="en-GB" sz="1200" dirty="0">
                <a:highlight>
                  <a:srgbClr val="000000"/>
                </a:highlight>
                <a:latin typeface="MyriadPro"/>
              </a:rPr>
              <a:t>The three score years and ten* are long-term past.</a:t>
            </a:r>
            <a:br>
              <a:rPr lang="en-GB" sz="1200" dirty="0">
                <a:highlight>
                  <a:srgbClr val="000000"/>
                </a:highlight>
                <a:latin typeface="MyriadPro"/>
              </a:rPr>
            </a:br>
            <a:r>
              <a:rPr lang="en-GB" sz="1200" dirty="0">
                <a:highlight>
                  <a:srgbClr val="000000"/>
                </a:highlight>
                <a:latin typeface="MyriadPro"/>
              </a:rPr>
              <a:t>And dreams of action close as I can get.  </a:t>
            </a:r>
          </a:p>
          <a:p>
            <a:r>
              <a:rPr lang="en-GB" sz="1200" dirty="0">
                <a:highlight>
                  <a:srgbClr val="000000"/>
                </a:highlight>
                <a:latin typeface="MyriadPro"/>
              </a:rPr>
              <a:t>The body has mislaid that key word ‘fast’.</a:t>
            </a:r>
            <a:br>
              <a:rPr lang="en-GB" sz="1200" dirty="0">
                <a:highlight>
                  <a:srgbClr val="000000"/>
                </a:highlight>
                <a:latin typeface="MyriadPro"/>
              </a:rPr>
            </a:br>
            <a:r>
              <a:rPr lang="en-GB" sz="1200" dirty="0">
                <a:highlight>
                  <a:srgbClr val="000000"/>
                </a:highlight>
                <a:latin typeface="MyriadPro"/>
              </a:rPr>
              <a:t>And ‘slow’ or ‘creeping’ are a better bet. </a:t>
            </a:r>
          </a:p>
          <a:p>
            <a:endParaRPr lang="en-GB" sz="1200" dirty="0">
              <a:highlight>
                <a:srgbClr val="000000"/>
              </a:highlight>
            </a:endParaRPr>
          </a:p>
          <a:p>
            <a:r>
              <a:rPr lang="en-GB" sz="1200" dirty="0">
                <a:highlight>
                  <a:srgbClr val="000000"/>
                </a:highlight>
                <a:latin typeface="MyriadPro"/>
              </a:rPr>
              <a:t>It’s no good worrying at this lack of urge</a:t>
            </a:r>
            <a:br>
              <a:rPr lang="en-GB" sz="1200" dirty="0">
                <a:highlight>
                  <a:srgbClr val="000000"/>
                </a:highlight>
                <a:latin typeface="MyriadPro"/>
              </a:rPr>
            </a:br>
            <a:r>
              <a:rPr lang="en-GB" sz="1200" dirty="0">
                <a:highlight>
                  <a:srgbClr val="000000"/>
                </a:highlight>
                <a:latin typeface="MyriadPro"/>
              </a:rPr>
              <a:t>For life’s still sweet here resting on the verge. </a:t>
            </a:r>
            <a:endParaRPr lang="en-GB" sz="1200" dirty="0">
              <a:highlight>
                <a:srgbClr val="000000"/>
              </a:highlight>
            </a:endParaRPr>
          </a:p>
        </p:txBody>
      </p:sp>
      <p:sp>
        <p:nvSpPr>
          <p:cNvPr id="6" name="TextBox 5">
            <a:extLst>
              <a:ext uri="{FF2B5EF4-FFF2-40B4-BE49-F238E27FC236}">
                <a16:creationId xmlns:a16="http://schemas.microsoft.com/office/drawing/2014/main" xmlns="" id="{E660A142-207E-4D40-9E16-0D63D1F37A8B}"/>
              </a:ext>
            </a:extLst>
          </p:cNvPr>
          <p:cNvSpPr txBox="1"/>
          <p:nvPr/>
        </p:nvSpPr>
        <p:spPr>
          <a:xfrm>
            <a:off x="2360140" y="324091"/>
            <a:ext cx="3196598" cy="2246769"/>
          </a:xfrm>
          <a:prstGeom prst="rect">
            <a:avLst/>
          </a:prstGeom>
          <a:solidFill>
            <a:schemeClr val="bg1"/>
          </a:solidFill>
          <a:ln>
            <a:solidFill>
              <a:schemeClr val="tx1"/>
            </a:solidFill>
          </a:ln>
        </p:spPr>
        <p:txBody>
          <a:bodyPr wrap="square" rtlCol="0">
            <a:spAutoFit/>
          </a:bodyPr>
          <a:lstStyle/>
          <a:p>
            <a:r>
              <a:rPr lang="en-US" sz="2000" dirty="0">
                <a:latin typeface="Arial" panose="020B0604020202020204" pitchFamily="34" charset="0"/>
                <a:cs typeface="Arial" panose="020B0604020202020204" pitchFamily="34" charset="0"/>
              </a:rPr>
              <a:t>Unseen poetry</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How is age represented?</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How much can you say about the shape of these poems?</a:t>
            </a:r>
          </a:p>
        </p:txBody>
      </p:sp>
      <p:sp>
        <p:nvSpPr>
          <p:cNvPr id="7" name="Title 2">
            <a:extLst>
              <a:ext uri="{FF2B5EF4-FFF2-40B4-BE49-F238E27FC236}">
                <a16:creationId xmlns:a16="http://schemas.microsoft.com/office/drawing/2014/main" xmlns="" id="{2AA26B7E-49AA-E14C-950F-474416BCF318}"/>
              </a:ext>
            </a:extLst>
          </p:cNvPr>
          <p:cNvSpPr txBox="1">
            <a:spLocks/>
          </p:cNvSpPr>
          <p:nvPr/>
        </p:nvSpPr>
        <p:spPr>
          <a:xfrm>
            <a:off x="5982346" y="4256141"/>
            <a:ext cx="3528843" cy="1264178"/>
          </a:xfrm>
          <a:prstGeom prst="rect">
            <a:avLst/>
          </a:prstGeom>
          <a:solidFill>
            <a:schemeClr val="accent1">
              <a:lumMod val="20000"/>
              <a:lumOff val="8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070C0"/>
                </a:solidFill>
                <a:latin typeface="Arial" panose="020B0604020202020204" pitchFamily="34" charset="0"/>
                <a:cs typeface="Arial" panose="020B0604020202020204" pitchFamily="34" charset="0"/>
              </a:rPr>
              <a:t>Unseen</a:t>
            </a:r>
          </a:p>
          <a:p>
            <a:r>
              <a:rPr lang="en-US" sz="3200" dirty="0">
                <a:solidFill>
                  <a:srgbClr val="0070C0"/>
                </a:solidFill>
                <a:latin typeface="Arial" panose="020B0604020202020204" pitchFamily="34" charset="0"/>
                <a:cs typeface="Arial" panose="020B0604020202020204" pitchFamily="34" charset="0"/>
              </a:rPr>
              <a:t>Poetry structure</a:t>
            </a:r>
          </a:p>
        </p:txBody>
      </p:sp>
    </p:spTree>
    <p:extLst>
      <p:ext uri="{BB962C8B-B14F-4D97-AF65-F5344CB8AC3E}">
        <p14:creationId xmlns:p14="http://schemas.microsoft.com/office/powerpoint/2010/main" val="3201666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A139122-0293-0246-BCEC-58548E5A99BA}"/>
              </a:ext>
            </a:extLst>
          </p:cNvPr>
          <p:cNvSpPr>
            <a:spLocks noGrp="1"/>
          </p:cNvSpPr>
          <p:nvPr>
            <p:ph type="body" idx="1"/>
          </p:nvPr>
        </p:nvSpPr>
        <p:spPr>
          <a:xfrm>
            <a:off x="691014" y="1413860"/>
            <a:ext cx="8009945" cy="4867189"/>
          </a:xfrm>
        </p:spPr>
        <p:txBody>
          <a:bodyPr/>
          <a:lstStyle/>
          <a:p>
            <a:r>
              <a:rPr lang="en-US" dirty="0"/>
              <a:t>You want to write a poem to expose a powerful man who you feel is arrogant and domineering.  You also suspect he may have killed his wife.  Be careful – you want to show him to be self-serving, but he is smooth-talking and you need to reflect that.  Will you use:</a:t>
            </a:r>
          </a:p>
          <a:p>
            <a:pPr marL="685800" indent="-457200">
              <a:buFont typeface="Arial" panose="020B0604020202020204" pitchFamily="34" charset="0"/>
              <a:buChar char="•"/>
            </a:pPr>
            <a:r>
              <a:rPr lang="en-US" dirty="0"/>
              <a:t>a sonnet</a:t>
            </a:r>
          </a:p>
          <a:p>
            <a:pPr marL="685800" indent="-457200">
              <a:buFont typeface="Arial" panose="020B0604020202020204" pitchFamily="34" charset="0"/>
              <a:buChar char="•"/>
            </a:pPr>
            <a:r>
              <a:rPr lang="en-US" dirty="0"/>
              <a:t>a ballad</a:t>
            </a:r>
          </a:p>
          <a:p>
            <a:pPr marL="685800" indent="-457200">
              <a:buFont typeface="Arial" panose="020B0604020202020204" pitchFamily="34" charset="0"/>
              <a:buChar char="•"/>
            </a:pPr>
            <a:r>
              <a:rPr lang="en-US" dirty="0"/>
              <a:t>a dramatic monologue</a:t>
            </a:r>
          </a:p>
          <a:p>
            <a:pPr marL="685800" indent="-457200">
              <a:buFont typeface="Arial" panose="020B0604020202020204" pitchFamily="34" charset="0"/>
              <a:buChar char="•"/>
            </a:pPr>
            <a:r>
              <a:rPr lang="en-US" dirty="0"/>
              <a:t>free verse</a:t>
            </a:r>
          </a:p>
        </p:txBody>
      </p:sp>
      <p:sp>
        <p:nvSpPr>
          <p:cNvPr id="3" name="Title 2">
            <a:extLst>
              <a:ext uri="{FF2B5EF4-FFF2-40B4-BE49-F238E27FC236}">
                <a16:creationId xmlns:a16="http://schemas.microsoft.com/office/drawing/2014/main" xmlns="" id="{12A9D6F2-387F-AA43-ABF3-9EAEE2C43261}"/>
              </a:ext>
            </a:extLst>
          </p:cNvPr>
          <p:cNvSpPr>
            <a:spLocks noGrp="1"/>
          </p:cNvSpPr>
          <p:nvPr>
            <p:ph type="title"/>
          </p:nvPr>
        </p:nvSpPr>
        <p:spPr>
          <a:solidFill>
            <a:schemeClr val="accent1">
              <a:lumMod val="20000"/>
              <a:lumOff val="80000"/>
            </a:schemeClr>
          </a:solidFill>
        </p:spPr>
        <p:txBody>
          <a:bodyPr/>
          <a:lstStyle/>
          <a:p>
            <a:r>
              <a:rPr lang="en-US" dirty="0"/>
              <a:t>Poetry structure</a:t>
            </a:r>
          </a:p>
        </p:txBody>
      </p:sp>
    </p:spTree>
    <p:extLst>
      <p:ext uri="{BB962C8B-B14F-4D97-AF65-F5344CB8AC3E}">
        <p14:creationId xmlns:p14="http://schemas.microsoft.com/office/powerpoint/2010/main" val="291005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A139122-0293-0246-BCEC-58548E5A99BA}"/>
              </a:ext>
            </a:extLst>
          </p:cNvPr>
          <p:cNvSpPr>
            <a:spLocks noGrp="1"/>
          </p:cNvSpPr>
          <p:nvPr>
            <p:ph type="body" idx="1"/>
          </p:nvPr>
        </p:nvSpPr>
        <p:spPr>
          <a:xfrm>
            <a:off x="567027" y="1379763"/>
            <a:ext cx="8009945" cy="4867189"/>
          </a:xfrm>
        </p:spPr>
        <p:txBody>
          <a:bodyPr/>
          <a:lstStyle/>
          <a:p>
            <a:r>
              <a:rPr lang="en-US" dirty="0"/>
              <a:t>You want to write a poem about a poor naive young girl who is seduced by a rich and powerful lord.  When he tires of her, he callously casts her aside, leaving her pregnant and with nothing but shame. </a:t>
            </a:r>
          </a:p>
          <a:p>
            <a:r>
              <a:rPr lang="en-US" dirty="0"/>
              <a:t>Will you use:</a:t>
            </a:r>
          </a:p>
          <a:p>
            <a:pPr marL="685800" indent="-457200">
              <a:buFont typeface="Arial" panose="020B0604020202020204" pitchFamily="34" charset="0"/>
              <a:buChar char="•"/>
            </a:pPr>
            <a:r>
              <a:rPr lang="en-US" dirty="0"/>
              <a:t>a sonnet</a:t>
            </a:r>
          </a:p>
          <a:p>
            <a:pPr marL="685800" indent="-457200">
              <a:buFont typeface="Arial" panose="020B0604020202020204" pitchFamily="34" charset="0"/>
              <a:buChar char="•"/>
            </a:pPr>
            <a:r>
              <a:rPr lang="en-US" dirty="0"/>
              <a:t>a ballad</a:t>
            </a:r>
          </a:p>
          <a:p>
            <a:pPr marL="685800" indent="-457200">
              <a:buFont typeface="Arial" panose="020B0604020202020204" pitchFamily="34" charset="0"/>
              <a:buChar char="•"/>
            </a:pPr>
            <a:r>
              <a:rPr lang="en-US" dirty="0"/>
              <a:t>a dramatic monologue</a:t>
            </a:r>
          </a:p>
          <a:p>
            <a:pPr marL="685800" indent="-457200">
              <a:buFont typeface="Arial" panose="020B0604020202020204" pitchFamily="34" charset="0"/>
              <a:buChar char="•"/>
            </a:pPr>
            <a:r>
              <a:rPr lang="en-US" dirty="0"/>
              <a:t>free verse</a:t>
            </a:r>
          </a:p>
        </p:txBody>
      </p:sp>
      <p:sp>
        <p:nvSpPr>
          <p:cNvPr id="3" name="Title 2">
            <a:extLst>
              <a:ext uri="{FF2B5EF4-FFF2-40B4-BE49-F238E27FC236}">
                <a16:creationId xmlns:a16="http://schemas.microsoft.com/office/drawing/2014/main" xmlns="" id="{12A9D6F2-387F-AA43-ABF3-9EAEE2C43261}"/>
              </a:ext>
            </a:extLst>
          </p:cNvPr>
          <p:cNvSpPr>
            <a:spLocks noGrp="1"/>
          </p:cNvSpPr>
          <p:nvPr>
            <p:ph type="title"/>
          </p:nvPr>
        </p:nvSpPr>
        <p:spPr>
          <a:solidFill>
            <a:schemeClr val="accent1">
              <a:lumMod val="20000"/>
              <a:lumOff val="80000"/>
            </a:schemeClr>
          </a:solidFill>
        </p:spPr>
        <p:txBody>
          <a:bodyPr/>
          <a:lstStyle/>
          <a:p>
            <a:r>
              <a:rPr lang="en-US" dirty="0"/>
              <a:t>Poetry structure</a:t>
            </a:r>
          </a:p>
        </p:txBody>
      </p:sp>
    </p:spTree>
    <p:extLst>
      <p:ext uri="{BB962C8B-B14F-4D97-AF65-F5344CB8AC3E}">
        <p14:creationId xmlns:p14="http://schemas.microsoft.com/office/powerpoint/2010/main" val="1128626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xmlns="" id="{7F905764-2189-6F43-AA62-A589C2E44300}"/>
              </a:ext>
            </a:extLst>
          </p:cNvPr>
          <p:cNvPicPr>
            <a:picLocks noChangeAspect="1"/>
          </p:cNvPicPr>
          <p:nvPr/>
        </p:nvPicPr>
        <p:blipFill>
          <a:blip r:embed="rId2"/>
          <a:stretch>
            <a:fillRect/>
          </a:stretch>
        </p:blipFill>
        <p:spPr>
          <a:xfrm>
            <a:off x="0" y="0"/>
            <a:ext cx="9144000" cy="6481379"/>
          </a:xfrm>
          <a:prstGeom prst="rect">
            <a:avLst/>
          </a:prstGeom>
        </p:spPr>
      </p:pic>
      <p:sp>
        <p:nvSpPr>
          <p:cNvPr id="4" name="Title 2">
            <a:extLst>
              <a:ext uri="{FF2B5EF4-FFF2-40B4-BE49-F238E27FC236}">
                <a16:creationId xmlns:a16="http://schemas.microsoft.com/office/drawing/2014/main" xmlns="" id="{EB006EFD-F2C1-CA46-802D-9F65713067CF}"/>
              </a:ext>
            </a:extLst>
          </p:cNvPr>
          <p:cNvSpPr txBox="1">
            <a:spLocks/>
          </p:cNvSpPr>
          <p:nvPr/>
        </p:nvSpPr>
        <p:spPr>
          <a:xfrm>
            <a:off x="6664271" y="376621"/>
            <a:ext cx="1890793" cy="929898"/>
          </a:xfrm>
          <a:prstGeom prst="rect">
            <a:avLst/>
          </a:prstGeom>
          <a:solidFill>
            <a:schemeClr val="accent1">
              <a:lumMod val="20000"/>
              <a:lumOff val="8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accent1"/>
                </a:solidFill>
                <a:latin typeface="Arial" panose="020B0604020202020204" pitchFamily="34" charset="0"/>
                <a:cs typeface="Arial" panose="020B0604020202020204" pitchFamily="34" charset="0"/>
              </a:rPr>
              <a:t>Poetry </a:t>
            </a:r>
          </a:p>
          <a:p>
            <a:r>
              <a:rPr lang="en-US" sz="3200" dirty="0">
                <a:solidFill>
                  <a:schemeClr val="accent1"/>
                </a:solidFill>
                <a:latin typeface="Arial" panose="020B0604020202020204" pitchFamily="34" charset="0"/>
                <a:cs typeface="Arial" panose="020B0604020202020204" pitchFamily="34" charset="0"/>
              </a:rPr>
              <a:t>structure</a:t>
            </a:r>
          </a:p>
        </p:txBody>
      </p:sp>
    </p:spTree>
    <p:extLst>
      <p:ext uri="{BB962C8B-B14F-4D97-AF65-F5344CB8AC3E}">
        <p14:creationId xmlns:p14="http://schemas.microsoft.com/office/powerpoint/2010/main" val="3565841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277F3C1-F3B4-874C-ABA4-A49DB2EC6241}"/>
              </a:ext>
            </a:extLst>
          </p:cNvPr>
          <p:cNvSpPr>
            <a:spLocks noGrp="1"/>
          </p:cNvSpPr>
          <p:nvPr>
            <p:ph type="title"/>
          </p:nvPr>
        </p:nvSpPr>
        <p:spPr>
          <a:xfrm>
            <a:off x="243839" y="112540"/>
            <a:ext cx="7886700" cy="703422"/>
          </a:xfrm>
          <a:solidFill>
            <a:schemeClr val="accent1">
              <a:lumMod val="20000"/>
              <a:lumOff val="80000"/>
            </a:schemeClr>
          </a:solidFill>
        </p:spPr>
        <p:txBody>
          <a:bodyPr>
            <a:normAutofit fontScale="90000"/>
          </a:bodyPr>
          <a:lstStyle/>
          <a:p>
            <a:r>
              <a:rPr lang="en-US" dirty="0">
                <a:solidFill>
                  <a:srgbClr val="0184B7"/>
                </a:solidFill>
              </a:rPr>
              <a:t>Model paragraph activity</a:t>
            </a:r>
          </a:p>
        </p:txBody>
      </p:sp>
      <p:pic>
        <p:nvPicPr>
          <p:cNvPr id="5" name="Google Shape;17;p11">
            <a:extLst>
              <a:ext uri="{FF2B5EF4-FFF2-40B4-BE49-F238E27FC236}">
                <a16:creationId xmlns:a16="http://schemas.microsoft.com/office/drawing/2014/main" xmlns="" id="{6E05FC07-1FCE-3543-9821-3ADB3AC2A7F1}"/>
              </a:ext>
            </a:extLst>
          </p:cNvPr>
          <p:cNvPicPr preferRelativeResize="0"/>
          <p:nvPr/>
        </p:nvPicPr>
        <p:blipFill rotWithShape="1">
          <a:blip r:embed="rId2">
            <a:alphaModFix/>
          </a:blip>
          <a:srcRect/>
          <a:stretch/>
        </p:blipFill>
        <p:spPr>
          <a:xfrm>
            <a:off x="7815656" y="217792"/>
            <a:ext cx="1194897" cy="492919"/>
          </a:xfrm>
          <a:prstGeom prst="rect">
            <a:avLst/>
          </a:prstGeom>
          <a:noFill/>
          <a:ln>
            <a:noFill/>
          </a:ln>
        </p:spPr>
      </p:pic>
      <p:graphicFrame>
        <p:nvGraphicFramePr>
          <p:cNvPr id="8" name="Table 7">
            <a:extLst>
              <a:ext uri="{FF2B5EF4-FFF2-40B4-BE49-F238E27FC236}">
                <a16:creationId xmlns:a16="http://schemas.microsoft.com/office/drawing/2014/main" xmlns="" id="{574A38EC-6C91-7A4A-B880-58AF65F1E0C9}"/>
              </a:ext>
            </a:extLst>
          </p:cNvPr>
          <p:cNvGraphicFramePr>
            <a:graphicFrameLocks noGrp="1"/>
          </p:cNvGraphicFramePr>
          <p:nvPr>
            <p:extLst>
              <p:ext uri="{D42A27DB-BD31-4B8C-83A1-F6EECF244321}">
                <p14:modId xmlns:p14="http://schemas.microsoft.com/office/powerpoint/2010/main" val="756123300"/>
              </p:ext>
            </p:extLst>
          </p:nvPr>
        </p:nvGraphicFramePr>
        <p:xfrm>
          <a:off x="243838" y="958027"/>
          <a:ext cx="8766713" cy="5787433"/>
        </p:xfrm>
        <a:graphic>
          <a:graphicData uri="http://schemas.openxmlformats.org/drawingml/2006/table">
            <a:tbl>
              <a:tblPr firstRow="1" bandRow="1"/>
              <a:tblGrid>
                <a:gridCol w="1663250">
                  <a:extLst>
                    <a:ext uri="{9D8B030D-6E8A-4147-A177-3AD203B41FA5}">
                      <a16:colId xmlns:a16="http://schemas.microsoft.com/office/drawing/2014/main" xmlns="" val="2457364920"/>
                    </a:ext>
                  </a:extLst>
                </a:gridCol>
                <a:gridCol w="5491365">
                  <a:extLst>
                    <a:ext uri="{9D8B030D-6E8A-4147-A177-3AD203B41FA5}">
                      <a16:colId xmlns:a16="http://schemas.microsoft.com/office/drawing/2014/main" xmlns="" val="2313369504"/>
                    </a:ext>
                  </a:extLst>
                </a:gridCol>
                <a:gridCol w="1612098">
                  <a:extLst>
                    <a:ext uri="{9D8B030D-6E8A-4147-A177-3AD203B41FA5}">
                      <a16:colId xmlns:a16="http://schemas.microsoft.com/office/drawing/2014/main" xmlns="" val="228803459"/>
                    </a:ext>
                  </a:extLst>
                </a:gridCol>
              </a:tblGrid>
              <a:tr h="1306639">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r>
                        <a:rPr lang="en-US" b="0" dirty="0">
                          <a:solidFill>
                            <a:schemeClr val="tx2"/>
                          </a:solidFill>
                        </a:rPr>
                        <a:t>Text reference</a:t>
                      </a:r>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rowSpan="4">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r>
                        <a:rPr lang="en-US" sz="1600" b="0" dirty="0">
                          <a:solidFill>
                            <a:schemeClr val="tx1"/>
                          </a:solidFill>
                          <a:latin typeface="Arial" panose="020B0604020202020204" pitchFamily="34" charset="0"/>
                          <a:cs typeface="Arial" panose="020B0604020202020204" pitchFamily="34" charset="0"/>
                        </a:rPr>
                        <a:t>Both Owen and Tennyson use the thoughts of the soldiers to show images of war.  In ‘Exposure’, Owen shows the fear and despair of the men through powerful images.  The poet, who fought and died in the first world war, uses the opening stanza to describe the emotions of the soldiers to the reader.   He describes how the fear makes ‘our brain ache’ as they wait in the dark ‘curious’ and ‘nervous’, but ‘nothing happens’.  The repetition of the phrase throughout the poem underlines the futility of the war and the soldiers’ despair about being terrified in the trenches, waiting for something to happen.  </a:t>
                      </a:r>
                    </a:p>
                    <a:p>
                      <a:endParaRPr lang="en-US" sz="1600" b="0" dirty="0">
                        <a:solidFill>
                          <a:schemeClr val="tx1"/>
                        </a:solidFill>
                        <a:latin typeface="Arial" panose="020B0604020202020204" pitchFamily="34" charset="0"/>
                        <a:cs typeface="Arial" panose="020B0604020202020204" pitchFamily="34" charset="0"/>
                      </a:endParaRPr>
                    </a:p>
                    <a:p>
                      <a:r>
                        <a:rPr lang="en-US" sz="1600" b="0" dirty="0">
                          <a:solidFill>
                            <a:schemeClr val="tx1"/>
                          </a:solidFill>
                          <a:latin typeface="Arial" panose="020B0604020202020204" pitchFamily="34" charset="0"/>
                          <a:cs typeface="Arial" panose="020B0604020202020204" pitchFamily="34" charset="0"/>
                        </a:rPr>
                        <a:t>Tennyson also uses the thoughts of the soldiers to show images of war in ‘The Charge of the Light Brigade.  Unlike Owen, he was not part of the charge, which was part of the Crimean war.  Therefore his poem focusses on the heroic nature of the soldiers rather than his own experiences.  He shows how fearless and resigned to their fate the men where with the alliterative phrase ‘theirs was but to do or die’.   Unlike Owen’s soldiers who see war as futile, Tennyson’s soldiers see it as a noble cause and charge into battle even though they know the consequences of this. </a:t>
                      </a:r>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dk1"/>
                          </a:solidFill>
                          <a:latin typeface="Calibri" panose="020F0502020204030204"/>
                          <a:sym typeface="Arial"/>
                        </a:defRPr>
                      </a:lvl9pPr>
                    </a:lstStyle>
                    <a:p>
                      <a:r>
                        <a:rPr lang="en-US" sz="1400" b="0" dirty="0">
                          <a:solidFill>
                            <a:schemeClr val="tx2"/>
                          </a:solidFill>
                        </a:rPr>
                        <a:t>Focus on the question</a:t>
                      </a:r>
                    </a:p>
                    <a:p>
                      <a:endParaRPr lang="en-US" sz="1400" b="0" dirty="0">
                        <a:solidFill>
                          <a:schemeClr val="tx2"/>
                        </a:solidFill>
                      </a:endParaRPr>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xmlns="" val="2419578748"/>
                  </a:ext>
                </a:extLst>
              </a:tr>
              <a:tr h="925535">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US" b="0" dirty="0">
                          <a:solidFill>
                            <a:schemeClr val="tx2"/>
                          </a:solidFill>
                        </a:rPr>
                        <a:t>Analysis</a:t>
                      </a:r>
                    </a:p>
                    <a:p>
                      <a:endParaRPr lang="en-US" b="0" dirty="0">
                        <a:solidFill>
                          <a:schemeClr val="tx2"/>
                        </a:solidFill>
                      </a:endParaRPr>
                    </a:p>
                    <a:p>
                      <a:endParaRPr lang="en-US" b="0" dirty="0">
                        <a:solidFill>
                          <a:schemeClr val="tx2"/>
                        </a:solidFill>
                      </a:endParaRPr>
                    </a:p>
                    <a:p>
                      <a:endParaRPr lang="en-US" b="0" dirty="0">
                        <a:solidFill>
                          <a:schemeClr val="tx2"/>
                        </a:solidFill>
                      </a:endParaRPr>
                    </a:p>
                    <a:p>
                      <a:endParaRPr lang="en-US" b="0" dirty="0">
                        <a:solidFill>
                          <a:schemeClr val="tx2"/>
                        </a:solidFill>
                      </a:endParaRPr>
                    </a:p>
                    <a:p>
                      <a:endParaRPr lang="en-US" b="0" dirty="0">
                        <a:solidFill>
                          <a:schemeClr val="tx2"/>
                        </a:solidFill>
                      </a:endParaRPr>
                    </a:p>
                    <a:p>
                      <a:endParaRPr lang="en-US" b="0" dirty="0">
                        <a:solidFill>
                          <a:schemeClr val="tx2"/>
                        </a:solidFill>
                      </a:endParaRPr>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40000"/>
                      </a:srgbClr>
                    </a:solidFill>
                  </a:tcPr>
                </a:tc>
                <a:tc vMerge="1">
                  <a:txBody>
                    <a:bodyPr/>
                    <a:lstStyle/>
                    <a:p>
                      <a:endParaRPr lang="en-US" dirty="0"/>
                    </a:p>
                  </a:txBody>
                  <a:tcPr/>
                </a:tc>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US" sz="1400" b="0" dirty="0">
                          <a:solidFill>
                            <a:schemeClr val="tx2"/>
                          </a:solidFill>
                        </a:rPr>
                        <a:t>Context</a:t>
                      </a:r>
                    </a:p>
                    <a:p>
                      <a:endParaRPr lang="en-US" sz="1400" b="0" dirty="0">
                        <a:solidFill>
                          <a:schemeClr val="tx2"/>
                        </a:solidFill>
                      </a:endParaRPr>
                    </a:p>
                    <a:p>
                      <a:endParaRPr lang="en-US" sz="1400" b="0" dirty="0">
                        <a:solidFill>
                          <a:schemeClr val="tx2"/>
                        </a:solidFill>
                      </a:endParaRPr>
                    </a:p>
                  </a:txBody>
                  <a:tcPr>
                    <a:lnL w="12700" cmpd="sng">
                      <a:solidFill>
                        <a:srgbClr val="A5A5A5"/>
                      </a:solidFill>
                    </a:lnL>
                    <a:lnR w="12700" cmpd="sng">
                      <a:solidFill>
                        <a:srgbClr val="A5A5A5"/>
                      </a:solidFill>
                    </a:lnR>
                    <a:lnT w="12700" cmpd="sng">
                      <a:solidFill>
                        <a:srgbClr val="A5A5A5"/>
                      </a:solidFill>
                    </a:lnT>
                    <a:lnB w="12700" cap="flat" cmpd="sng" algn="ctr">
                      <a:solidFill>
                        <a:srgbClr val="A5A5A5"/>
                      </a:solidFill>
                      <a:prstDash val="solid"/>
                      <a:round/>
                      <a:headEnd type="none" w="med" len="med"/>
                      <a:tailEnd type="none" w="med" len="med"/>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xmlns="" val="1573217838"/>
                  </a:ext>
                </a:extLst>
              </a:tr>
              <a:tr h="741402">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US" dirty="0">
                          <a:solidFill>
                            <a:schemeClr val="tx2"/>
                          </a:solidFill>
                        </a:rPr>
                        <a:t>Comparison</a:t>
                      </a:r>
                    </a:p>
                  </a:txBody>
                  <a:tcPr>
                    <a:lnL w="12700" cmpd="sng">
                      <a:solidFill>
                        <a:srgbClr val="A5A5A5"/>
                      </a:solidFill>
                    </a:lnL>
                    <a:lnR w="12700" cmpd="sng">
                      <a:solidFill>
                        <a:srgbClr val="A5A5A5"/>
                      </a:solidFill>
                    </a:lnR>
                    <a:lnT w="12700" cmpd="sng">
                      <a:solidFill>
                        <a:srgbClr val="A5A5A5"/>
                      </a:solidFill>
                    </a:lnT>
                    <a:lnB w="12700" cmpd="sng">
                      <a:solidFill>
                        <a:srgbClr val="A5A5A5"/>
                      </a:solidFill>
                    </a:lnB>
                    <a:lnTlToBr w="12700" cmpd="sng">
                      <a:noFill/>
                      <a:prstDash val="solid"/>
                    </a:lnTlToBr>
                    <a:lnBlToTr w="12700" cmpd="sng">
                      <a:noFill/>
                      <a:prstDash val="solid"/>
                    </a:lnBlToTr>
                    <a:solidFill>
                      <a:srgbClr val="A5A5A5">
                        <a:tint val="20000"/>
                      </a:srgbClr>
                    </a:solidFill>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xmlns="" val="1740398636"/>
                  </a:ext>
                </a:extLst>
              </a:tr>
              <a:tr h="2154432">
                <a:tc vMerge="1">
                  <a:txBody>
                    <a:bodyPr/>
                    <a:lstStyle/>
                    <a:p>
                      <a:endParaRPr lang="en-US"/>
                    </a:p>
                  </a:txBody>
                  <a:tcPr/>
                </a:tc>
                <a:tc vMerge="1">
                  <a:txBody>
                    <a:bodyPr/>
                    <a:lstStyle/>
                    <a:p>
                      <a:endParaRPr lang="en-US"/>
                    </a:p>
                  </a:txBody>
                  <a:tcPr/>
                </a:tc>
                <a:tc>
                  <a:txBody>
                    <a:bodyPr/>
                    <a:lstStyle/>
                    <a:p>
                      <a:r>
                        <a:rPr lang="en-US" sz="1400" b="0" dirty="0">
                          <a:solidFill>
                            <a:schemeClr val="tx2"/>
                          </a:solidFill>
                        </a:rPr>
                        <a:t>Development</a:t>
                      </a:r>
                    </a:p>
                  </a:txBody>
                  <a:tcP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mpd="sng">
                      <a:solidFill>
                        <a:srgbClr val="A5A5A5"/>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xmlns="" val="2254281496"/>
                  </a:ext>
                </a:extLst>
              </a:tr>
            </a:tbl>
          </a:graphicData>
        </a:graphic>
      </p:graphicFrame>
    </p:spTree>
    <p:extLst>
      <p:ext uri="{BB962C8B-B14F-4D97-AF65-F5344CB8AC3E}">
        <p14:creationId xmlns:p14="http://schemas.microsoft.com/office/powerpoint/2010/main" val="4266396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p:nvPr/>
        </p:nvSpPr>
        <p:spPr>
          <a:xfrm>
            <a:off x="550507" y="1014686"/>
            <a:ext cx="5058283" cy="3526606"/>
          </a:xfrm>
          <a:prstGeom prst="rect">
            <a:avLst/>
          </a:prstGeom>
          <a:noFill/>
          <a:ln>
            <a:noFill/>
          </a:ln>
        </p:spPr>
        <p:txBody>
          <a:bodyPr spcFirstLastPara="1" wrap="square" lIns="0" tIns="0" rIns="0" bIns="0" anchor="t" anchorCtr="0">
            <a:noAutofit/>
          </a:bodyPr>
          <a:lstStyle/>
          <a:p>
            <a:pPr marL="0" marR="0" lvl="0" indent="0" algn="l" rtl="0">
              <a:lnSpc>
                <a:spcPct val="114583"/>
              </a:lnSpc>
              <a:spcBef>
                <a:spcPts val="0"/>
              </a:spcBef>
              <a:spcAft>
                <a:spcPts val="0"/>
              </a:spcAft>
              <a:buClr>
                <a:srgbClr val="000000"/>
              </a:buClr>
              <a:buSzPts val="4400"/>
              <a:buFont typeface="Arial"/>
              <a:buNone/>
            </a:pPr>
            <a:r>
              <a:rPr lang="en-GB" sz="4400" b="1" i="0" u="none" strike="noStrike" cap="none" dirty="0">
                <a:solidFill>
                  <a:schemeClr val="dk1"/>
                </a:solidFill>
                <a:latin typeface="Arial"/>
                <a:ea typeface="Arial"/>
                <a:cs typeface="Arial"/>
                <a:sym typeface="Arial"/>
              </a:rPr>
              <a:t>GCSE (9-1)</a:t>
            </a:r>
            <a:br>
              <a:rPr lang="en-GB" sz="4400" b="1" i="0" u="none" strike="noStrike" cap="none" dirty="0">
                <a:solidFill>
                  <a:schemeClr val="dk1"/>
                </a:solidFill>
                <a:latin typeface="Arial"/>
                <a:ea typeface="Arial"/>
                <a:cs typeface="Arial"/>
                <a:sym typeface="Arial"/>
              </a:rPr>
            </a:br>
            <a:r>
              <a:rPr lang="en-GB" sz="4400" b="1" i="0" u="none" strike="noStrike" cap="none" dirty="0">
                <a:solidFill>
                  <a:schemeClr val="dk1"/>
                </a:solidFill>
                <a:latin typeface="Arial"/>
                <a:ea typeface="Arial"/>
                <a:cs typeface="Arial"/>
                <a:sym typeface="Arial"/>
              </a:rPr>
              <a:t>English </a:t>
            </a:r>
            <a:endParaRPr sz="1200" b="0"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xmlns="" id="{7881366C-348A-AD43-BDD6-366685555F54}"/>
              </a:ext>
            </a:extLst>
          </p:cNvPr>
          <p:cNvSpPr txBox="1"/>
          <p:nvPr/>
        </p:nvSpPr>
        <p:spPr>
          <a:xfrm>
            <a:off x="704335" y="4732637"/>
            <a:ext cx="2743199" cy="646331"/>
          </a:xfrm>
          <a:prstGeom prst="rect">
            <a:avLst/>
          </a:prstGeom>
          <a:solidFill>
            <a:schemeClr val="tx1"/>
          </a:solidFill>
        </p:spPr>
        <p:txBody>
          <a:bodyPr wrap="square" rtlCol="0">
            <a:spAutoFit/>
          </a:bodyPr>
          <a:lstStyle/>
          <a:p>
            <a:r>
              <a:rPr lang="en-US" sz="3600" dirty="0">
                <a:solidFill>
                  <a:schemeClr val="bg1"/>
                </a:solidFill>
                <a:latin typeface="Arial" panose="020B0604020202020204" pitchFamily="34" charset="0"/>
                <a:ea typeface="STCaiyun" panose="020B0400000000000000" pitchFamily="34" charset="-122"/>
                <a:cs typeface="Arial" panose="020B0604020202020204" pitchFamily="34" charset="0"/>
              </a:rPr>
              <a:t>Tea Break</a:t>
            </a:r>
          </a:p>
        </p:txBody>
      </p:sp>
    </p:spTree>
    <p:extLst>
      <p:ext uri="{BB962C8B-B14F-4D97-AF65-F5344CB8AC3E}">
        <p14:creationId xmlns:p14="http://schemas.microsoft.com/office/powerpoint/2010/main" val="3089535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433920A-816F-EB48-B9B0-DF27FB580D3F}"/>
              </a:ext>
            </a:extLst>
          </p:cNvPr>
          <p:cNvSpPr>
            <a:spLocks noGrp="1"/>
          </p:cNvSpPr>
          <p:nvPr>
            <p:ph type="body" idx="1"/>
          </p:nvPr>
        </p:nvSpPr>
        <p:spPr>
          <a:xfrm>
            <a:off x="552356" y="1798960"/>
            <a:ext cx="8229600" cy="4070500"/>
          </a:xfrm>
        </p:spPr>
        <p:txBody>
          <a:bodyPr/>
          <a:lstStyle/>
          <a:p>
            <a:pPr marL="685800" indent="-457200">
              <a:buFont typeface="Arial" panose="020B0604020202020204" pitchFamily="34" charset="0"/>
              <a:buChar char="•"/>
            </a:pPr>
            <a:r>
              <a:rPr lang="en-US" dirty="0"/>
              <a:t>Your time to share ideas, inspire each other with great ideas or just say hello.</a:t>
            </a:r>
          </a:p>
        </p:txBody>
      </p:sp>
      <p:sp>
        <p:nvSpPr>
          <p:cNvPr id="3" name="Title 2">
            <a:extLst>
              <a:ext uri="{FF2B5EF4-FFF2-40B4-BE49-F238E27FC236}">
                <a16:creationId xmlns:a16="http://schemas.microsoft.com/office/drawing/2014/main" xmlns="" id="{F440E247-CE68-4B45-8E32-F4A14ABFCD3E}"/>
              </a:ext>
            </a:extLst>
          </p:cNvPr>
          <p:cNvSpPr>
            <a:spLocks noGrp="1"/>
          </p:cNvSpPr>
          <p:nvPr>
            <p:ph type="title"/>
          </p:nvPr>
        </p:nvSpPr>
        <p:spPr/>
        <p:txBody>
          <a:bodyPr/>
          <a:lstStyle/>
          <a:p>
            <a:r>
              <a:rPr lang="en-US" dirty="0"/>
              <a:t>Tea break</a:t>
            </a:r>
          </a:p>
        </p:txBody>
      </p:sp>
    </p:spTree>
    <p:extLst>
      <p:ext uri="{BB962C8B-B14F-4D97-AF65-F5344CB8AC3E}">
        <p14:creationId xmlns:p14="http://schemas.microsoft.com/office/powerpoint/2010/main" val="3787728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p:nvPr/>
        </p:nvSpPr>
        <p:spPr>
          <a:xfrm>
            <a:off x="550507" y="1014686"/>
            <a:ext cx="5058283" cy="3526606"/>
          </a:xfrm>
          <a:prstGeom prst="rect">
            <a:avLst/>
          </a:prstGeom>
          <a:noFill/>
          <a:ln>
            <a:noFill/>
          </a:ln>
        </p:spPr>
        <p:txBody>
          <a:bodyPr spcFirstLastPara="1" wrap="square" lIns="0" tIns="0" rIns="0" bIns="0" anchor="t" anchorCtr="0">
            <a:noAutofit/>
          </a:bodyPr>
          <a:lstStyle/>
          <a:p>
            <a:pPr marL="0" marR="0" lvl="0" indent="0" algn="l" rtl="0">
              <a:lnSpc>
                <a:spcPct val="114583"/>
              </a:lnSpc>
              <a:spcBef>
                <a:spcPts val="0"/>
              </a:spcBef>
              <a:spcAft>
                <a:spcPts val="0"/>
              </a:spcAft>
              <a:buClr>
                <a:srgbClr val="000000"/>
              </a:buClr>
              <a:buSzPts val="4400"/>
              <a:buFont typeface="Arial"/>
              <a:buNone/>
            </a:pPr>
            <a:r>
              <a:rPr lang="en-GB" sz="4400" b="1" i="0" u="none" strike="noStrike" cap="none" dirty="0">
                <a:solidFill>
                  <a:schemeClr val="dk1"/>
                </a:solidFill>
                <a:latin typeface="Arial"/>
                <a:ea typeface="Arial"/>
                <a:cs typeface="Arial"/>
                <a:sym typeface="Arial"/>
              </a:rPr>
              <a:t>GCSE (9-1)</a:t>
            </a:r>
            <a:br>
              <a:rPr lang="en-GB" sz="4400" b="1" i="0" u="none" strike="noStrike" cap="none" dirty="0">
                <a:solidFill>
                  <a:schemeClr val="dk1"/>
                </a:solidFill>
                <a:latin typeface="Arial"/>
                <a:ea typeface="Arial"/>
                <a:cs typeface="Arial"/>
                <a:sym typeface="Arial"/>
              </a:rPr>
            </a:br>
            <a:r>
              <a:rPr lang="en-GB" sz="4400" b="1" i="0" u="none" strike="noStrike" cap="none" dirty="0">
                <a:solidFill>
                  <a:schemeClr val="dk1"/>
                </a:solidFill>
                <a:latin typeface="Arial"/>
                <a:ea typeface="Arial"/>
                <a:cs typeface="Arial"/>
                <a:sym typeface="Arial"/>
              </a:rPr>
              <a:t>English </a:t>
            </a:r>
            <a:endParaRPr sz="1200" b="0"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xmlns="" id="{7881366C-348A-AD43-BDD6-366685555F54}"/>
              </a:ext>
            </a:extLst>
          </p:cNvPr>
          <p:cNvSpPr txBox="1"/>
          <p:nvPr/>
        </p:nvSpPr>
        <p:spPr>
          <a:xfrm>
            <a:off x="704335" y="4732637"/>
            <a:ext cx="2743199" cy="1200329"/>
          </a:xfrm>
          <a:prstGeom prst="rect">
            <a:avLst/>
          </a:prstGeom>
          <a:solidFill>
            <a:schemeClr val="tx1"/>
          </a:solidFill>
        </p:spPr>
        <p:txBody>
          <a:bodyPr wrap="square" rtlCol="0">
            <a:spAutoFit/>
          </a:bodyPr>
          <a:lstStyle/>
          <a:p>
            <a:r>
              <a:rPr lang="en-US" sz="3600" dirty="0">
                <a:solidFill>
                  <a:schemeClr val="bg1"/>
                </a:solidFill>
                <a:latin typeface="Arial" panose="020B0604020202020204" pitchFamily="34" charset="0"/>
                <a:ea typeface="STCaiyun" panose="020B0400000000000000" pitchFamily="34" charset="-122"/>
                <a:cs typeface="Arial" panose="020B0604020202020204" pitchFamily="34" charset="0"/>
              </a:rPr>
              <a:t>Shared Resources</a:t>
            </a:r>
          </a:p>
        </p:txBody>
      </p:sp>
    </p:spTree>
    <p:extLst>
      <p:ext uri="{BB962C8B-B14F-4D97-AF65-F5344CB8AC3E}">
        <p14:creationId xmlns:p14="http://schemas.microsoft.com/office/powerpoint/2010/main" val="3655486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body" idx="1"/>
          </p:nvPr>
        </p:nvSpPr>
        <p:spPr>
          <a:xfrm>
            <a:off x="728840" y="1129142"/>
            <a:ext cx="8104609" cy="4723581"/>
          </a:xfrm>
          <a:prstGeom prst="rect">
            <a:avLst/>
          </a:prstGeom>
          <a:noFill/>
          <a:ln>
            <a:noFill/>
          </a:ln>
        </p:spPr>
        <p:txBody>
          <a:bodyPr spcFirstLastPara="1" wrap="square" lIns="0" tIns="0" rIns="0" bIns="0" anchor="t" anchorCtr="0">
            <a:noAutofit/>
          </a:bodyPr>
          <a:lstStyle/>
          <a:p>
            <a:pPr fontAlgn="base">
              <a:buFont typeface="Arial" panose="020B0604020202020204" pitchFamily="34" charset="0"/>
              <a:buChar char="•"/>
            </a:pPr>
            <a:r>
              <a:rPr lang="en-GB" dirty="0">
                <a:solidFill>
                  <a:srgbClr val="000000"/>
                </a:solidFill>
                <a:latin typeface="Calibri" panose="020F0502020204030204" pitchFamily="34" charset="0"/>
              </a:rPr>
              <a:t>Check-in</a:t>
            </a:r>
          </a:p>
          <a:p>
            <a:pPr fontAlgn="base">
              <a:buFont typeface="Arial" panose="020B0604020202020204" pitchFamily="34" charset="0"/>
              <a:buChar char="•"/>
            </a:pPr>
            <a:r>
              <a:rPr lang="en-GB" dirty="0">
                <a:solidFill>
                  <a:srgbClr val="000000"/>
                </a:solidFill>
                <a:latin typeface="Calibri" panose="020F0502020204030204" pitchFamily="34" charset="0"/>
              </a:rPr>
              <a:t>Update/feedback</a:t>
            </a:r>
          </a:p>
          <a:p>
            <a:pPr fontAlgn="base">
              <a:buFont typeface="Arial" panose="020B0604020202020204" pitchFamily="34" charset="0"/>
              <a:buChar char="•"/>
            </a:pPr>
            <a:r>
              <a:rPr lang="en-GB" dirty="0">
                <a:solidFill>
                  <a:srgbClr val="000000"/>
                </a:solidFill>
                <a:latin typeface="Calibri" panose="020F0502020204030204" pitchFamily="34" charset="0"/>
              </a:rPr>
              <a:t>Online resources</a:t>
            </a:r>
          </a:p>
          <a:p>
            <a:pPr fontAlgn="base">
              <a:buFont typeface="Arial" panose="020B0604020202020204" pitchFamily="34" charset="0"/>
              <a:buChar char="•"/>
            </a:pPr>
            <a:r>
              <a:rPr lang="en-GB" dirty="0">
                <a:solidFill>
                  <a:srgbClr val="000000"/>
                </a:solidFill>
                <a:latin typeface="Calibri" panose="020F0502020204030204" pitchFamily="34" charset="0"/>
              </a:rPr>
              <a:t>Literature ideas and resources of the week</a:t>
            </a:r>
          </a:p>
          <a:p>
            <a:pPr fontAlgn="base">
              <a:buFont typeface="Arial" panose="020B0604020202020204" pitchFamily="34" charset="0"/>
              <a:buChar char="•"/>
            </a:pPr>
            <a:r>
              <a:rPr lang="en-GB" dirty="0">
                <a:solidFill>
                  <a:srgbClr val="000000"/>
                </a:solidFill>
                <a:latin typeface="Calibri" panose="020F0502020204030204" pitchFamily="34" charset="0"/>
              </a:rPr>
              <a:t>Tea break – time to discuss, share and energise</a:t>
            </a:r>
          </a:p>
          <a:p>
            <a:pPr fontAlgn="base">
              <a:buFont typeface="Arial" panose="020B0604020202020204" pitchFamily="34" charset="0"/>
              <a:buChar char="•"/>
            </a:pPr>
            <a:endParaRPr lang="en-GB" dirty="0">
              <a:solidFill>
                <a:srgbClr val="000000"/>
              </a:solidFill>
              <a:latin typeface="Calibri" panose="020F0502020204030204" pitchFamily="34" charset="0"/>
            </a:endParaRPr>
          </a:p>
          <a:p>
            <a:pPr fontAlgn="base">
              <a:buFont typeface="Arial" panose="020B0604020202020204" pitchFamily="34" charset="0"/>
              <a:buChar char="•"/>
            </a:pPr>
            <a:r>
              <a:rPr lang="en-GB" dirty="0">
                <a:solidFill>
                  <a:srgbClr val="000000"/>
                </a:solidFill>
                <a:latin typeface="Calibri" panose="020F0502020204030204" pitchFamily="34" charset="0"/>
              </a:rPr>
              <a:t>Preview of new resources.</a:t>
            </a:r>
          </a:p>
          <a:p>
            <a:pPr fontAlgn="base">
              <a:buFont typeface="Arial" panose="020B0604020202020204" pitchFamily="34" charset="0"/>
              <a:buChar char="•"/>
            </a:pPr>
            <a:endParaRPr lang="en-GB" dirty="0">
              <a:solidFill>
                <a:srgbClr val="000000"/>
              </a:solidFill>
              <a:latin typeface="Calibri" panose="020F0502020204030204" pitchFamily="34" charset="0"/>
            </a:endParaRPr>
          </a:p>
          <a:p>
            <a:pPr fontAlgn="base">
              <a:buFont typeface="Arial" panose="020B0604020202020204" pitchFamily="34" charset="0"/>
              <a:buChar char="•"/>
            </a:pPr>
            <a:endParaRPr lang="en-GB" dirty="0">
              <a:solidFill>
                <a:srgbClr val="000000"/>
              </a:solidFill>
              <a:latin typeface="Calibri" panose="020F0502020204030204" pitchFamily="34" charset="0"/>
            </a:endParaRPr>
          </a:p>
          <a:p>
            <a:pPr marL="228600" indent="0" fontAlgn="base"/>
            <a:r>
              <a:rPr lang="en-GB" dirty="0">
                <a:solidFill>
                  <a:srgbClr val="000000"/>
                </a:solidFill>
                <a:latin typeface="Calibri" panose="020F0502020204030204" pitchFamily="34" charset="0"/>
              </a:rPr>
              <a:t/>
            </a:r>
            <a:br>
              <a:rPr lang="en-GB" dirty="0">
                <a:solidFill>
                  <a:srgbClr val="000000"/>
                </a:solidFill>
                <a:latin typeface="Calibri" panose="020F0502020204030204" pitchFamily="34" charset="0"/>
              </a:rPr>
            </a:br>
            <a:endParaRPr lang="en-GB" dirty="0">
              <a:solidFill>
                <a:srgbClr val="000000"/>
              </a:solidFill>
              <a:latin typeface="Calibri" panose="020F0502020204030204" pitchFamily="34" charset="0"/>
            </a:endParaRPr>
          </a:p>
          <a:p>
            <a:r>
              <a:rPr lang="en-GB" dirty="0"/>
              <a:t/>
            </a:r>
            <a:br>
              <a:rPr lang="en-GB" dirty="0"/>
            </a:br>
            <a:endParaRPr dirty="0"/>
          </a:p>
        </p:txBody>
      </p:sp>
      <p:sp>
        <p:nvSpPr>
          <p:cNvPr id="101" name="Google Shape;101;p2"/>
          <p:cNvSpPr txBox="1">
            <a:spLocks noGrp="1"/>
          </p:cNvSpPr>
          <p:nvPr>
            <p:ph type="title"/>
          </p:nvPr>
        </p:nvSpPr>
        <p:spPr>
          <a:xfrm>
            <a:off x="1273299" y="179552"/>
            <a:ext cx="6568219" cy="110799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accent1"/>
              </a:buClr>
              <a:buSzPts val="3600"/>
              <a:buFont typeface="Arial"/>
              <a:buNone/>
            </a:pPr>
            <a:r>
              <a:rPr lang="en-GB" dirty="0"/>
              <a:t>Agenda</a:t>
            </a:r>
            <a:endParaRPr dirty="0"/>
          </a:p>
        </p:txBody>
      </p:sp>
    </p:spTree>
    <p:extLst>
      <p:ext uri="{BB962C8B-B14F-4D97-AF65-F5344CB8AC3E}">
        <p14:creationId xmlns:p14="http://schemas.microsoft.com/office/powerpoint/2010/main" val="34006696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GB" dirty="0"/>
              <a:t>This week: </a:t>
            </a:r>
          </a:p>
          <a:p>
            <a:endParaRPr lang="en-GB" dirty="0"/>
          </a:p>
          <a:p>
            <a:r>
              <a:rPr lang="en-GB" dirty="0"/>
              <a:t>Nicola </a:t>
            </a:r>
            <a:r>
              <a:rPr lang="en-GB" dirty="0" err="1"/>
              <a:t>Durr</a:t>
            </a:r>
            <a:endParaRPr lang="en-GB" dirty="0"/>
          </a:p>
          <a:p>
            <a:r>
              <a:rPr lang="en-GB" dirty="0"/>
              <a:t>Joanne Taylor</a:t>
            </a:r>
          </a:p>
          <a:p>
            <a:r>
              <a:rPr lang="en-GB" dirty="0" err="1"/>
              <a:t>Jinder</a:t>
            </a:r>
            <a:r>
              <a:rPr lang="en-GB" dirty="0"/>
              <a:t> </a:t>
            </a:r>
            <a:r>
              <a:rPr lang="en-GB" dirty="0" err="1"/>
              <a:t>Bains</a:t>
            </a:r>
            <a:endParaRPr lang="en-GB" dirty="0"/>
          </a:p>
          <a:p>
            <a:r>
              <a:rPr lang="en-GB" dirty="0" err="1"/>
              <a:t>Saira</a:t>
            </a:r>
            <a:r>
              <a:rPr lang="en-GB" dirty="0"/>
              <a:t> Bloomfield </a:t>
            </a:r>
          </a:p>
          <a:p>
            <a:r>
              <a:rPr lang="en-GB" dirty="0"/>
              <a:t>Jo Tudor</a:t>
            </a:r>
          </a:p>
          <a:p>
            <a:endParaRPr lang="en-GB" dirty="0"/>
          </a:p>
          <a:p>
            <a:r>
              <a:rPr lang="en-GB" dirty="0"/>
              <a:t>  </a:t>
            </a:r>
            <a:r>
              <a:rPr lang="en-GB" i="1" dirty="0"/>
              <a:t>We will send all these resources out to you after this webinar. </a:t>
            </a:r>
            <a:endParaRPr lang="en-GB" dirty="0"/>
          </a:p>
        </p:txBody>
      </p:sp>
      <p:sp>
        <p:nvSpPr>
          <p:cNvPr id="3" name="Title 2"/>
          <p:cNvSpPr>
            <a:spLocks noGrp="1"/>
          </p:cNvSpPr>
          <p:nvPr>
            <p:ph type="title"/>
          </p:nvPr>
        </p:nvSpPr>
        <p:spPr/>
        <p:txBody>
          <a:bodyPr/>
          <a:lstStyle/>
          <a:p>
            <a:r>
              <a:rPr lang="en-GB" dirty="0"/>
              <a:t>Thanks for sharing!</a:t>
            </a:r>
          </a:p>
        </p:txBody>
      </p:sp>
    </p:spTree>
    <p:extLst>
      <p:ext uri="{BB962C8B-B14F-4D97-AF65-F5344CB8AC3E}">
        <p14:creationId xmlns:p14="http://schemas.microsoft.com/office/powerpoint/2010/main" val="364015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GB" sz="2000" dirty="0"/>
              <a:t>Text Analysis Table </a:t>
            </a:r>
          </a:p>
        </p:txBody>
      </p:sp>
      <p:sp>
        <p:nvSpPr>
          <p:cNvPr id="3" name="Title 2"/>
          <p:cNvSpPr>
            <a:spLocks noGrp="1"/>
          </p:cNvSpPr>
          <p:nvPr>
            <p:ph type="title"/>
          </p:nvPr>
        </p:nvSpPr>
        <p:spPr/>
        <p:txBody>
          <a:bodyPr/>
          <a:lstStyle/>
          <a:p>
            <a:r>
              <a:rPr lang="en-GB" sz="2800" dirty="0"/>
              <a:t>Sent in by Nicola </a:t>
            </a:r>
            <a:r>
              <a:rPr lang="en-GB" sz="2800" dirty="0" err="1"/>
              <a:t>Durr</a:t>
            </a:r>
            <a:endParaRPr lang="en-GB" sz="2800" dirty="0"/>
          </a:p>
        </p:txBody>
      </p:sp>
      <p:graphicFrame>
        <p:nvGraphicFramePr>
          <p:cNvPr id="6" name="Table 5"/>
          <p:cNvGraphicFramePr>
            <a:graphicFrameLocks noGrp="1"/>
          </p:cNvGraphicFramePr>
          <p:nvPr/>
        </p:nvGraphicFramePr>
        <p:xfrm>
          <a:off x="628650" y="2048891"/>
          <a:ext cx="7886700" cy="3895535"/>
        </p:xfrm>
        <a:graphic>
          <a:graphicData uri="http://schemas.openxmlformats.org/drawingml/2006/table">
            <a:tbl>
              <a:tblPr firstRow="1" firstCol="1" bandRow="1">
                <a:tableStyleId>{5C22544A-7EE6-4342-B048-85BDC9FD1C3A}</a:tableStyleId>
              </a:tblPr>
              <a:tblGrid>
                <a:gridCol w="1469112">
                  <a:extLst>
                    <a:ext uri="{9D8B030D-6E8A-4147-A177-3AD203B41FA5}">
                      <a16:colId xmlns:a16="http://schemas.microsoft.com/office/drawing/2014/main" xmlns="" val="20000"/>
                    </a:ext>
                  </a:extLst>
                </a:gridCol>
                <a:gridCol w="1463863">
                  <a:extLst>
                    <a:ext uri="{9D8B030D-6E8A-4147-A177-3AD203B41FA5}">
                      <a16:colId xmlns:a16="http://schemas.microsoft.com/office/drawing/2014/main" xmlns="" val="20001"/>
                    </a:ext>
                  </a:extLst>
                </a:gridCol>
                <a:gridCol w="1464388">
                  <a:extLst>
                    <a:ext uri="{9D8B030D-6E8A-4147-A177-3AD203B41FA5}">
                      <a16:colId xmlns:a16="http://schemas.microsoft.com/office/drawing/2014/main" xmlns="" val="20002"/>
                    </a:ext>
                  </a:extLst>
                </a:gridCol>
                <a:gridCol w="1464388">
                  <a:extLst>
                    <a:ext uri="{9D8B030D-6E8A-4147-A177-3AD203B41FA5}">
                      <a16:colId xmlns:a16="http://schemas.microsoft.com/office/drawing/2014/main" xmlns="" val="20003"/>
                    </a:ext>
                  </a:extLst>
                </a:gridCol>
                <a:gridCol w="2024949">
                  <a:extLst>
                    <a:ext uri="{9D8B030D-6E8A-4147-A177-3AD203B41FA5}">
                      <a16:colId xmlns:a16="http://schemas.microsoft.com/office/drawing/2014/main" xmlns="" val="20004"/>
                    </a:ext>
                  </a:extLst>
                </a:gridCol>
              </a:tblGrid>
              <a:tr h="637402">
                <a:tc>
                  <a:txBody>
                    <a:bodyPr/>
                    <a:lstStyle/>
                    <a:p>
                      <a:pPr algn="l">
                        <a:lnSpc>
                          <a:spcPct val="115000"/>
                        </a:lnSpc>
                        <a:spcAft>
                          <a:spcPts val="1000"/>
                        </a:spcAft>
                      </a:pPr>
                      <a:r>
                        <a:rPr lang="en-GB" sz="900">
                          <a:effectLst/>
                        </a:rPr>
                        <a:t>1. What can you say about the title of the text?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tc>
                <a:tc>
                  <a:txBody>
                    <a:bodyPr/>
                    <a:lstStyle/>
                    <a:p>
                      <a:pPr algn="l">
                        <a:lnSpc>
                          <a:spcPct val="115000"/>
                        </a:lnSpc>
                        <a:spcAft>
                          <a:spcPts val="1000"/>
                        </a:spcAft>
                      </a:pPr>
                      <a:r>
                        <a:rPr lang="en-GB" sz="900">
                          <a:effectLst/>
                        </a:rPr>
                        <a:t>2. Comment on the introductory sentence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tc>
                <a:tc>
                  <a:txBody>
                    <a:bodyPr/>
                    <a:lstStyle/>
                    <a:p>
                      <a:pPr algn="l">
                        <a:lnSpc>
                          <a:spcPct val="115000"/>
                        </a:lnSpc>
                        <a:spcAft>
                          <a:spcPts val="1000"/>
                        </a:spcAft>
                      </a:pPr>
                      <a:r>
                        <a:rPr lang="en-GB" sz="900">
                          <a:effectLst/>
                        </a:rPr>
                        <a:t>3. Find TWO adjectives in the first paragraph. Why has the writer chosen these?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tc>
                <a:tc>
                  <a:txBody>
                    <a:bodyPr/>
                    <a:lstStyle/>
                    <a:p>
                      <a:pPr algn="l">
                        <a:lnSpc>
                          <a:spcPct val="115000"/>
                        </a:lnSpc>
                        <a:spcAft>
                          <a:spcPts val="1000"/>
                        </a:spcAft>
                      </a:pPr>
                      <a:r>
                        <a:rPr lang="en-GB" sz="900">
                          <a:effectLst/>
                        </a:rPr>
                        <a:t>4. What person is the text written in? What effect does this have?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tc>
                <a:tc>
                  <a:txBody>
                    <a:bodyPr/>
                    <a:lstStyle/>
                    <a:p>
                      <a:pPr algn="l">
                        <a:lnSpc>
                          <a:spcPct val="115000"/>
                        </a:lnSpc>
                        <a:spcAft>
                          <a:spcPts val="1000"/>
                        </a:spcAft>
                      </a:pPr>
                      <a:r>
                        <a:rPr lang="en-GB" sz="900">
                          <a:effectLst/>
                        </a:rPr>
                        <a:t>5. Comment on the length of the sentences used in the text.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tc>
                <a:extLst>
                  <a:ext uri="{0D108BD9-81ED-4DB2-BD59-A6C34878D82A}">
                    <a16:rowId xmlns:a16="http://schemas.microsoft.com/office/drawing/2014/main" xmlns="" val="10000"/>
                  </a:ext>
                </a:extLst>
              </a:tr>
              <a:tr h="478052">
                <a:tc>
                  <a:txBody>
                    <a:bodyPr/>
                    <a:lstStyle/>
                    <a:p>
                      <a:pPr algn="l">
                        <a:lnSpc>
                          <a:spcPct val="115000"/>
                        </a:lnSpc>
                        <a:spcAft>
                          <a:spcPts val="1000"/>
                        </a:spcAft>
                      </a:pPr>
                      <a:r>
                        <a:rPr lang="en-GB" sz="900">
                          <a:effectLst/>
                        </a:rPr>
                        <a:t>6. What genre would you say this text belongs to?</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tc>
                <a:tc>
                  <a:txBody>
                    <a:bodyPr/>
                    <a:lstStyle/>
                    <a:p>
                      <a:pPr algn="l">
                        <a:lnSpc>
                          <a:spcPct val="115000"/>
                        </a:lnSpc>
                        <a:spcAft>
                          <a:spcPts val="1000"/>
                        </a:spcAft>
                      </a:pPr>
                      <a:r>
                        <a:rPr lang="en-GB" sz="900">
                          <a:effectLst/>
                        </a:rPr>
                        <a:t>7. Why do you think the writer has written this text?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tc>
                <a:tc>
                  <a:txBody>
                    <a:bodyPr/>
                    <a:lstStyle/>
                    <a:p>
                      <a:pPr algn="l">
                        <a:lnSpc>
                          <a:spcPct val="115000"/>
                        </a:lnSpc>
                        <a:spcAft>
                          <a:spcPts val="1000"/>
                        </a:spcAft>
                      </a:pPr>
                      <a:r>
                        <a:rPr lang="en-GB" sz="900">
                          <a:effectLst/>
                        </a:rPr>
                        <a:t>8. Identify the tone used. Is it friendly, neutral etc.</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tc>
                <a:tc>
                  <a:txBody>
                    <a:bodyPr/>
                    <a:lstStyle/>
                    <a:p>
                      <a:pPr algn="l">
                        <a:lnSpc>
                          <a:spcPct val="115000"/>
                        </a:lnSpc>
                        <a:spcAft>
                          <a:spcPts val="1000"/>
                        </a:spcAft>
                      </a:pPr>
                      <a:r>
                        <a:rPr lang="en-GB" sz="900">
                          <a:effectLst/>
                        </a:rPr>
                        <a:t>9.  When you read the first paragraph, how important do you think the setting is?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tc>
                <a:tc>
                  <a:txBody>
                    <a:bodyPr/>
                    <a:lstStyle/>
                    <a:p>
                      <a:pPr algn="l">
                        <a:lnSpc>
                          <a:spcPct val="115000"/>
                        </a:lnSpc>
                        <a:spcAft>
                          <a:spcPts val="1000"/>
                        </a:spcAft>
                      </a:pPr>
                      <a:r>
                        <a:rPr lang="en-GB" sz="900">
                          <a:effectLst/>
                        </a:rPr>
                        <a:t>10. Where is the text set? How do you know?</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tc>
                <a:extLst>
                  <a:ext uri="{0D108BD9-81ED-4DB2-BD59-A6C34878D82A}">
                    <a16:rowId xmlns:a16="http://schemas.microsoft.com/office/drawing/2014/main" xmlns="" val="10001"/>
                  </a:ext>
                </a:extLst>
              </a:tr>
              <a:tr h="598877">
                <a:tc>
                  <a:txBody>
                    <a:bodyPr/>
                    <a:lstStyle/>
                    <a:p>
                      <a:pPr algn="l">
                        <a:lnSpc>
                          <a:spcPct val="115000"/>
                        </a:lnSpc>
                        <a:spcAft>
                          <a:spcPts val="1000"/>
                        </a:spcAft>
                      </a:pPr>
                      <a:r>
                        <a:rPr lang="en-GB" sz="900">
                          <a:effectLst/>
                        </a:rPr>
                        <a:t>11. When is the text set? How do you know?</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tc>
                <a:tc>
                  <a:txBody>
                    <a:bodyPr/>
                    <a:lstStyle/>
                    <a:p>
                      <a:pPr algn="l">
                        <a:lnSpc>
                          <a:spcPct val="115000"/>
                        </a:lnSpc>
                        <a:spcAft>
                          <a:spcPts val="1000"/>
                        </a:spcAft>
                      </a:pPr>
                      <a:r>
                        <a:rPr lang="en-GB" sz="900">
                          <a:effectLst/>
                        </a:rPr>
                        <a:t>12. Find a short sentence. What effect does this have?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tc>
                <a:tc>
                  <a:txBody>
                    <a:bodyPr/>
                    <a:lstStyle/>
                    <a:p>
                      <a:pPr algn="l">
                        <a:lnSpc>
                          <a:spcPct val="115000"/>
                        </a:lnSpc>
                        <a:spcAft>
                          <a:spcPts val="1000"/>
                        </a:spcAft>
                      </a:pPr>
                      <a:r>
                        <a:rPr lang="en-GB" sz="900">
                          <a:effectLst/>
                        </a:rPr>
                        <a:t>13. What is the theme of each paragraph?</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tc>
                <a:tc>
                  <a:txBody>
                    <a:bodyPr/>
                    <a:lstStyle/>
                    <a:p>
                      <a:pPr algn="l">
                        <a:lnSpc>
                          <a:spcPct val="115000"/>
                        </a:lnSpc>
                        <a:spcAft>
                          <a:spcPts val="1000"/>
                        </a:spcAft>
                      </a:pPr>
                      <a:r>
                        <a:rPr lang="en-GB" sz="900">
                          <a:effectLst/>
                        </a:rPr>
                        <a:t>14. Find three words which give you an idea of the atmosphere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tc>
                <a:tc>
                  <a:txBody>
                    <a:bodyPr/>
                    <a:lstStyle/>
                    <a:p>
                      <a:pPr algn="l">
                        <a:lnSpc>
                          <a:spcPct val="115000"/>
                        </a:lnSpc>
                        <a:spcAft>
                          <a:spcPts val="1000"/>
                        </a:spcAft>
                      </a:pPr>
                      <a:r>
                        <a:rPr lang="en-GB" sz="900">
                          <a:effectLst/>
                        </a:rPr>
                        <a:t>15. What characters are in the text?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tc>
                <a:extLst>
                  <a:ext uri="{0D108BD9-81ED-4DB2-BD59-A6C34878D82A}">
                    <a16:rowId xmlns:a16="http://schemas.microsoft.com/office/drawing/2014/main" xmlns="" val="10002"/>
                  </a:ext>
                </a:extLst>
              </a:tr>
              <a:tr h="478052">
                <a:tc>
                  <a:txBody>
                    <a:bodyPr/>
                    <a:lstStyle/>
                    <a:p>
                      <a:pPr algn="l">
                        <a:lnSpc>
                          <a:spcPct val="115000"/>
                        </a:lnSpc>
                        <a:spcAft>
                          <a:spcPts val="1000"/>
                        </a:spcAft>
                      </a:pPr>
                      <a:r>
                        <a:rPr lang="en-GB" sz="900">
                          <a:effectLst/>
                        </a:rPr>
                        <a:t>16. Find TWO adverbs. Why has the writer chosen these?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tc>
                <a:tc>
                  <a:txBody>
                    <a:bodyPr/>
                    <a:lstStyle/>
                    <a:p>
                      <a:pPr algn="l">
                        <a:lnSpc>
                          <a:spcPct val="115000"/>
                        </a:lnSpc>
                        <a:spcAft>
                          <a:spcPts val="1000"/>
                        </a:spcAft>
                      </a:pPr>
                      <a:r>
                        <a:rPr lang="en-GB" sz="900">
                          <a:effectLst/>
                        </a:rPr>
                        <a:t>17. Imagine you are the writer. How would you feel at the end of the extract?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tc>
                <a:tc>
                  <a:txBody>
                    <a:bodyPr/>
                    <a:lstStyle/>
                    <a:p>
                      <a:pPr algn="l">
                        <a:lnSpc>
                          <a:spcPct val="115000"/>
                        </a:lnSpc>
                        <a:spcAft>
                          <a:spcPts val="1000"/>
                        </a:spcAft>
                      </a:pPr>
                      <a:r>
                        <a:rPr lang="en-GB" sz="900">
                          <a:effectLst/>
                        </a:rPr>
                        <a:t>18. Imagine you are a character in the text. What are your thoughts?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tc>
                <a:tc>
                  <a:txBody>
                    <a:bodyPr/>
                    <a:lstStyle/>
                    <a:p>
                      <a:pPr algn="l">
                        <a:lnSpc>
                          <a:spcPct val="115000"/>
                        </a:lnSpc>
                        <a:spcAft>
                          <a:spcPts val="1000"/>
                        </a:spcAft>
                      </a:pPr>
                      <a:r>
                        <a:rPr lang="en-GB" sz="900">
                          <a:effectLst/>
                        </a:rPr>
                        <a:t>19. Find an example of a word not used today. Comment on the meaning.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tc>
                <a:tc>
                  <a:txBody>
                    <a:bodyPr/>
                    <a:lstStyle/>
                    <a:p>
                      <a:pPr algn="l">
                        <a:lnSpc>
                          <a:spcPct val="115000"/>
                        </a:lnSpc>
                        <a:spcAft>
                          <a:spcPts val="1000"/>
                        </a:spcAft>
                      </a:pPr>
                      <a:r>
                        <a:rPr lang="en-GB" sz="900">
                          <a:effectLst/>
                        </a:rPr>
                        <a:t>20. Choose two quotations that show the mood(s) of the narrator/character.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tc>
                <a:extLst>
                  <a:ext uri="{0D108BD9-81ED-4DB2-BD59-A6C34878D82A}">
                    <a16:rowId xmlns:a16="http://schemas.microsoft.com/office/drawing/2014/main" xmlns="" val="10003"/>
                  </a:ext>
                </a:extLst>
              </a:tr>
              <a:tr h="901727">
                <a:tc>
                  <a:txBody>
                    <a:bodyPr/>
                    <a:lstStyle/>
                    <a:p>
                      <a:pPr algn="l">
                        <a:lnSpc>
                          <a:spcPct val="115000"/>
                        </a:lnSpc>
                        <a:spcAft>
                          <a:spcPts val="1000"/>
                        </a:spcAft>
                      </a:pPr>
                      <a:r>
                        <a:rPr lang="en-GB" sz="900">
                          <a:effectLst/>
                        </a:rPr>
                        <a:t>21.  Comment on the length of the sentences used in the text.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tc>
                <a:tc>
                  <a:txBody>
                    <a:bodyPr/>
                    <a:lstStyle/>
                    <a:p>
                      <a:pPr algn="l">
                        <a:lnSpc>
                          <a:spcPct val="115000"/>
                        </a:lnSpc>
                        <a:spcAft>
                          <a:spcPts val="1000"/>
                        </a:spcAft>
                      </a:pPr>
                      <a:r>
                        <a:rPr lang="en-GB" sz="900">
                          <a:effectLst/>
                        </a:rPr>
                        <a:t>22. Does the writer expect us to identify with any character? How do you know?</a:t>
                      </a:r>
                    </a:p>
                    <a:p>
                      <a:pPr algn="l">
                        <a:lnSpc>
                          <a:spcPct val="115000"/>
                        </a:lnSpc>
                        <a:spcAft>
                          <a:spcPts val="100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tc>
                <a:tc>
                  <a:txBody>
                    <a:bodyPr/>
                    <a:lstStyle/>
                    <a:p>
                      <a:pPr algn="l">
                        <a:lnSpc>
                          <a:spcPct val="115000"/>
                        </a:lnSpc>
                        <a:spcAft>
                          <a:spcPts val="1000"/>
                        </a:spcAft>
                      </a:pPr>
                      <a:r>
                        <a:rPr lang="en-GB" sz="900">
                          <a:effectLst/>
                        </a:rPr>
                        <a:t>23. Imagine you’re explaining the text. Explain it in your own words.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tc>
                <a:tc>
                  <a:txBody>
                    <a:bodyPr/>
                    <a:lstStyle/>
                    <a:p>
                      <a:pPr algn="l">
                        <a:lnSpc>
                          <a:spcPct val="115000"/>
                        </a:lnSpc>
                        <a:spcAft>
                          <a:spcPts val="1000"/>
                        </a:spcAft>
                      </a:pPr>
                      <a:r>
                        <a:rPr lang="en-GB" sz="900">
                          <a:effectLst/>
                        </a:rPr>
                        <a:t>24. When you read the first paragraph, why do you think the character feels this way?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tc>
                <a:tc>
                  <a:txBody>
                    <a:bodyPr/>
                    <a:lstStyle/>
                    <a:p>
                      <a:pPr algn="l">
                        <a:lnSpc>
                          <a:spcPct val="115000"/>
                        </a:lnSpc>
                        <a:spcAft>
                          <a:spcPts val="1000"/>
                        </a:spcAft>
                      </a:pPr>
                      <a:r>
                        <a:rPr lang="en-GB" sz="900">
                          <a:effectLst/>
                        </a:rPr>
                        <a:t>25. You’re making a film of the text. What sort of music would you use to help to create the mood?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tc>
                <a:extLst>
                  <a:ext uri="{0D108BD9-81ED-4DB2-BD59-A6C34878D82A}">
                    <a16:rowId xmlns:a16="http://schemas.microsoft.com/office/drawing/2014/main" xmlns="" val="10004"/>
                  </a:ext>
                </a:extLst>
              </a:tr>
              <a:tr h="796753">
                <a:tc>
                  <a:txBody>
                    <a:bodyPr/>
                    <a:lstStyle/>
                    <a:p>
                      <a:pPr algn="l">
                        <a:lnSpc>
                          <a:spcPct val="115000"/>
                        </a:lnSpc>
                        <a:spcAft>
                          <a:spcPts val="1000"/>
                        </a:spcAft>
                      </a:pPr>
                      <a:r>
                        <a:rPr lang="en-GB" sz="900">
                          <a:effectLst/>
                        </a:rPr>
                        <a:t>26. You’re teaching this session. What question would you ask about the use of language and sentences?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tc>
                <a:tc>
                  <a:txBody>
                    <a:bodyPr/>
                    <a:lstStyle/>
                    <a:p>
                      <a:pPr algn="l">
                        <a:lnSpc>
                          <a:spcPct val="115000"/>
                        </a:lnSpc>
                        <a:spcAft>
                          <a:spcPts val="1000"/>
                        </a:spcAft>
                      </a:pPr>
                      <a:r>
                        <a:rPr lang="en-GB" sz="900">
                          <a:effectLst/>
                        </a:rPr>
                        <a:t>27. Sum up the text in TEN words.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tc>
                <a:tc>
                  <a:txBody>
                    <a:bodyPr/>
                    <a:lstStyle/>
                    <a:p>
                      <a:pPr algn="l">
                        <a:lnSpc>
                          <a:spcPct val="115000"/>
                        </a:lnSpc>
                        <a:spcAft>
                          <a:spcPts val="1000"/>
                        </a:spcAft>
                      </a:pPr>
                      <a:r>
                        <a:rPr lang="en-GB" sz="900">
                          <a:effectLst/>
                        </a:rPr>
                        <a:t>28. How does the writer make us interested and engaged?</a:t>
                      </a:r>
                    </a:p>
                    <a:p>
                      <a:pPr algn="l">
                        <a:lnSpc>
                          <a:spcPct val="115000"/>
                        </a:lnSpc>
                        <a:spcAft>
                          <a:spcPts val="1000"/>
                        </a:spcAft>
                      </a:pPr>
                      <a:r>
                        <a:rPr lang="en-GB" sz="900">
                          <a:effectLst/>
                        </a:rPr>
                        <a:t>Find TWO ways.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tc>
                <a:tc>
                  <a:txBody>
                    <a:bodyPr/>
                    <a:lstStyle/>
                    <a:p>
                      <a:pPr algn="l">
                        <a:lnSpc>
                          <a:spcPct val="115000"/>
                        </a:lnSpc>
                        <a:spcAft>
                          <a:spcPts val="1000"/>
                        </a:spcAft>
                      </a:pPr>
                      <a:r>
                        <a:rPr lang="en-GB" sz="900">
                          <a:effectLst/>
                        </a:rPr>
                        <a:t>29. Identify a quotation that gives an idea as to what may happen next.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tc>
                <a:tc>
                  <a:txBody>
                    <a:bodyPr/>
                    <a:lstStyle/>
                    <a:p>
                      <a:pPr algn="l">
                        <a:lnSpc>
                          <a:spcPct val="115000"/>
                        </a:lnSpc>
                        <a:spcAft>
                          <a:spcPts val="1000"/>
                        </a:spcAft>
                      </a:pPr>
                      <a:r>
                        <a:rPr lang="en-GB" sz="900" dirty="0">
                          <a:effectLst/>
                        </a:rPr>
                        <a:t>30. What do you think is the main purpose of this extract?</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tc>
                <a:extLst>
                  <a:ext uri="{0D108BD9-81ED-4DB2-BD59-A6C34878D82A}">
                    <a16:rowId xmlns:a16="http://schemas.microsoft.com/office/drawing/2014/main" xmlns="" val="10005"/>
                  </a:ext>
                </a:extLst>
              </a:tr>
            </a:tbl>
          </a:graphicData>
        </a:graphic>
      </p:graphicFrame>
      <p:graphicFrame>
        <p:nvGraphicFramePr>
          <p:cNvPr id="7" name="Table 6"/>
          <p:cNvGraphicFramePr>
            <a:graphicFrameLocks noGrp="1"/>
          </p:cNvGraphicFramePr>
          <p:nvPr/>
        </p:nvGraphicFramePr>
        <p:xfrm>
          <a:off x="628650" y="2048891"/>
          <a:ext cx="7886700" cy="3895535"/>
        </p:xfrm>
        <a:graphic>
          <a:graphicData uri="http://schemas.openxmlformats.org/drawingml/2006/table">
            <a:tbl>
              <a:tblPr firstRow="1" firstCol="1" bandRow="1"/>
              <a:tblGrid>
                <a:gridCol w="1469112">
                  <a:extLst>
                    <a:ext uri="{9D8B030D-6E8A-4147-A177-3AD203B41FA5}">
                      <a16:colId xmlns:a16="http://schemas.microsoft.com/office/drawing/2014/main" xmlns="" val="20000"/>
                    </a:ext>
                  </a:extLst>
                </a:gridCol>
                <a:gridCol w="1463863">
                  <a:extLst>
                    <a:ext uri="{9D8B030D-6E8A-4147-A177-3AD203B41FA5}">
                      <a16:colId xmlns:a16="http://schemas.microsoft.com/office/drawing/2014/main" xmlns="" val="20001"/>
                    </a:ext>
                  </a:extLst>
                </a:gridCol>
                <a:gridCol w="1464388">
                  <a:extLst>
                    <a:ext uri="{9D8B030D-6E8A-4147-A177-3AD203B41FA5}">
                      <a16:colId xmlns:a16="http://schemas.microsoft.com/office/drawing/2014/main" xmlns="" val="20002"/>
                    </a:ext>
                  </a:extLst>
                </a:gridCol>
                <a:gridCol w="1464388">
                  <a:extLst>
                    <a:ext uri="{9D8B030D-6E8A-4147-A177-3AD203B41FA5}">
                      <a16:colId xmlns:a16="http://schemas.microsoft.com/office/drawing/2014/main" xmlns="" val="20003"/>
                    </a:ext>
                  </a:extLst>
                </a:gridCol>
                <a:gridCol w="2024949">
                  <a:extLst>
                    <a:ext uri="{9D8B030D-6E8A-4147-A177-3AD203B41FA5}">
                      <a16:colId xmlns:a16="http://schemas.microsoft.com/office/drawing/2014/main" xmlns="" val="20004"/>
                    </a:ext>
                  </a:extLst>
                </a:gridCol>
              </a:tblGrid>
              <a:tr h="637402">
                <a:tc>
                  <a:txBody>
                    <a:bodyPr/>
                    <a:lstStyle/>
                    <a:p>
                      <a:pPr algn="l">
                        <a:lnSpc>
                          <a:spcPct val="115000"/>
                        </a:lnSpc>
                        <a:spcAft>
                          <a:spcPts val="100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1. What can you say about the title of the text?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100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2. Comment on the introductory sentence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100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3. Find TWO adjectives in the first paragraph. Why has the writer chosen these?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100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4. What </a:t>
                      </a:r>
                      <a:r>
                        <a:rPr lang="en-GB" sz="900" b="1" i="1">
                          <a:effectLst/>
                          <a:latin typeface="Calibri" panose="020F0502020204030204" pitchFamily="34" charset="0"/>
                          <a:ea typeface="Calibri" panose="020F0502020204030204" pitchFamily="34" charset="0"/>
                          <a:cs typeface="Times New Roman" panose="02020603050405020304" pitchFamily="18" charset="0"/>
                        </a:rPr>
                        <a:t>person</a:t>
                      </a:r>
                      <a:r>
                        <a:rPr lang="en-GB" sz="900" b="1">
                          <a:effectLst/>
                          <a:latin typeface="Calibri" panose="020F0502020204030204" pitchFamily="34" charset="0"/>
                          <a:ea typeface="Calibri" panose="020F0502020204030204" pitchFamily="34" charset="0"/>
                          <a:cs typeface="Times New Roman" panose="02020603050405020304" pitchFamily="18" charset="0"/>
                        </a:rPr>
                        <a:t> is the text written in? What effect does this have?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100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5. Comment on the </a:t>
                      </a:r>
                      <a:r>
                        <a:rPr lang="en-GB" sz="900" b="1" i="1">
                          <a:effectLst/>
                          <a:latin typeface="Calibri" panose="020F0502020204030204" pitchFamily="34" charset="0"/>
                          <a:ea typeface="Calibri" panose="020F0502020204030204" pitchFamily="34" charset="0"/>
                          <a:cs typeface="Times New Roman" panose="02020603050405020304" pitchFamily="18" charset="0"/>
                        </a:rPr>
                        <a:t>length</a:t>
                      </a:r>
                      <a:r>
                        <a:rPr lang="en-GB" sz="900" b="1">
                          <a:effectLst/>
                          <a:latin typeface="Calibri" panose="020F0502020204030204" pitchFamily="34" charset="0"/>
                          <a:ea typeface="Calibri" panose="020F0502020204030204" pitchFamily="34" charset="0"/>
                          <a:cs typeface="Times New Roman" panose="02020603050405020304" pitchFamily="18" charset="0"/>
                        </a:rPr>
                        <a:t> of the sentences used in the text.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478052">
                <a:tc>
                  <a:txBody>
                    <a:bodyPr/>
                    <a:lstStyle/>
                    <a:p>
                      <a:pPr algn="l">
                        <a:lnSpc>
                          <a:spcPct val="115000"/>
                        </a:lnSpc>
                        <a:spcAft>
                          <a:spcPts val="100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6. What </a:t>
                      </a:r>
                      <a:r>
                        <a:rPr lang="en-GB" sz="900" b="1" i="1">
                          <a:effectLst/>
                          <a:latin typeface="Calibri" panose="020F0502020204030204" pitchFamily="34" charset="0"/>
                          <a:ea typeface="Calibri" panose="020F0502020204030204" pitchFamily="34" charset="0"/>
                          <a:cs typeface="Times New Roman" panose="02020603050405020304" pitchFamily="18" charset="0"/>
                        </a:rPr>
                        <a:t>genre </a:t>
                      </a:r>
                      <a:r>
                        <a:rPr lang="en-GB" sz="900" b="1">
                          <a:effectLst/>
                          <a:latin typeface="Calibri" panose="020F0502020204030204" pitchFamily="34" charset="0"/>
                          <a:ea typeface="Calibri" panose="020F0502020204030204" pitchFamily="34" charset="0"/>
                          <a:cs typeface="Times New Roman" panose="02020603050405020304" pitchFamily="18" charset="0"/>
                        </a:rPr>
                        <a:t>would you say this text belongs to?</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100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7. </a:t>
                      </a:r>
                      <a:r>
                        <a:rPr lang="en-GB" sz="900" b="1" i="1">
                          <a:effectLst/>
                          <a:latin typeface="Calibri" panose="020F0502020204030204" pitchFamily="34" charset="0"/>
                          <a:ea typeface="Calibri" panose="020F0502020204030204" pitchFamily="34" charset="0"/>
                          <a:cs typeface="Times New Roman" panose="02020603050405020304" pitchFamily="18" charset="0"/>
                        </a:rPr>
                        <a:t>Why</a:t>
                      </a:r>
                      <a:r>
                        <a:rPr lang="en-GB" sz="900" b="1">
                          <a:effectLst/>
                          <a:latin typeface="Calibri" panose="020F0502020204030204" pitchFamily="34" charset="0"/>
                          <a:ea typeface="Calibri" panose="020F0502020204030204" pitchFamily="34" charset="0"/>
                          <a:cs typeface="Times New Roman" panose="02020603050405020304" pitchFamily="18" charset="0"/>
                        </a:rPr>
                        <a:t> do you think the writer has written this text?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100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8. Identify the </a:t>
                      </a:r>
                      <a:r>
                        <a:rPr lang="en-GB" sz="900" b="1" i="1">
                          <a:effectLst/>
                          <a:latin typeface="Calibri" panose="020F0502020204030204" pitchFamily="34" charset="0"/>
                          <a:ea typeface="Calibri" panose="020F0502020204030204" pitchFamily="34" charset="0"/>
                          <a:cs typeface="Times New Roman" panose="02020603050405020304" pitchFamily="18" charset="0"/>
                        </a:rPr>
                        <a:t>tone</a:t>
                      </a:r>
                      <a:r>
                        <a:rPr lang="en-GB" sz="900" b="1">
                          <a:effectLst/>
                          <a:latin typeface="Calibri" panose="020F0502020204030204" pitchFamily="34" charset="0"/>
                          <a:ea typeface="Calibri" panose="020F0502020204030204" pitchFamily="34" charset="0"/>
                          <a:cs typeface="Times New Roman" panose="02020603050405020304" pitchFamily="18" charset="0"/>
                        </a:rPr>
                        <a:t> used. Is it friendly, neutral etc.</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100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9.  When you read the first paragraph, how important do you think the setting is?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100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10. Where is the text set? How do you know?</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1"/>
                  </a:ext>
                </a:extLst>
              </a:tr>
              <a:tr h="598877">
                <a:tc>
                  <a:txBody>
                    <a:bodyPr/>
                    <a:lstStyle/>
                    <a:p>
                      <a:pPr algn="l">
                        <a:lnSpc>
                          <a:spcPct val="115000"/>
                        </a:lnSpc>
                        <a:spcAft>
                          <a:spcPts val="1000"/>
                        </a:spcAft>
                      </a:pPr>
                      <a:r>
                        <a:rPr lang="en-GB" sz="900" b="1">
                          <a:effectLst/>
                          <a:latin typeface="Calibri" panose="020F0502020204030204" pitchFamily="34" charset="0"/>
                          <a:ea typeface="Calibri" panose="020F0502020204030204" pitchFamily="34" charset="0"/>
                          <a:cs typeface="Estrangelo Edessa"/>
                        </a:rPr>
                        <a:t>11. When is the text set? How do you know?</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100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12. Find a short sentence. What effect does this have?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100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13. What is the theme of each paragraph?</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100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14. Find three words which give you an idea of the atmosphere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100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15. What characters are in the text?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478052">
                <a:tc>
                  <a:txBody>
                    <a:bodyPr/>
                    <a:lstStyle/>
                    <a:p>
                      <a:pPr algn="l">
                        <a:lnSpc>
                          <a:spcPct val="115000"/>
                        </a:lnSpc>
                        <a:spcAft>
                          <a:spcPts val="100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16. Find TWO adverbs. Why has the writer chosen these?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100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17. Imagine you are the writer. How would you feel at the end of the extract?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100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18. Imagine you are a character in the text. What are your thoughts?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100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19. Find an example of a word not used today. Comment on the meaning.</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100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20. Choose two quotations that show the mood(s) of the narrator/character.</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3"/>
                  </a:ext>
                </a:extLst>
              </a:tr>
              <a:tr h="901727">
                <a:tc>
                  <a:txBody>
                    <a:bodyPr/>
                    <a:lstStyle/>
                    <a:p>
                      <a:pPr algn="l">
                        <a:lnSpc>
                          <a:spcPct val="115000"/>
                        </a:lnSpc>
                        <a:spcAft>
                          <a:spcPts val="1000"/>
                        </a:spcAft>
                      </a:pPr>
                      <a:r>
                        <a:rPr lang="en-GB" sz="900" b="1">
                          <a:effectLst/>
                          <a:latin typeface="Calibri" panose="020F0502020204030204" pitchFamily="34" charset="0"/>
                          <a:ea typeface="Calibri" panose="020F0502020204030204" pitchFamily="34" charset="0"/>
                          <a:cs typeface="Estrangelo Edessa"/>
                        </a:rPr>
                        <a:t>21. </a:t>
                      </a:r>
                      <a:r>
                        <a:rPr lang="en-GB" sz="900">
                          <a:effectLst/>
                          <a:latin typeface="Calibri" panose="020F0502020204030204" pitchFamily="34" charset="0"/>
                          <a:ea typeface="Calibri" panose="020F0502020204030204" pitchFamily="34" charset="0"/>
                          <a:cs typeface="Times New Roman" panose="02020603050405020304" pitchFamily="18" charset="0"/>
                        </a:rPr>
                        <a:t> C</a:t>
                      </a:r>
                      <a:r>
                        <a:rPr lang="en-GB" sz="900" b="1">
                          <a:effectLst/>
                          <a:latin typeface="Calibri" panose="020F0502020204030204" pitchFamily="34" charset="0"/>
                          <a:ea typeface="Calibri" panose="020F0502020204030204" pitchFamily="34" charset="0"/>
                          <a:cs typeface="Times New Roman" panose="02020603050405020304" pitchFamily="18" charset="0"/>
                        </a:rPr>
                        <a:t>omment on the </a:t>
                      </a:r>
                      <a:r>
                        <a:rPr lang="en-GB" sz="900" b="1" i="1">
                          <a:effectLst/>
                          <a:latin typeface="Calibri" panose="020F0502020204030204" pitchFamily="34" charset="0"/>
                          <a:ea typeface="Calibri" panose="020F0502020204030204" pitchFamily="34" charset="0"/>
                          <a:cs typeface="Times New Roman" panose="02020603050405020304" pitchFamily="18" charset="0"/>
                        </a:rPr>
                        <a:t>length</a:t>
                      </a:r>
                      <a:r>
                        <a:rPr lang="en-GB" sz="900" b="1">
                          <a:effectLst/>
                          <a:latin typeface="Calibri" panose="020F0502020204030204" pitchFamily="34" charset="0"/>
                          <a:ea typeface="Calibri" panose="020F0502020204030204" pitchFamily="34" charset="0"/>
                          <a:cs typeface="Times New Roman" panose="02020603050405020304" pitchFamily="18" charset="0"/>
                        </a:rPr>
                        <a:t> of the sentences used in the text.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100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22. Does the writer expect us to identify with any character? How do you know?</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100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23. Imagine you’re explaining the text. Explain it in your own words.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100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24. When you read the first paragraph, why do you think the character feels this way?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100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25. You’re making a film of the text. What sort of music would you use to help to create the mood?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796753">
                <a:tc>
                  <a:txBody>
                    <a:bodyPr/>
                    <a:lstStyle/>
                    <a:p>
                      <a:pPr algn="l">
                        <a:lnSpc>
                          <a:spcPct val="115000"/>
                        </a:lnSpc>
                        <a:spcAft>
                          <a:spcPts val="100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26. You’re teaching this session. What question would you ask about the use of language and sentences?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100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27. Sum up the text in TEN words.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1000"/>
                        </a:spcAft>
                      </a:pPr>
                      <a:r>
                        <a:rPr lang="en-GB" sz="900" b="1">
                          <a:effectLst/>
                          <a:latin typeface="Calibri" panose="020F0502020204030204" pitchFamily="34" charset="0"/>
                          <a:ea typeface="Calibri" panose="020F0502020204030204" pitchFamily="34" charset="0"/>
                          <a:cs typeface="Estrangelo Edessa"/>
                        </a:rPr>
                        <a:t>28. How does the writer make us interested and engaged?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1000"/>
                        </a:spcAft>
                      </a:pPr>
                      <a:r>
                        <a:rPr lang="en-GB" sz="900" b="1">
                          <a:effectLst/>
                          <a:latin typeface="Calibri" panose="020F0502020204030204" pitchFamily="34" charset="0"/>
                          <a:ea typeface="Calibri" panose="020F0502020204030204" pitchFamily="34" charset="0"/>
                          <a:cs typeface="Estrangelo Edessa"/>
                        </a:rPr>
                        <a:t>Find TWO ways.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lnSpc>
                          <a:spcPct val="115000"/>
                        </a:lnSpc>
                        <a:spcAft>
                          <a:spcPts val="1000"/>
                        </a:spcAft>
                      </a:pPr>
                      <a:r>
                        <a:rPr lang="en-GB" sz="900" b="1">
                          <a:effectLst/>
                          <a:latin typeface="Calibri" panose="020F0502020204030204" pitchFamily="34" charset="0"/>
                          <a:ea typeface="Calibri" panose="020F0502020204030204" pitchFamily="34" charset="0"/>
                          <a:cs typeface="Times New Roman" panose="02020603050405020304" pitchFamily="18" charset="0"/>
                        </a:rPr>
                        <a:t>29. Identify a quotation that gives an idea as to what may happen next.</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15000"/>
                        </a:lnSpc>
                        <a:spcAft>
                          <a:spcPts val="1000"/>
                        </a:spcAft>
                      </a:pPr>
                      <a:r>
                        <a:rPr lang="en-GB" sz="900" b="1" dirty="0">
                          <a:effectLst/>
                          <a:latin typeface="Calibri" panose="020F0502020204030204" pitchFamily="34" charset="0"/>
                          <a:ea typeface="Calibri" panose="020F0502020204030204" pitchFamily="34" charset="0"/>
                          <a:cs typeface="Times New Roman" panose="02020603050405020304" pitchFamily="18" charset="0"/>
                        </a:rPr>
                        <a:t>30. What do you think is the main purpose of this extract?</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686" marR="5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410283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GB"/>
          </a:p>
        </p:txBody>
      </p:sp>
      <p:sp>
        <p:nvSpPr>
          <p:cNvPr id="3" name="Title 2"/>
          <p:cNvSpPr>
            <a:spLocks noGrp="1"/>
          </p:cNvSpPr>
          <p:nvPr>
            <p:ph type="title"/>
          </p:nvPr>
        </p:nvSpPr>
        <p:spPr/>
        <p:txBody>
          <a:bodyPr/>
          <a:lstStyle/>
          <a:p>
            <a:r>
              <a:rPr lang="en-GB" dirty="0"/>
              <a:t>Make a story</a:t>
            </a:r>
          </a:p>
        </p:txBody>
      </p:sp>
      <p:pic>
        <p:nvPicPr>
          <p:cNvPr id="4" name="Picture 3"/>
          <p:cNvPicPr>
            <a:picLocks noChangeAspect="1"/>
          </p:cNvPicPr>
          <p:nvPr/>
        </p:nvPicPr>
        <p:blipFill rotWithShape="1">
          <a:blip r:embed="rId2"/>
          <a:srcRect l="17315" t="24183" r="17313" b="8231"/>
          <a:stretch/>
        </p:blipFill>
        <p:spPr>
          <a:xfrm>
            <a:off x="303074" y="1243051"/>
            <a:ext cx="8703452" cy="5059041"/>
          </a:xfrm>
          <a:prstGeom prst="rect">
            <a:avLst/>
          </a:prstGeom>
        </p:spPr>
      </p:pic>
    </p:spTree>
    <p:extLst>
      <p:ext uri="{BB962C8B-B14F-4D97-AF65-F5344CB8AC3E}">
        <p14:creationId xmlns:p14="http://schemas.microsoft.com/office/powerpoint/2010/main" val="1253487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7CC6C55-95AA-4AE2-A817-4F3BB1E58C6A}"/>
              </a:ext>
            </a:extLst>
          </p:cNvPr>
          <p:cNvSpPr/>
          <p:nvPr/>
        </p:nvSpPr>
        <p:spPr>
          <a:xfrm>
            <a:off x="64363" y="922168"/>
            <a:ext cx="9015274" cy="5013664"/>
          </a:xfrm>
          <a:prstGeom prst="rect">
            <a:avLst/>
          </a:prstGeom>
          <a:noFill/>
          <a:ln w="117475" cap="rnd" cmpd="dbl">
            <a:solidFill>
              <a:schemeClr val="tx1"/>
            </a:solidFill>
            <a:prstDash val="sys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3" name="Picture 2">
            <a:extLst>
              <a:ext uri="{FF2B5EF4-FFF2-40B4-BE49-F238E27FC236}">
                <a16:creationId xmlns:a16="http://schemas.microsoft.com/office/drawing/2014/main" xmlns="" id="{1808D6CD-F8F1-4A20-A18D-11362B360A0E}"/>
              </a:ext>
            </a:extLst>
          </p:cNvPr>
          <p:cNvPicPr>
            <a:picLocks noChangeAspect="1"/>
          </p:cNvPicPr>
          <p:nvPr/>
        </p:nvPicPr>
        <p:blipFill rotWithShape="1">
          <a:blip r:embed="rId3"/>
          <a:srcRect t="1600"/>
          <a:stretch/>
        </p:blipFill>
        <p:spPr>
          <a:xfrm>
            <a:off x="3366546" y="1289252"/>
            <a:ext cx="2410906" cy="30836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peech Bubble: Rectangle with Corners Rounded 3">
            <a:extLst>
              <a:ext uri="{FF2B5EF4-FFF2-40B4-BE49-F238E27FC236}">
                <a16:creationId xmlns:a16="http://schemas.microsoft.com/office/drawing/2014/main" xmlns="" id="{C95D67E6-1D7A-42C8-918D-7878F2F0BF0B}"/>
              </a:ext>
            </a:extLst>
          </p:cNvPr>
          <p:cNvSpPr/>
          <p:nvPr/>
        </p:nvSpPr>
        <p:spPr>
          <a:xfrm>
            <a:off x="175645" y="1092700"/>
            <a:ext cx="2729884" cy="1344967"/>
          </a:xfrm>
          <a:prstGeom prst="wedgeRoundRectCallout">
            <a:avLst>
              <a:gd name="adj1" fmla="val 69899"/>
              <a:gd name="adj2" fmla="val 26856"/>
              <a:gd name="adj3" fmla="val 16667"/>
            </a:avLst>
          </a:prstGeom>
          <a:ln w="38100"/>
        </p:spPr>
        <p:style>
          <a:lnRef idx="2">
            <a:schemeClr val="accent3"/>
          </a:lnRef>
          <a:fillRef idx="1">
            <a:schemeClr val="lt1"/>
          </a:fillRef>
          <a:effectRef idx="0">
            <a:schemeClr val="accent3"/>
          </a:effectRef>
          <a:fontRef idx="minor">
            <a:schemeClr val="dk1"/>
          </a:fontRef>
        </p:style>
        <p:txBody>
          <a:bodyPr rtlCol="0" anchor="t"/>
          <a:lstStyle/>
          <a:p>
            <a:pPr algn="ctr"/>
            <a:r>
              <a:rPr lang="en-GB" sz="1350" u="sng" dirty="0">
                <a:latin typeface="Modern Love" panose="04090805081005020601" pitchFamily="82" charset="0"/>
              </a:rPr>
              <a:t>Summary</a:t>
            </a:r>
          </a:p>
          <a:p>
            <a:pPr algn="ctr"/>
            <a:r>
              <a:rPr lang="en-GB" sz="1350" dirty="0">
                <a:latin typeface="Century Gothic" panose="020B0502020202020204" pitchFamily="34" charset="0"/>
              </a:rPr>
              <a:t>Summarise the extract in 3 sentences</a:t>
            </a:r>
          </a:p>
        </p:txBody>
      </p:sp>
      <p:grpSp>
        <p:nvGrpSpPr>
          <p:cNvPr id="13" name="Group 12">
            <a:extLst>
              <a:ext uri="{FF2B5EF4-FFF2-40B4-BE49-F238E27FC236}">
                <a16:creationId xmlns:a16="http://schemas.microsoft.com/office/drawing/2014/main" xmlns="" id="{ABB76875-8864-4023-9FB9-F7A51150B2DB}"/>
              </a:ext>
            </a:extLst>
          </p:cNvPr>
          <p:cNvGrpSpPr/>
          <p:nvPr/>
        </p:nvGrpSpPr>
        <p:grpSpPr>
          <a:xfrm>
            <a:off x="343514" y="3377262"/>
            <a:ext cx="2849532" cy="2446824"/>
            <a:chOff x="382007" y="3387066"/>
            <a:chExt cx="3799376" cy="3262432"/>
          </a:xfrm>
        </p:grpSpPr>
        <p:pic>
          <p:nvPicPr>
            <p:cNvPr id="5" name="Picture 4" descr="A close up of a logo&#10;&#10;Description automatically generated">
              <a:extLst>
                <a:ext uri="{FF2B5EF4-FFF2-40B4-BE49-F238E27FC236}">
                  <a16:creationId xmlns:a16="http://schemas.microsoft.com/office/drawing/2014/main" xmlns="" id="{5E00F56D-1598-4E4E-9739-ABD3C92A1313}"/>
                </a:ext>
              </a:extLst>
            </p:cNvPr>
            <p:cNvPicPr>
              <a:picLocks noChangeAspect="1"/>
            </p:cNvPicPr>
            <p:nvPr/>
          </p:nvPicPr>
          <p:blipFill>
            <a:blip r:embed="rId4">
              <a:alphaModFix amt="12000"/>
            </a:blip>
            <a:stretch>
              <a:fillRect/>
            </a:stretch>
          </p:blipFill>
          <p:spPr>
            <a:xfrm>
              <a:off x="382008" y="3429000"/>
              <a:ext cx="3799375" cy="3162669"/>
            </a:xfrm>
            <a:prstGeom prst="rect">
              <a:avLst/>
            </a:prstGeom>
            <a:ln w="38100">
              <a:solidFill>
                <a:schemeClr val="tx1"/>
              </a:solidFill>
            </a:ln>
          </p:spPr>
        </p:pic>
        <p:sp>
          <p:nvSpPr>
            <p:cNvPr id="6" name="TextBox 5">
              <a:extLst>
                <a:ext uri="{FF2B5EF4-FFF2-40B4-BE49-F238E27FC236}">
                  <a16:creationId xmlns:a16="http://schemas.microsoft.com/office/drawing/2014/main" xmlns="" id="{A5BE680E-F3D9-4B41-966E-F512B1588DF0}"/>
                </a:ext>
              </a:extLst>
            </p:cNvPr>
            <p:cNvSpPr txBox="1"/>
            <p:nvPr/>
          </p:nvSpPr>
          <p:spPr>
            <a:xfrm>
              <a:off x="382007" y="3387066"/>
              <a:ext cx="3799375" cy="3262432"/>
            </a:xfrm>
            <a:prstGeom prst="rect">
              <a:avLst/>
            </a:prstGeom>
            <a:noFill/>
            <a:ln w="28575">
              <a:solidFill>
                <a:schemeClr val="tx1"/>
              </a:solidFill>
            </a:ln>
          </p:spPr>
          <p:txBody>
            <a:bodyPr wrap="square" rtlCol="0">
              <a:spAutoFit/>
            </a:bodyPr>
            <a:lstStyle/>
            <a:p>
              <a:pPr algn="ctr"/>
              <a:r>
                <a:rPr lang="en-GB" sz="1350" u="sng" dirty="0">
                  <a:latin typeface="Modern Love" panose="04090805081005020601" pitchFamily="82" charset="0"/>
                </a:rPr>
                <a:t>Find</a:t>
              </a:r>
            </a:p>
            <a:p>
              <a:pPr marL="214313" indent="-214313">
                <a:buFont typeface="Arial" panose="020B0604020202020204" pitchFamily="34" charset="0"/>
                <a:buChar char="•"/>
              </a:pPr>
              <a:r>
                <a:rPr lang="en-GB" sz="1050" dirty="0">
                  <a:latin typeface="Century Gothic" panose="020B0502020202020204" pitchFamily="34" charset="0"/>
                </a:rPr>
                <a:t>Example of FEAR being shown </a:t>
              </a:r>
              <a:r>
                <a:rPr lang="en-GB" sz="1050" u="sng" dirty="0">
                  <a:latin typeface="Century Gothic" panose="020B0502020202020204" pitchFamily="34" charset="0"/>
                </a:rPr>
                <a:t>explicitly</a:t>
              </a:r>
              <a:r>
                <a:rPr lang="en-GB" sz="1050" dirty="0">
                  <a:latin typeface="Century Gothic" panose="020B0502020202020204" pitchFamily="34" charset="0"/>
                </a:rPr>
                <a:t> in the extract</a:t>
              </a:r>
            </a:p>
            <a:p>
              <a:pPr marL="214313" indent="-214313">
                <a:buFont typeface="Arial" panose="020B0604020202020204" pitchFamily="34" charset="0"/>
                <a:buChar char="•"/>
              </a:pPr>
              <a:endParaRPr lang="en-GB" sz="1050" dirty="0">
                <a:latin typeface="Century Gothic" panose="020B0502020202020204" pitchFamily="34" charset="0"/>
              </a:endParaRPr>
            </a:p>
            <a:p>
              <a:pPr marL="214313" indent="-214313">
                <a:buFont typeface="Arial" panose="020B0604020202020204" pitchFamily="34" charset="0"/>
                <a:buChar char="•"/>
              </a:pPr>
              <a:r>
                <a:rPr lang="en-GB" sz="1050" dirty="0">
                  <a:latin typeface="Century Gothic" panose="020B0502020202020204" pitchFamily="34" charset="0"/>
                </a:rPr>
                <a:t>Example of FEAR being shown </a:t>
              </a:r>
              <a:r>
                <a:rPr lang="en-GB" sz="1050" u="sng" dirty="0">
                  <a:latin typeface="Century Gothic" panose="020B0502020202020204" pitchFamily="34" charset="0"/>
                </a:rPr>
                <a:t>implicitly</a:t>
              </a:r>
            </a:p>
            <a:p>
              <a:pPr marL="214313" indent="-214313">
                <a:buFont typeface="Arial" panose="020B0604020202020204" pitchFamily="34" charset="0"/>
                <a:buChar char="•"/>
              </a:pPr>
              <a:endParaRPr lang="en-GB" sz="1050" dirty="0">
                <a:latin typeface="Century Gothic" panose="020B0502020202020204" pitchFamily="34" charset="0"/>
              </a:endParaRPr>
            </a:p>
            <a:p>
              <a:pPr marL="214313" indent="-214313">
                <a:buFont typeface="Arial" panose="020B0604020202020204" pitchFamily="34" charset="0"/>
                <a:buChar char="•"/>
              </a:pPr>
              <a:r>
                <a:rPr lang="en-GB" sz="1050" u="sng" dirty="0">
                  <a:latin typeface="Century Gothic" panose="020B0502020202020204" pitchFamily="34" charset="0"/>
                </a:rPr>
                <a:t>3 techniques </a:t>
              </a:r>
              <a:r>
                <a:rPr lang="en-GB" sz="1050" dirty="0">
                  <a:latin typeface="Century Gothic" panose="020B0502020202020204" pitchFamily="34" charset="0"/>
                </a:rPr>
                <a:t>used to display Harker’s struggle on the journey (language or structural)</a:t>
              </a:r>
            </a:p>
            <a:p>
              <a:pPr marL="214313" indent="-214313">
                <a:buFont typeface="Arial" panose="020B0604020202020204" pitchFamily="34" charset="0"/>
                <a:buChar char="•"/>
              </a:pPr>
              <a:endParaRPr lang="en-GB" sz="1050" dirty="0">
                <a:latin typeface="Century Gothic" panose="020B0502020202020204" pitchFamily="34" charset="0"/>
              </a:endParaRPr>
            </a:p>
            <a:p>
              <a:pPr marL="214313" indent="-214313">
                <a:buFont typeface="Arial" panose="020B0604020202020204" pitchFamily="34" charset="0"/>
                <a:buChar char="•"/>
              </a:pPr>
              <a:r>
                <a:rPr lang="en-GB" sz="1050" dirty="0">
                  <a:latin typeface="Century Gothic" panose="020B0502020202020204" pitchFamily="34" charset="0"/>
                </a:rPr>
                <a:t>Any points that show connotations of FEAR </a:t>
              </a:r>
            </a:p>
            <a:p>
              <a:endParaRPr lang="en-GB" sz="1350" dirty="0"/>
            </a:p>
          </p:txBody>
        </p:sp>
      </p:grpSp>
      <p:pic>
        <p:nvPicPr>
          <p:cNvPr id="9" name="Picture 8" descr="A picture containing game, table, basketball, mirror&#10;&#10;Description automatically generated">
            <a:extLst>
              <a:ext uri="{FF2B5EF4-FFF2-40B4-BE49-F238E27FC236}">
                <a16:creationId xmlns:a16="http://schemas.microsoft.com/office/drawing/2014/main" xmlns="" id="{E0EF7D76-5EFE-42FB-87E1-89B30105B816}"/>
              </a:ext>
            </a:extLst>
          </p:cNvPr>
          <p:cNvPicPr>
            <a:picLocks noChangeAspect="1"/>
          </p:cNvPicPr>
          <p:nvPr/>
        </p:nvPicPr>
        <p:blipFill>
          <a:blip r:embed="rId5"/>
          <a:stretch>
            <a:fillRect/>
          </a:stretch>
        </p:blipFill>
        <p:spPr>
          <a:xfrm>
            <a:off x="6124453" y="3340170"/>
            <a:ext cx="2608182" cy="1461211"/>
          </a:xfrm>
          <a:prstGeom prst="rect">
            <a:avLst/>
          </a:prstGeom>
          <a:ln w="38100">
            <a:solidFill>
              <a:schemeClr val="tx1"/>
            </a:solidFill>
          </a:ln>
          <a:effectLst>
            <a:outerShdw blurRad="50800" dist="50800" dir="5400000" algn="ctr" rotWithShape="0">
              <a:srgbClr val="000000">
                <a:alpha val="18000"/>
              </a:srgbClr>
            </a:outerShdw>
          </a:effectLst>
        </p:spPr>
      </p:pic>
      <p:sp>
        <p:nvSpPr>
          <p:cNvPr id="10" name="Rectangle 9">
            <a:extLst>
              <a:ext uri="{FF2B5EF4-FFF2-40B4-BE49-F238E27FC236}">
                <a16:creationId xmlns:a16="http://schemas.microsoft.com/office/drawing/2014/main" xmlns="" id="{EBA649D6-54F1-4644-BF26-0445A3B471CE}"/>
              </a:ext>
            </a:extLst>
          </p:cNvPr>
          <p:cNvSpPr/>
          <p:nvPr/>
        </p:nvSpPr>
        <p:spPr>
          <a:xfrm>
            <a:off x="6124452" y="2647673"/>
            <a:ext cx="2608183" cy="715581"/>
          </a:xfrm>
          <a:prstGeom prst="rect">
            <a:avLst/>
          </a:prstGeom>
        </p:spPr>
        <p:txBody>
          <a:bodyPr wrap="square">
            <a:spAutoFit/>
          </a:bodyPr>
          <a:lstStyle/>
          <a:p>
            <a:pPr algn="ctr"/>
            <a:r>
              <a:rPr lang="en-US" sz="1350" u="sng" dirty="0">
                <a:latin typeface="Modern Love" panose="04090805081005020601" pitchFamily="82" charset="0"/>
                <a:cs typeface="Cavolini" panose="03000502040302020204" pitchFamily="66" charset="0"/>
              </a:rPr>
              <a:t>Crunch the article </a:t>
            </a:r>
          </a:p>
          <a:p>
            <a:pPr algn="ctr"/>
            <a:r>
              <a:rPr lang="en-US" sz="1350" dirty="0">
                <a:latin typeface="Century Gothic" panose="020B0502020202020204" pitchFamily="34" charset="0"/>
                <a:cs typeface="Cavolini" panose="03000502040302020204" pitchFamily="66" charset="0"/>
              </a:rPr>
              <a:t>Find the nine juiciest words in the extract</a:t>
            </a:r>
          </a:p>
        </p:txBody>
      </p:sp>
      <p:pic>
        <p:nvPicPr>
          <p:cNvPr id="11" name="Picture 2" descr="Hourglass, Timer, Gold, Illustration, Time, Png">
            <a:extLst>
              <a:ext uri="{FF2B5EF4-FFF2-40B4-BE49-F238E27FC236}">
                <a16:creationId xmlns:a16="http://schemas.microsoft.com/office/drawing/2014/main" xmlns="" id="{70FC1C1C-A6FA-4492-B5CA-A4E50DDB85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6074" y="923587"/>
            <a:ext cx="1024051" cy="151408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xmlns="" id="{470B89FB-1D57-4B4E-A5B4-C2522FEC0490}"/>
              </a:ext>
            </a:extLst>
          </p:cNvPr>
          <p:cNvSpPr/>
          <p:nvPr/>
        </p:nvSpPr>
        <p:spPr>
          <a:xfrm>
            <a:off x="8058948" y="1641577"/>
            <a:ext cx="611386" cy="623248"/>
          </a:xfrm>
          <a:prstGeom prst="rect">
            <a:avLst/>
          </a:prstGeom>
          <a:noFill/>
        </p:spPr>
        <p:txBody>
          <a:bodyPr wrap="none" lIns="68580" tIns="34290" rIns="68580" bIns="34290">
            <a:spAutoFit/>
          </a:bodyPr>
          <a:lstStyle/>
          <a:p>
            <a:pPr algn="ctr"/>
            <a:r>
              <a:rPr lang="en-US" b="1" dirty="0">
                <a:ln w="0"/>
                <a:effectLst>
                  <a:outerShdw blurRad="38100" dist="19050" dir="2700000" algn="tl" rotWithShape="0">
                    <a:schemeClr val="dk1">
                      <a:alpha val="40000"/>
                    </a:schemeClr>
                  </a:outerShdw>
                </a:effectLst>
              </a:rPr>
              <a:t>10</a:t>
            </a:r>
          </a:p>
          <a:p>
            <a:pPr algn="ctr"/>
            <a:r>
              <a:rPr lang="en-US" b="1" dirty="0">
                <a:ln w="0"/>
                <a:effectLst>
                  <a:outerShdw blurRad="38100" dist="19050" dir="2700000" algn="tl" rotWithShape="0">
                    <a:schemeClr val="dk1">
                      <a:alpha val="40000"/>
                    </a:schemeClr>
                  </a:outerShdw>
                </a:effectLst>
              </a:rPr>
              <a:t>Mins</a:t>
            </a:r>
          </a:p>
        </p:txBody>
      </p:sp>
      <p:pic>
        <p:nvPicPr>
          <p:cNvPr id="14" name="Picture 2" descr="104. Dracula by Bram Stoker. I have read this book. Proper ...">
            <a:extLst>
              <a:ext uri="{FF2B5EF4-FFF2-40B4-BE49-F238E27FC236}">
                <a16:creationId xmlns:a16="http://schemas.microsoft.com/office/drawing/2014/main" xmlns="" id="{4D6BDBF4-D4AE-4297-8911-A261565273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1505" y="1262553"/>
            <a:ext cx="787131" cy="11542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04933" y="121654"/>
            <a:ext cx="6108082" cy="369332"/>
          </a:xfrm>
          <a:prstGeom prst="rect">
            <a:avLst/>
          </a:prstGeom>
          <a:noFill/>
        </p:spPr>
        <p:txBody>
          <a:bodyPr wrap="none" rtlCol="0">
            <a:spAutoFit/>
          </a:bodyPr>
          <a:lstStyle/>
          <a:p>
            <a:r>
              <a:rPr lang="en-GB" dirty="0"/>
              <a:t>One of our previous webinar resources adapted by </a:t>
            </a:r>
            <a:r>
              <a:rPr lang="en-GB" dirty="0" err="1"/>
              <a:t>Jinder</a:t>
            </a:r>
            <a:r>
              <a:rPr lang="en-GB" dirty="0"/>
              <a:t> </a:t>
            </a:r>
            <a:r>
              <a:rPr lang="en-GB" dirty="0" err="1"/>
              <a:t>Bains</a:t>
            </a:r>
            <a:endParaRPr lang="en-GB" dirty="0"/>
          </a:p>
        </p:txBody>
      </p:sp>
    </p:spTree>
    <p:extLst>
      <p:ext uri="{BB962C8B-B14F-4D97-AF65-F5344CB8AC3E}">
        <p14:creationId xmlns:p14="http://schemas.microsoft.com/office/powerpoint/2010/main" val="3029588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97F08B8-0456-414D-8039-1E6625717530}"/>
              </a:ext>
            </a:extLst>
          </p:cNvPr>
          <p:cNvSpPr>
            <a:spLocks noGrp="1"/>
          </p:cNvSpPr>
          <p:nvPr>
            <p:ph type="body" idx="1"/>
          </p:nvPr>
        </p:nvSpPr>
        <p:spPr/>
        <p:txBody>
          <a:bodyPr/>
          <a:lstStyle/>
          <a:p>
            <a:r>
              <a:rPr lang="en-US" dirty="0"/>
              <a:t>If you send them to us at      </a:t>
            </a:r>
            <a:r>
              <a:rPr lang="en-US" dirty="0">
                <a:hlinkClick r:id="rId2"/>
              </a:rPr>
              <a:t>thefullenglish@pearson.com</a:t>
            </a:r>
            <a:endParaRPr lang="en-US" dirty="0"/>
          </a:p>
          <a:p>
            <a:endParaRPr lang="en-US" dirty="0"/>
          </a:p>
          <a:p>
            <a:r>
              <a:rPr lang="en-US" dirty="0"/>
              <a:t>  we will make them available to all who have signed up today.</a:t>
            </a:r>
          </a:p>
          <a:p>
            <a:endParaRPr lang="en-US" dirty="0"/>
          </a:p>
          <a:p>
            <a:endParaRPr lang="en-US" dirty="0"/>
          </a:p>
          <a:p>
            <a:r>
              <a:rPr lang="en-US" dirty="0"/>
              <a:t>Send us your requests (through the questionnaire link at the end) for next week – I’ll try my best to come up with something.</a:t>
            </a:r>
          </a:p>
        </p:txBody>
      </p:sp>
      <p:sp>
        <p:nvSpPr>
          <p:cNvPr id="3" name="Title 2">
            <a:extLst>
              <a:ext uri="{FF2B5EF4-FFF2-40B4-BE49-F238E27FC236}">
                <a16:creationId xmlns:a16="http://schemas.microsoft.com/office/drawing/2014/main" xmlns="" id="{338B1445-944D-844F-B125-DDC86A2C18D2}"/>
              </a:ext>
            </a:extLst>
          </p:cNvPr>
          <p:cNvSpPr>
            <a:spLocks noGrp="1"/>
          </p:cNvSpPr>
          <p:nvPr>
            <p:ph type="title"/>
          </p:nvPr>
        </p:nvSpPr>
        <p:spPr>
          <a:ln>
            <a:solidFill>
              <a:schemeClr val="accent1"/>
            </a:solidFill>
          </a:ln>
        </p:spPr>
        <p:txBody>
          <a:bodyPr/>
          <a:lstStyle/>
          <a:p>
            <a:r>
              <a:rPr lang="en-US" dirty="0"/>
              <a:t>Any other ideas to share?</a:t>
            </a:r>
          </a:p>
        </p:txBody>
      </p:sp>
    </p:spTree>
    <p:extLst>
      <p:ext uri="{BB962C8B-B14F-4D97-AF65-F5344CB8AC3E}">
        <p14:creationId xmlns:p14="http://schemas.microsoft.com/office/powerpoint/2010/main" val="162949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0EFAA12-AA47-7C42-8AD9-E50A13C91912}"/>
              </a:ext>
            </a:extLst>
          </p:cNvPr>
          <p:cNvSpPr>
            <a:spLocks noGrp="1"/>
          </p:cNvSpPr>
          <p:nvPr>
            <p:ph type="body" idx="1"/>
          </p:nvPr>
        </p:nvSpPr>
        <p:spPr>
          <a:xfrm>
            <a:off x="540000" y="1440000"/>
            <a:ext cx="8229600" cy="4217849"/>
          </a:xfrm>
          <a:ln>
            <a:solidFill>
              <a:schemeClr val="accent1"/>
            </a:solidFill>
          </a:ln>
        </p:spPr>
        <p:txBody>
          <a:bodyPr/>
          <a:lstStyle/>
          <a:p>
            <a:r>
              <a:rPr lang="en-US" dirty="0"/>
              <a:t>14</a:t>
            </a:r>
            <a:r>
              <a:rPr lang="en-US" baseline="30000" dirty="0"/>
              <a:t>th</a:t>
            </a:r>
            <a:r>
              <a:rPr lang="en-US" dirty="0"/>
              <a:t> May 2020</a:t>
            </a:r>
          </a:p>
          <a:p>
            <a:endParaRPr lang="en-US" dirty="0"/>
          </a:p>
          <a:p>
            <a:r>
              <a:rPr lang="en-US" dirty="0"/>
              <a:t>Language</a:t>
            </a:r>
          </a:p>
          <a:p>
            <a:endParaRPr lang="en-US" dirty="0"/>
          </a:p>
          <a:p>
            <a:r>
              <a:rPr lang="en-US" dirty="0"/>
              <a:t>Any suggestions now?</a:t>
            </a:r>
          </a:p>
          <a:p>
            <a:endParaRPr lang="en-US" dirty="0"/>
          </a:p>
        </p:txBody>
      </p:sp>
      <p:sp>
        <p:nvSpPr>
          <p:cNvPr id="3" name="Title 2">
            <a:extLst>
              <a:ext uri="{FF2B5EF4-FFF2-40B4-BE49-F238E27FC236}">
                <a16:creationId xmlns:a16="http://schemas.microsoft.com/office/drawing/2014/main" xmlns="" id="{18A8CE51-4972-6348-8AEE-F2EDD523F56B}"/>
              </a:ext>
            </a:extLst>
          </p:cNvPr>
          <p:cNvSpPr>
            <a:spLocks noGrp="1"/>
          </p:cNvSpPr>
          <p:nvPr>
            <p:ph type="title"/>
          </p:nvPr>
        </p:nvSpPr>
        <p:spPr>
          <a:ln>
            <a:solidFill>
              <a:schemeClr val="accent1"/>
            </a:solidFill>
          </a:ln>
        </p:spPr>
        <p:txBody>
          <a:bodyPr/>
          <a:lstStyle/>
          <a:p>
            <a:r>
              <a:rPr lang="en-US" dirty="0"/>
              <a:t>Further dates &amp; ideas</a:t>
            </a:r>
          </a:p>
        </p:txBody>
      </p:sp>
    </p:spTree>
    <p:extLst>
      <p:ext uri="{BB962C8B-B14F-4D97-AF65-F5344CB8AC3E}">
        <p14:creationId xmlns:p14="http://schemas.microsoft.com/office/powerpoint/2010/main" val="2068365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p:nvPr/>
        </p:nvSpPr>
        <p:spPr>
          <a:xfrm>
            <a:off x="550507" y="1014686"/>
            <a:ext cx="5058283" cy="3526606"/>
          </a:xfrm>
          <a:prstGeom prst="rect">
            <a:avLst/>
          </a:prstGeom>
          <a:noFill/>
          <a:ln>
            <a:noFill/>
          </a:ln>
        </p:spPr>
        <p:txBody>
          <a:bodyPr spcFirstLastPara="1" wrap="square" lIns="0" tIns="0" rIns="0" bIns="0" anchor="t" anchorCtr="0">
            <a:noAutofit/>
          </a:bodyPr>
          <a:lstStyle/>
          <a:p>
            <a:pPr marL="0" marR="0" lvl="0" indent="0" algn="l" rtl="0">
              <a:lnSpc>
                <a:spcPct val="114583"/>
              </a:lnSpc>
              <a:spcBef>
                <a:spcPts val="0"/>
              </a:spcBef>
              <a:spcAft>
                <a:spcPts val="0"/>
              </a:spcAft>
              <a:buClr>
                <a:srgbClr val="000000"/>
              </a:buClr>
              <a:buSzPts val="4400"/>
              <a:buFont typeface="Arial"/>
              <a:buNone/>
            </a:pPr>
            <a:r>
              <a:rPr lang="en-GB" sz="4400" b="1" i="0" u="none" strike="noStrike" cap="none">
                <a:solidFill>
                  <a:schemeClr val="dk1"/>
                </a:solidFill>
                <a:latin typeface="Arial"/>
                <a:ea typeface="Arial"/>
                <a:cs typeface="Arial"/>
                <a:sym typeface="Arial"/>
              </a:rPr>
              <a:t>GCSE (9-1)</a:t>
            </a:r>
            <a:br>
              <a:rPr lang="en-GB" sz="4400" b="1" i="0" u="none" strike="noStrike" cap="none">
                <a:solidFill>
                  <a:schemeClr val="dk1"/>
                </a:solidFill>
                <a:latin typeface="Arial"/>
                <a:ea typeface="Arial"/>
                <a:cs typeface="Arial"/>
                <a:sym typeface="Arial"/>
              </a:rPr>
            </a:br>
            <a:r>
              <a:rPr lang="en-GB" sz="4400" b="1" i="0" u="none" strike="noStrike" cap="none">
                <a:solidFill>
                  <a:schemeClr val="dk1"/>
                </a:solidFill>
                <a:latin typeface="Arial"/>
                <a:ea typeface="Arial"/>
                <a:cs typeface="Arial"/>
                <a:sym typeface="Arial"/>
              </a:rPr>
              <a:t>English </a:t>
            </a:r>
            <a:endParaRPr sz="1200" b="0" i="0" u="none" strike="noStrike" cap="none">
              <a:solidFill>
                <a:srgbClr val="000000"/>
              </a:solidFill>
              <a:latin typeface="Arial"/>
              <a:ea typeface="Arial"/>
              <a:cs typeface="Arial"/>
              <a:sym typeface="Arial"/>
            </a:endParaRPr>
          </a:p>
        </p:txBody>
      </p:sp>
      <p:sp>
        <p:nvSpPr>
          <p:cNvPr id="95" name="Google Shape;95;p1"/>
          <p:cNvSpPr txBox="1"/>
          <p:nvPr/>
        </p:nvSpPr>
        <p:spPr>
          <a:xfrm>
            <a:off x="899472" y="3274313"/>
            <a:ext cx="3974743" cy="73866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dirty="0">
                <a:solidFill>
                  <a:schemeClr val="dk1"/>
                </a:solidFill>
                <a:latin typeface="Arial"/>
                <a:ea typeface="Arial"/>
                <a:cs typeface="Arial"/>
                <a:sym typeface="Arial"/>
              </a:rPr>
              <a:t>What more can we do to help?</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02552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20A060B-D57B-2D4B-9B76-746275EE4229}"/>
              </a:ext>
            </a:extLst>
          </p:cNvPr>
          <p:cNvSpPr>
            <a:spLocks noGrp="1"/>
          </p:cNvSpPr>
          <p:nvPr>
            <p:ph type="body" idx="1"/>
          </p:nvPr>
        </p:nvSpPr>
        <p:spPr>
          <a:xfrm>
            <a:off x="843079" y="1282891"/>
            <a:ext cx="7987022" cy="4979774"/>
          </a:xfrm>
          <a:custGeom>
            <a:avLst/>
            <a:gdLst>
              <a:gd name="connsiteX0" fmla="*/ 0 w 8229600"/>
              <a:gd name="connsiteY0" fmla="*/ 0 h 4219395"/>
              <a:gd name="connsiteX1" fmla="*/ 505533 w 8229600"/>
              <a:gd name="connsiteY1" fmla="*/ 0 h 4219395"/>
              <a:gd name="connsiteX2" fmla="*/ 846473 w 8229600"/>
              <a:gd name="connsiteY2" fmla="*/ 0 h 4219395"/>
              <a:gd name="connsiteX3" fmla="*/ 1598894 w 8229600"/>
              <a:gd name="connsiteY3" fmla="*/ 0 h 4219395"/>
              <a:gd name="connsiteX4" fmla="*/ 2104426 w 8229600"/>
              <a:gd name="connsiteY4" fmla="*/ 0 h 4219395"/>
              <a:gd name="connsiteX5" fmla="*/ 2609959 w 8229600"/>
              <a:gd name="connsiteY5" fmla="*/ 0 h 4219395"/>
              <a:gd name="connsiteX6" fmla="*/ 3362379 w 8229600"/>
              <a:gd name="connsiteY6" fmla="*/ 0 h 4219395"/>
              <a:gd name="connsiteX7" fmla="*/ 3785616 w 8229600"/>
              <a:gd name="connsiteY7" fmla="*/ 0 h 4219395"/>
              <a:gd name="connsiteX8" fmla="*/ 4538037 w 8229600"/>
              <a:gd name="connsiteY8" fmla="*/ 0 h 4219395"/>
              <a:gd name="connsiteX9" fmla="*/ 5290457 w 8229600"/>
              <a:gd name="connsiteY9" fmla="*/ 0 h 4219395"/>
              <a:gd name="connsiteX10" fmla="*/ 5878286 w 8229600"/>
              <a:gd name="connsiteY10" fmla="*/ 0 h 4219395"/>
              <a:gd name="connsiteX11" fmla="*/ 6630706 w 8229600"/>
              <a:gd name="connsiteY11" fmla="*/ 0 h 4219395"/>
              <a:gd name="connsiteX12" fmla="*/ 7136239 w 8229600"/>
              <a:gd name="connsiteY12" fmla="*/ 0 h 4219395"/>
              <a:gd name="connsiteX13" fmla="*/ 7641771 w 8229600"/>
              <a:gd name="connsiteY13" fmla="*/ 0 h 4219395"/>
              <a:gd name="connsiteX14" fmla="*/ 8229600 w 8229600"/>
              <a:gd name="connsiteY14" fmla="*/ 0 h 4219395"/>
              <a:gd name="connsiteX15" fmla="*/ 8229600 w 8229600"/>
              <a:gd name="connsiteY15" fmla="*/ 485230 h 4219395"/>
              <a:gd name="connsiteX16" fmla="*/ 8229600 w 8229600"/>
              <a:gd name="connsiteY16" fmla="*/ 1012655 h 4219395"/>
              <a:gd name="connsiteX17" fmla="*/ 8229600 w 8229600"/>
              <a:gd name="connsiteY17" fmla="*/ 1582273 h 4219395"/>
              <a:gd name="connsiteX18" fmla="*/ 8229600 w 8229600"/>
              <a:gd name="connsiteY18" fmla="*/ 2151891 h 4219395"/>
              <a:gd name="connsiteX19" fmla="*/ 8229600 w 8229600"/>
              <a:gd name="connsiteY19" fmla="*/ 2721510 h 4219395"/>
              <a:gd name="connsiteX20" fmla="*/ 8229600 w 8229600"/>
              <a:gd name="connsiteY20" fmla="*/ 3122352 h 4219395"/>
              <a:gd name="connsiteX21" fmla="*/ 8229600 w 8229600"/>
              <a:gd name="connsiteY21" fmla="*/ 3565389 h 4219395"/>
              <a:gd name="connsiteX22" fmla="*/ 8229600 w 8229600"/>
              <a:gd name="connsiteY22" fmla="*/ 4219395 h 4219395"/>
              <a:gd name="connsiteX23" fmla="*/ 7724067 w 8229600"/>
              <a:gd name="connsiteY23" fmla="*/ 4219395 h 4219395"/>
              <a:gd name="connsiteX24" fmla="*/ 7136239 w 8229600"/>
              <a:gd name="connsiteY24" fmla="*/ 4219395 h 4219395"/>
              <a:gd name="connsiteX25" fmla="*/ 6795298 w 8229600"/>
              <a:gd name="connsiteY25" fmla="*/ 4219395 h 4219395"/>
              <a:gd name="connsiteX26" fmla="*/ 6454358 w 8229600"/>
              <a:gd name="connsiteY26" fmla="*/ 4219395 h 4219395"/>
              <a:gd name="connsiteX27" fmla="*/ 5866529 w 8229600"/>
              <a:gd name="connsiteY27" fmla="*/ 4219395 h 4219395"/>
              <a:gd name="connsiteX28" fmla="*/ 5443293 w 8229600"/>
              <a:gd name="connsiteY28" fmla="*/ 4219395 h 4219395"/>
              <a:gd name="connsiteX29" fmla="*/ 4773168 w 8229600"/>
              <a:gd name="connsiteY29" fmla="*/ 4219395 h 4219395"/>
              <a:gd name="connsiteX30" fmla="*/ 4349931 w 8229600"/>
              <a:gd name="connsiteY30" fmla="*/ 4219395 h 4219395"/>
              <a:gd name="connsiteX31" fmla="*/ 3679807 w 8229600"/>
              <a:gd name="connsiteY31" fmla="*/ 4219395 h 4219395"/>
              <a:gd name="connsiteX32" fmla="*/ 3338866 w 8229600"/>
              <a:gd name="connsiteY32" fmla="*/ 4219395 h 4219395"/>
              <a:gd name="connsiteX33" fmla="*/ 2668742 w 8229600"/>
              <a:gd name="connsiteY33" fmla="*/ 4219395 h 4219395"/>
              <a:gd name="connsiteX34" fmla="*/ 2245505 w 8229600"/>
              <a:gd name="connsiteY34" fmla="*/ 4219395 h 4219395"/>
              <a:gd name="connsiteX35" fmla="*/ 1904565 w 8229600"/>
              <a:gd name="connsiteY35" fmla="*/ 4219395 h 4219395"/>
              <a:gd name="connsiteX36" fmla="*/ 1481328 w 8229600"/>
              <a:gd name="connsiteY36" fmla="*/ 4219395 h 4219395"/>
              <a:gd name="connsiteX37" fmla="*/ 811203 w 8229600"/>
              <a:gd name="connsiteY37" fmla="*/ 4219395 h 4219395"/>
              <a:gd name="connsiteX38" fmla="*/ 0 w 8229600"/>
              <a:gd name="connsiteY38" fmla="*/ 4219395 h 4219395"/>
              <a:gd name="connsiteX39" fmla="*/ 0 w 8229600"/>
              <a:gd name="connsiteY39" fmla="*/ 3818552 h 4219395"/>
              <a:gd name="connsiteX40" fmla="*/ 0 w 8229600"/>
              <a:gd name="connsiteY40" fmla="*/ 3417710 h 4219395"/>
              <a:gd name="connsiteX41" fmla="*/ 0 w 8229600"/>
              <a:gd name="connsiteY41" fmla="*/ 2848092 h 4219395"/>
              <a:gd name="connsiteX42" fmla="*/ 0 w 8229600"/>
              <a:gd name="connsiteY42" fmla="*/ 2447249 h 4219395"/>
              <a:gd name="connsiteX43" fmla="*/ 0 w 8229600"/>
              <a:gd name="connsiteY43" fmla="*/ 1919825 h 4219395"/>
              <a:gd name="connsiteX44" fmla="*/ 0 w 8229600"/>
              <a:gd name="connsiteY44" fmla="*/ 1476788 h 4219395"/>
              <a:gd name="connsiteX45" fmla="*/ 0 w 8229600"/>
              <a:gd name="connsiteY45" fmla="*/ 949364 h 4219395"/>
              <a:gd name="connsiteX46" fmla="*/ 0 w 8229600"/>
              <a:gd name="connsiteY46" fmla="*/ 0 h 4219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229600" h="4219395" extrusionOk="0">
                <a:moveTo>
                  <a:pt x="0" y="0"/>
                </a:moveTo>
                <a:cubicBezTo>
                  <a:pt x="135527" y="-57494"/>
                  <a:pt x="376976" y="25161"/>
                  <a:pt x="505533" y="0"/>
                </a:cubicBezTo>
                <a:cubicBezTo>
                  <a:pt x="634090" y="-25161"/>
                  <a:pt x="695344" y="28865"/>
                  <a:pt x="846473" y="0"/>
                </a:cubicBezTo>
                <a:cubicBezTo>
                  <a:pt x="997602" y="-28865"/>
                  <a:pt x="1281262" y="36869"/>
                  <a:pt x="1598894" y="0"/>
                </a:cubicBezTo>
                <a:cubicBezTo>
                  <a:pt x="1916526" y="-36869"/>
                  <a:pt x="1915421" y="12977"/>
                  <a:pt x="2104426" y="0"/>
                </a:cubicBezTo>
                <a:cubicBezTo>
                  <a:pt x="2293431" y="-12977"/>
                  <a:pt x="2450212" y="51236"/>
                  <a:pt x="2609959" y="0"/>
                </a:cubicBezTo>
                <a:cubicBezTo>
                  <a:pt x="2769706" y="-51236"/>
                  <a:pt x="3088348" y="69552"/>
                  <a:pt x="3362379" y="0"/>
                </a:cubicBezTo>
                <a:cubicBezTo>
                  <a:pt x="3636410" y="-69552"/>
                  <a:pt x="3633555" y="6774"/>
                  <a:pt x="3785616" y="0"/>
                </a:cubicBezTo>
                <a:cubicBezTo>
                  <a:pt x="3937677" y="-6774"/>
                  <a:pt x="4305417" y="78537"/>
                  <a:pt x="4538037" y="0"/>
                </a:cubicBezTo>
                <a:cubicBezTo>
                  <a:pt x="4770657" y="-78537"/>
                  <a:pt x="4922836" y="50346"/>
                  <a:pt x="5290457" y="0"/>
                </a:cubicBezTo>
                <a:cubicBezTo>
                  <a:pt x="5658078" y="-50346"/>
                  <a:pt x="5618036" y="42774"/>
                  <a:pt x="5878286" y="0"/>
                </a:cubicBezTo>
                <a:cubicBezTo>
                  <a:pt x="6138536" y="-42774"/>
                  <a:pt x="6300493" y="39784"/>
                  <a:pt x="6630706" y="0"/>
                </a:cubicBezTo>
                <a:cubicBezTo>
                  <a:pt x="6960919" y="-39784"/>
                  <a:pt x="6913160" y="52102"/>
                  <a:pt x="7136239" y="0"/>
                </a:cubicBezTo>
                <a:cubicBezTo>
                  <a:pt x="7359318" y="-52102"/>
                  <a:pt x="7516162" y="23704"/>
                  <a:pt x="7641771" y="0"/>
                </a:cubicBezTo>
                <a:cubicBezTo>
                  <a:pt x="7767380" y="-23704"/>
                  <a:pt x="8054549" y="24433"/>
                  <a:pt x="8229600" y="0"/>
                </a:cubicBezTo>
                <a:cubicBezTo>
                  <a:pt x="8248342" y="206705"/>
                  <a:pt x="8203731" y="366996"/>
                  <a:pt x="8229600" y="485230"/>
                </a:cubicBezTo>
                <a:cubicBezTo>
                  <a:pt x="8255469" y="603464"/>
                  <a:pt x="8171889" y="887323"/>
                  <a:pt x="8229600" y="1012655"/>
                </a:cubicBezTo>
                <a:cubicBezTo>
                  <a:pt x="8287311" y="1137988"/>
                  <a:pt x="8226169" y="1338552"/>
                  <a:pt x="8229600" y="1582273"/>
                </a:cubicBezTo>
                <a:cubicBezTo>
                  <a:pt x="8233031" y="1825994"/>
                  <a:pt x="8217802" y="1910644"/>
                  <a:pt x="8229600" y="2151891"/>
                </a:cubicBezTo>
                <a:cubicBezTo>
                  <a:pt x="8241398" y="2393138"/>
                  <a:pt x="8217811" y="2528031"/>
                  <a:pt x="8229600" y="2721510"/>
                </a:cubicBezTo>
                <a:cubicBezTo>
                  <a:pt x="8241389" y="2914989"/>
                  <a:pt x="8184854" y="2966728"/>
                  <a:pt x="8229600" y="3122352"/>
                </a:cubicBezTo>
                <a:cubicBezTo>
                  <a:pt x="8274346" y="3277976"/>
                  <a:pt x="8196047" y="3418497"/>
                  <a:pt x="8229600" y="3565389"/>
                </a:cubicBezTo>
                <a:cubicBezTo>
                  <a:pt x="8263153" y="3712281"/>
                  <a:pt x="8213008" y="4041159"/>
                  <a:pt x="8229600" y="4219395"/>
                </a:cubicBezTo>
                <a:cubicBezTo>
                  <a:pt x="8039466" y="4253255"/>
                  <a:pt x="7898196" y="4215855"/>
                  <a:pt x="7724067" y="4219395"/>
                </a:cubicBezTo>
                <a:cubicBezTo>
                  <a:pt x="7549938" y="4222935"/>
                  <a:pt x="7421207" y="4191768"/>
                  <a:pt x="7136239" y="4219395"/>
                </a:cubicBezTo>
                <a:cubicBezTo>
                  <a:pt x="6851271" y="4247022"/>
                  <a:pt x="6869999" y="4212939"/>
                  <a:pt x="6795298" y="4219395"/>
                </a:cubicBezTo>
                <a:cubicBezTo>
                  <a:pt x="6720597" y="4225851"/>
                  <a:pt x="6553665" y="4184572"/>
                  <a:pt x="6454358" y="4219395"/>
                </a:cubicBezTo>
                <a:cubicBezTo>
                  <a:pt x="6355051" y="4254218"/>
                  <a:pt x="6080173" y="4212669"/>
                  <a:pt x="5866529" y="4219395"/>
                </a:cubicBezTo>
                <a:cubicBezTo>
                  <a:pt x="5652885" y="4226121"/>
                  <a:pt x="5619958" y="4198371"/>
                  <a:pt x="5443293" y="4219395"/>
                </a:cubicBezTo>
                <a:cubicBezTo>
                  <a:pt x="5266628" y="4240419"/>
                  <a:pt x="5014033" y="4175842"/>
                  <a:pt x="4773168" y="4219395"/>
                </a:cubicBezTo>
                <a:cubicBezTo>
                  <a:pt x="4532303" y="4262948"/>
                  <a:pt x="4480147" y="4189131"/>
                  <a:pt x="4349931" y="4219395"/>
                </a:cubicBezTo>
                <a:cubicBezTo>
                  <a:pt x="4219715" y="4249659"/>
                  <a:pt x="3867298" y="4144521"/>
                  <a:pt x="3679807" y="4219395"/>
                </a:cubicBezTo>
                <a:cubicBezTo>
                  <a:pt x="3492316" y="4294269"/>
                  <a:pt x="3442389" y="4205294"/>
                  <a:pt x="3338866" y="4219395"/>
                </a:cubicBezTo>
                <a:cubicBezTo>
                  <a:pt x="3235343" y="4233496"/>
                  <a:pt x="2874494" y="4186801"/>
                  <a:pt x="2668742" y="4219395"/>
                </a:cubicBezTo>
                <a:cubicBezTo>
                  <a:pt x="2462990" y="4251989"/>
                  <a:pt x="2398449" y="4188821"/>
                  <a:pt x="2245505" y="4219395"/>
                </a:cubicBezTo>
                <a:cubicBezTo>
                  <a:pt x="2092561" y="4249969"/>
                  <a:pt x="2000774" y="4195136"/>
                  <a:pt x="1904565" y="4219395"/>
                </a:cubicBezTo>
                <a:cubicBezTo>
                  <a:pt x="1808356" y="4243654"/>
                  <a:pt x="1581399" y="4170588"/>
                  <a:pt x="1481328" y="4219395"/>
                </a:cubicBezTo>
                <a:cubicBezTo>
                  <a:pt x="1381257" y="4268202"/>
                  <a:pt x="1098686" y="4170844"/>
                  <a:pt x="811203" y="4219395"/>
                </a:cubicBezTo>
                <a:cubicBezTo>
                  <a:pt x="523721" y="4267946"/>
                  <a:pt x="312209" y="4209081"/>
                  <a:pt x="0" y="4219395"/>
                </a:cubicBezTo>
                <a:cubicBezTo>
                  <a:pt x="-32221" y="4131390"/>
                  <a:pt x="19377" y="3991239"/>
                  <a:pt x="0" y="3818552"/>
                </a:cubicBezTo>
                <a:cubicBezTo>
                  <a:pt x="-19377" y="3645865"/>
                  <a:pt x="26076" y="3535452"/>
                  <a:pt x="0" y="3417710"/>
                </a:cubicBezTo>
                <a:cubicBezTo>
                  <a:pt x="-26076" y="3299968"/>
                  <a:pt x="22788" y="3126280"/>
                  <a:pt x="0" y="2848092"/>
                </a:cubicBezTo>
                <a:cubicBezTo>
                  <a:pt x="-22788" y="2569904"/>
                  <a:pt x="31566" y="2641121"/>
                  <a:pt x="0" y="2447249"/>
                </a:cubicBezTo>
                <a:cubicBezTo>
                  <a:pt x="-31566" y="2253377"/>
                  <a:pt x="29721" y="2064721"/>
                  <a:pt x="0" y="1919825"/>
                </a:cubicBezTo>
                <a:cubicBezTo>
                  <a:pt x="-29721" y="1774929"/>
                  <a:pt x="48686" y="1572144"/>
                  <a:pt x="0" y="1476788"/>
                </a:cubicBezTo>
                <a:cubicBezTo>
                  <a:pt x="-48686" y="1381432"/>
                  <a:pt x="4900" y="1203766"/>
                  <a:pt x="0" y="949364"/>
                </a:cubicBezTo>
                <a:cubicBezTo>
                  <a:pt x="-4900" y="694962"/>
                  <a:pt x="71664" y="295241"/>
                  <a:pt x="0" y="0"/>
                </a:cubicBezTo>
                <a:close/>
              </a:path>
            </a:pathLst>
          </a:custGeom>
          <a:ln>
            <a:solidFill>
              <a:schemeClr val="accent1"/>
            </a:solidFill>
            <a:extLst>
              <a:ext uri="{C807C97D-BFC1-408E-A445-0C87EB9F89A2}">
                <ask:lineSketchStyleProps xmlns:ask="http://schemas.microsoft.com/office/drawing/2018/sketchyshapes" xmlns="" sd="1219033472">
                  <ask:type>
                    <ask:lineSketchScribble/>
                  </ask:type>
                </ask:lineSketchStyleProps>
              </a:ext>
            </a:extLst>
          </a:ln>
        </p:spPr>
        <p:txBody>
          <a:bodyPr/>
          <a:lstStyle/>
          <a:p>
            <a:pPr marL="228600" indent="0"/>
            <a:r>
              <a:rPr lang="en-GB" dirty="0">
                <a:latin typeface="Berlin Sans FB" panose="020E0602020502020306" pitchFamily="34" charset="77"/>
              </a:rPr>
              <a:t>Knowledge organisers for ‘A Christmas Carol’ and </a:t>
            </a:r>
          </a:p>
          <a:p>
            <a:pPr marL="228600" indent="0"/>
            <a:r>
              <a:rPr lang="en-GB" dirty="0">
                <a:latin typeface="Berlin Sans FB" panose="020E0602020502020306" pitchFamily="34" charset="77"/>
              </a:rPr>
              <a:t> ‘An Inspector Calls’ </a:t>
            </a:r>
          </a:p>
          <a:p>
            <a:pPr marL="228600" indent="0"/>
            <a:r>
              <a:rPr lang="en-GB" dirty="0">
                <a:latin typeface="Berlin Sans FB" panose="020E0602020502020306" pitchFamily="34" charset="77"/>
              </a:rPr>
              <a:t> </a:t>
            </a:r>
          </a:p>
          <a:p>
            <a:pPr marL="228600" indent="0"/>
            <a:r>
              <a:rPr lang="en-GB" sz="2400" dirty="0">
                <a:latin typeface="Berlin Sans FB" panose="020E0602020502020306" pitchFamily="34" charset="77"/>
              </a:rPr>
              <a:t>These consist of: </a:t>
            </a:r>
          </a:p>
          <a:p>
            <a:pPr marL="685800" indent="-457200">
              <a:buFont typeface="Arial" panose="020B0604020202020204" pitchFamily="34" charset="0"/>
              <a:buChar char="•"/>
            </a:pPr>
            <a:r>
              <a:rPr lang="en-GB" sz="2400" dirty="0">
                <a:latin typeface="Berlin Sans FB" panose="020E0602020502020306" pitchFamily="34" charset="77"/>
              </a:rPr>
              <a:t>1 A3 organiser with everything on</a:t>
            </a:r>
          </a:p>
          <a:p>
            <a:pPr marL="685800" indent="-457200">
              <a:buFont typeface="Arial" panose="020B0604020202020204" pitchFamily="34" charset="0"/>
              <a:buChar char="•"/>
            </a:pPr>
            <a:r>
              <a:rPr lang="en-GB" sz="2400" dirty="0">
                <a:latin typeface="Berlin Sans FB" panose="020E0602020502020306" pitchFamily="34" charset="77"/>
              </a:rPr>
              <a:t>1 A3 blank organiser for students to complete</a:t>
            </a:r>
          </a:p>
          <a:p>
            <a:pPr marL="685800" indent="-457200">
              <a:buFont typeface="Arial" panose="020B0604020202020204" pitchFamily="34" charset="0"/>
              <a:buChar char="•"/>
            </a:pPr>
            <a:r>
              <a:rPr lang="en-GB" sz="2400" dirty="0">
                <a:latin typeface="Berlin Sans FB" panose="020E0602020502020306" pitchFamily="34" charset="77"/>
              </a:rPr>
              <a:t>1 A4 </a:t>
            </a:r>
            <a:r>
              <a:rPr lang="en-GB" sz="2400" dirty="0" err="1">
                <a:latin typeface="Berlin Sans FB" panose="020E0602020502020306" pitchFamily="34" charset="77"/>
              </a:rPr>
              <a:t>powerpoint</a:t>
            </a:r>
            <a:r>
              <a:rPr lang="en-GB" sz="2400" dirty="0">
                <a:latin typeface="Berlin Sans FB" panose="020E0602020502020306" pitchFamily="34" charset="77"/>
              </a:rPr>
              <a:t> with the tables from the A3 organiser on each slide.</a:t>
            </a:r>
          </a:p>
          <a:p>
            <a:pPr marL="228600" indent="0" algn="ctr"/>
            <a:r>
              <a:rPr lang="en-GB" sz="1800" b="1" dirty="0">
                <a:solidFill>
                  <a:srgbClr val="9900CC"/>
                </a:solidFill>
                <a:hlinkClick r:id="rId2"/>
              </a:rPr>
              <a:t>For Knowledge Organisers click here and scroll down the page!</a:t>
            </a:r>
            <a:endParaRPr lang="en-GB" sz="1800" b="1" dirty="0">
              <a:solidFill>
                <a:srgbClr val="9900CC"/>
              </a:solidFill>
            </a:endParaRPr>
          </a:p>
          <a:p>
            <a:pPr marL="228600" indent="0" algn="ctr"/>
            <a:endParaRPr lang="en-GB" sz="1800" dirty="0">
              <a:solidFill>
                <a:srgbClr val="9900CC"/>
              </a:solidFill>
              <a:latin typeface="Berlin Sans FB" panose="020E0602020502020306" pitchFamily="34" charset="77"/>
            </a:endParaRPr>
          </a:p>
        </p:txBody>
      </p:sp>
      <p:sp>
        <p:nvSpPr>
          <p:cNvPr id="3" name="Title 2">
            <a:extLst>
              <a:ext uri="{FF2B5EF4-FFF2-40B4-BE49-F238E27FC236}">
                <a16:creationId xmlns:a16="http://schemas.microsoft.com/office/drawing/2014/main" xmlns="" id="{7BD17048-29C0-0A42-9159-E89A0E123E1C}"/>
              </a:ext>
            </a:extLst>
          </p:cNvPr>
          <p:cNvSpPr>
            <a:spLocks noGrp="1"/>
          </p:cNvSpPr>
          <p:nvPr>
            <p:ph type="title"/>
          </p:nvPr>
        </p:nvSpPr>
        <p:spPr/>
        <p:txBody>
          <a:bodyPr/>
          <a:lstStyle/>
          <a:p>
            <a:r>
              <a:rPr lang="en-US" dirty="0"/>
              <a:t>New Resources</a:t>
            </a:r>
          </a:p>
        </p:txBody>
      </p:sp>
    </p:spTree>
    <p:extLst>
      <p:ext uri="{BB962C8B-B14F-4D97-AF65-F5344CB8AC3E}">
        <p14:creationId xmlns:p14="http://schemas.microsoft.com/office/powerpoint/2010/main" val="2888868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20A060B-D57B-2D4B-9B76-746275EE4229}"/>
              </a:ext>
            </a:extLst>
          </p:cNvPr>
          <p:cNvSpPr>
            <a:spLocks noGrp="1"/>
          </p:cNvSpPr>
          <p:nvPr>
            <p:ph type="body" idx="1"/>
          </p:nvPr>
        </p:nvSpPr>
        <p:spPr>
          <a:xfrm>
            <a:off x="843079" y="1282891"/>
            <a:ext cx="7987022" cy="4979774"/>
          </a:xfrm>
          <a:custGeom>
            <a:avLst/>
            <a:gdLst>
              <a:gd name="connsiteX0" fmla="*/ 0 w 8229600"/>
              <a:gd name="connsiteY0" fmla="*/ 0 h 4219395"/>
              <a:gd name="connsiteX1" fmla="*/ 505533 w 8229600"/>
              <a:gd name="connsiteY1" fmla="*/ 0 h 4219395"/>
              <a:gd name="connsiteX2" fmla="*/ 846473 w 8229600"/>
              <a:gd name="connsiteY2" fmla="*/ 0 h 4219395"/>
              <a:gd name="connsiteX3" fmla="*/ 1598894 w 8229600"/>
              <a:gd name="connsiteY3" fmla="*/ 0 h 4219395"/>
              <a:gd name="connsiteX4" fmla="*/ 2104426 w 8229600"/>
              <a:gd name="connsiteY4" fmla="*/ 0 h 4219395"/>
              <a:gd name="connsiteX5" fmla="*/ 2609959 w 8229600"/>
              <a:gd name="connsiteY5" fmla="*/ 0 h 4219395"/>
              <a:gd name="connsiteX6" fmla="*/ 3362379 w 8229600"/>
              <a:gd name="connsiteY6" fmla="*/ 0 h 4219395"/>
              <a:gd name="connsiteX7" fmla="*/ 3785616 w 8229600"/>
              <a:gd name="connsiteY7" fmla="*/ 0 h 4219395"/>
              <a:gd name="connsiteX8" fmla="*/ 4538037 w 8229600"/>
              <a:gd name="connsiteY8" fmla="*/ 0 h 4219395"/>
              <a:gd name="connsiteX9" fmla="*/ 5290457 w 8229600"/>
              <a:gd name="connsiteY9" fmla="*/ 0 h 4219395"/>
              <a:gd name="connsiteX10" fmla="*/ 5878286 w 8229600"/>
              <a:gd name="connsiteY10" fmla="*/ 0 h 4219395"/>
              <a:gd name="connsiteX11" fmla="*/ 6630706 w 8229600"/>
              <a:gd name="connsiteY11" fmla="*/ 0 h 4219395"/>
              <a:gd name="connsiteX12" fmla="*/ 7136239 w 8229600"/>
              <a:gd name="connsiteY12" fmla="*/ 0 h 4219395"/>
              <a:gd name="connsiteX13" fmla="*/ 7641771 w 8229600"/>
              <a:gd name="connsiteY13" fmla="*/ 0 h 4219395"/>
              <a:gd name="connsiteX14" fmla="*/ 8229600 w 8229600"/>
              <a:gd name="connsiteY14" fmla="*/ 0 h 4219395"/>
              <a:gd name="connsiteX15" fmla="*/ 8229600 w 8229600"/>
              <a:gd name="connsiteY15" fmla="*/ 485230 h 4219395"/>
              <a:gd name="connsiteX16" fmla="*/ 8229600 w 8229600"/>
              <a:gd name="connsiteY16" fmla="*/ 1012655 h 4219395"/>
              <a:gd name="connsiteX17" fmla="*/ 8229600 w 8229600"/>
              <a:gd name="connsiteY17" fmla="*/ 1582273 h 4219395"/>
              <a:gd name="connsiteX18" fmla="*/ 8229600 w 8229600"/>
              <a:gd name="connsiteY18" fmla="*/ 2151891 h 4219395"/>
              <a:gd name="connsiteX19" fmla="*/ 8229600 w 8229600"/>
              <a:gd name="connsiteY19" fmla="*/ 2721510 h 4219395"/>
              <a:gd name="connsiteX20" fmla="*/ 8229600 w 8229600"/>
              <a:gd name="connsiteY20" fmla="*/ 3122352 h 4219395"/>
              <a:gd name="connsiteX21" fmla="*/ 8229600 w 8229600"/>
              <a:gd name="connsiteY21" fmla="*/ 3565389 h 4219395"/>
              <a:gd name="connsiteX22" fmla="*/ 8229600 w 8229600"/>
              <a:gd name="connsiteY22" fmla="*/ 4219395 h 4219395"/>
              <a:gd name="connsiteX23" fmla="*/ 7724067 w 8229600"/>
              <a:gd name="connsiteY23" fmla="*/ 4219395 h 4219395"/>
              <a:gd name="connsiteX24" fmla="*/ 7136239 w 8229600"/>
              <a:gd name="connsiteY24" fmla="*/ 4219395 h 4219395"/>
              <a:gd name="connsiteX25" fmla="*/ 6795298 w 8229600"/>
              <a:gd name="connsiteY25" fmla="*/ 4219395 h 4219395"/>
              <a:gd name="connsiteX26" fmla="*/ 6454358 w 8229600"/>
              <a:gd name="connsiteY26" fmla="*/ 4219395 h 4219395"/>
              <a:gd name="connsiteX27" fmla="*/ 5866529 w 8229600"/>
              <a:gd name="connsiteY27" fmla="*/ 4219395 h 4219395"/>
              <a:gd name="connsiteX28" fmla="*/ 5443293 w 8229600"/>
              <a:gd name="connsiteY28" fmla="*/ 4219395 h 4219395"/>
              <a:gd name="connsiteX29" fmla="*/ 4773168 w 8229600"/>
              <a:gd name="connsiteY29" fmla="*/ 4219395 h 4219395"/>
              <a:gd name="connsiteX30" fmla="*/ 4349931 w 8229600"/>
              <a:gd name="connsiteY30" fmla="*/ 4219395 h 4219395"/>
              <a:gd name="connsiteX31" fmla="*/ 3679807 w 8229600"/>
              <a:gd name="connsiteY31" fmla="*/ 4219395 h 4219395"/>
              <a:gd name="connsiteX32" fmla="*/ 3338866 w 8229600"/>
              <a:gd name="connsiteY32" fmla="*/ 4219395 h 4219395"/>
              <a:gd name="connsiteX33" fmla="*/ 2668742 w 8229600"/>
              <a:gd name="connsiteY33" fmla="*/ 4219395 h 4219395"/>
              <a:gd name="connsiteX34" fmla="*/ 2245505 w 8229600"/>
              <a:gd name="connsiteY34" fmla="*/ 4219395 h 4219395"/>
              <a:gd name="connsiteX35" fmla="*/ 1904565 w 8229600"/>
              <a:gd name="connsiteY35" fmla="*/ 4219395 h 4219395"/>
              <a:gd name="connsiteX36" fmla="*/ 1481328 w 8229600"/>
              <a:gd name="connsiteY36" fmla="*/ 4219395 h 4219395"/>
              <a:gd name="connsiteX37" fmla="*/ 811203 w 8229600"/>
              <a:gd name="connsiteY37" fmla="*/ 4219395 h 4219395"/>
              <a:gd name="connsiteX38" fmla="*/ 0 w 8229600"/>
              <a:gd name="connsiteY38" fmla="*/ 4219395 h 4219395"/>
              <a:gd name="connsiteX39" fmla="*/ 0 w 8229600"/>
              <a:gd name="connsiteY39" fmla="*/ 3818552 h 4219395"/>
              <a:gd name="connsiteX40" fmla="*/ 0 w 8229600"/>
              <a:gd name="connsiteY40" fmla="*/ 3417710 h 4219395"/>
              <a:gd name="connsiteX41" fmla="*/ 0 w 8229600"/>
              <a:gd name="connsiteY41" fmla="*/ 2848092 h 4219395"/>
              <a:gd name="connsiteX42" fmla="*/ 0 w 8229600"/>
              <a:gd name="connsiteY42" fmla="*/ 2447249 h 4219395"/>
              <a:gd name="connsiteX43" fmla="*/ 0 w 8229600"/>
              <a:gd name="connsiteY43" fmla="*/ 1919825 h 4219395"/>
              <a:gd name="connsiteX44" fmla="*/ 0 w 8229600"/>
              <a:gd name="connsiteY44" fmla="*/ 1476788 h 4219395"/>
              <a:gd name="connsiteX45" fmla="*/ 0 w 8229600"/>
              <a:gd name="connsiteY45" fmla="*/ 949364 h 4219395"/>
              <a:gd name="connsiteX46" fmla="*/ 0 w 8229600"/>
              <a:gd name="connsiteY46" fmla="*/ 0 h 4219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229600" h="4219395" extrusionOk="0">
                <a:moveTo>
                  <a:pt x="0" y="0"/>
                </a:moveTo>
                <a:cubicBezTo>
                  <a:pt x="135527" y="-57494"/>
                  <a:pt x="376976" y="25161"/>
                  <a:pt x="505533" y="0"/>
                </a:cubicBezTo>
                <a:cubicBezTo>
                  <a:pt x="634090" y="-25161"/>
                  <a:pt x="695344" y="28865"/>
                  <a:pt x="846473" y="0"/>
                </a:cubicBezTo>
                <a:cubicBezTo>
                  <a:pt x="997602" y="-28865"/>
                  <a:pt x="1281262" y="36869"/>
                  <a:pt x="1598894" y="0"/>
                </a:cubicBezTo>
                <a:cubicBezTo>
                  <a:pt x="1916526" y="-36869"/>
                  <a:pt x="1915421" y="12977"/>
                  <a:pt x="2104426" y="0"/>
                </a:cubicBezTo>
                <a:cubicBezTo>
                  <a:pt x="2293431" y="-12977"/>
                  <a:pt x="2450212" y="51236"/>
                  <a:pt x="2609959" y="0"/>
                </a:cubicBezTo>
                <a:cubicBezTo>
                  <a:pt x="2769706" y="-51236"/>
                  <a:pt x="3088348" y="69552"/>
                  <a:pt x="3362379" y="0"/>
                </a:cubicBezTo>
                <a:cubicBezTo>
                  <a:pt x="3636410" y="-69552"/>
                  <a:pt x="3633555" y="6774"/>
                  <a:pt x="3785616" y="0"/>
                </a:cubicBezTo>
                <a:cubicBezTo>
                  <a:pt x="3937677" y="-6774"/>
                  <a:pt x="4305417" y="78537"/>
                  <a:pt x="4538037" y="0"/>
                </a:cubicBezTo>
                <a:cubicBezTo>
                  <a:pt x="4770657" y="-78537"/>
                  <a:pt x="4922836" y="50346"/>
                  <a:pt x="5290457" y="0"/>
                </a:cubicBezTo>
                <a:cubicBezTo>
                  <a:pt x="5658078" y="-50346"/>
                  <a:pt x="5618036" y="42774"/>
                  <a:pt x="5878286" y="0"/>
                </a:cubicBezTo>
                <a:cubicBezTo>
                  <a:pt x="6138536" y="-42774"/>
                  <a:pt x="6300493" y="39784"/>
                  <a:pt x="6630706" y="0"/>
                </a:cubicBezTo>
                <a:cubicBezTo>
                  <a:pt x="6960919" y="-39784"/>
                  <a:pt x="6913160" y="52102"/>
                  <a:pt x="7136239" y="0"/>
                </a:cubicBezTo>
                <a:cubicBezTo>
                  <a:pt x="7359318" y="-52102"/>
                  <a:pt x="7516162" y="23704"/>
                  <a:pt x="7641771" y="0"/>
                </a:cubicBezTo>
                <a:cubicBezTo>
                  <a:pt x="7767380" y="-23704"/>
                  <a:pt x="8054549" y="24433"/>
                  <a:pt x="8229600" y="0"/>
                </a:cubicBezTo>
                <a:cubicBezTo>
                  <a:pt x="8248342" y="206705"/>
                  <a:pt x="8203731" y="366996"/>
                  <a:pt x="8229600" y="485230"/>
                </a:cubicBezTo>
                <a:cubicBezTo>
                  <a:pt x="8255469" y="603464"/>
                  <a:pt x="8171889" y="887323"/>
                  <a:pt x="8229600" y="1012655"/>
                </a:cubicBezTo>
                <a:cubicBezTo>
                  <a:pt x="8287311" y="1137988"/>
                  <a:pt x="8226169" y="1338552"/>
                  <a:pt x="8229600" y="1582273"/>
                </a:cubicBezTo>
                <a:cubicBezTo>
                  <a:pt x="8233031" y="1825994"/>
                  <a:pt x="8217802" y="1910644"/>
                  <a:pt x="8229600" y="2151891"/>
                </a:cubicBezTo>
                <a:cubicBezTo>
                  <a:pt x="8241398" y="2393138"/>
                  <a:pt x="8217811" y="2528031"/>
                  <a:pt x="8229600" y="2721510"/>
                </a:cubicBezTo>
                <a:cubicBezTo>
                  <a:pt x="8241389" y="2914989"/>
                  <a:pt x="8184854" y="2966728"/>
                  <a:pt x="8229600" y="3122352"/>
                </a:cubicBezTo>
                <a:cubicBezTo>
                  <a:pt x="8274346" y="3277976"/>
                  <a:pt x="8196047" y="3418497"/>
                  <a:pt x="8229600" y="3565389"/>
                </a:cubicBezTo>
                <a:cubicBezTo>
                  <a:pt x="8263153" y="3712281"/>
                  <a:pt x="8213008" y="4041159"/>
                  <a:pt x="8229600" y="4219395"/>
                </a:cubicBezTo>
                <a:cubicBezTo>
                  <a:pt x="8039466" y="4253255"/>
                  <a:pt x="7898196" y="4215855"/>
                  <a:pt x="7724067" y="4219395"/>
                </a:cubicBezTo>
                <a:cubicBezTo>
                  <a:pt x="7549938" y="4222935"/>
                  <a:pt x="7421207" y="4191768"/>
                  <a:pt x="7136239" y="4219395"/>
                </a:cubicBezTo>
                <a:cubicBezTo>
                  <a:pt x="6851271" y="4247022"/>
                  <a:pt x="6869999" y="4212939"/>
                  <a:pt x="6795298" y="4219395"/>
                </a:cubicBezTo>
                <a:cubicBezTo>
                  <a:pt x="6720597" y="4225851"/>
                  <a:pt x="6553665" y="4184572"/>
                  <a:pt x="6454358" y="4219395"/>
                </a:cubicBezTo>
                <a:cubicBezTo>
                  <a:pt x="6355051" y="4254218"/>
                  <a:pt x="6080173" y="4212669"/>
                  <a:pt x="5866529" y="4219395"/>
                </a:cubicBezTo>
                <a:cubicBezTo>
                  <a:pt x="5652885" y="4226121"/>
                  <a:pt x="5619958" y="4198371"/>
                  <a:pt x="5443293" y="4219395"/>
                </a:cubicBezTo>
                <a:cubicBezTo>
                  <a:pt x="5266628" y="4240419"/>
                  <a:pt x="5014033" y="4175842"/>
                  <a:pt x="4773168" y="4219395"/>
                </a:cubicBezTo>
                <a:cubicBezTo>
                  <a:pt x="4532303" y="4262948"/>
                  <a:pt x="4480147" y="4189131"/>
                  <a:pt x="4349931" y="4219395"/>
                </a:cubicBezTo>
                <a:cubicBezTo>
                  <a:pt x="4219715" y="4249659"/>
                  <a:pt x="3867298" y="4144521"/>
                  <a:pt x="3679807" y="4219395"/>
                </a:cubicBezTo>
                <a:cubicBezTo>
                  <a:pt x="3492316" y="4294269"/>
                  <a:pt x="3442389" y="4205294"/>
                  <a:pt x="3338866" y="4219395"/>
                </a:cubicBezTo>
                <a:cubicBezTo>
                  <a:pt x="3235343" y="4233496"/>
                  <a:pt x="2874494" y="4186801"/>
                  <a:pt x="2668742" y="4219395"/>
                </a:cubicBezTo>
                <a:cubicBezTo>
                  <a:pt x="2462990" y="4251989"/>
                  <a:pt x="2398449" y="4188821"/>
                  <a:pt x="2245505" y="4219395"/>
                </a:cubicBezTo>
                <a:cubicBezTo>
                  <a:pt x="2092561" y="4249969"/>
                  <a:pt x="2000774" y="4195136"/>
                  <a:pt x="1904565" y="4219395"/>
                </a:cubicBezTo>
                <a:cubicBezTo>
                  <a:pt x="1808356" y="4243654"/>
                  <a:pt x="1581399" y="4170588"/>
                  <a:pt x="1481328" y="4219395"/>
                </a:cubicBezTo>
                <a:cubicBezTo>
                  <a:pt x="1381257" y="4268202"/>
                  <a:pt x="1098686" y="4170844"/>
                  <a:pt x="811203" y="4219395"/>
                </a:cubicBezTo>
                <a:cubicBezTo>
                  <a:pt x="523721" y="4267946"/>
                  <a:pt x="312209" y="4209081"/>
                  <a:pt x="0" y="4219395"/>
                </a:cubicBezTo>
                <a:cubicBezTo>
                  <a:pt x="-32221" y="4131390"/>
                  <a:pt x="19377" y="3991239"/>
                  <a:pt x="0" y="3818552"/>
                </a:cubicBezTo>
                <a:cubicBezTo>
                  <a:pt x="-19377" y="3645865"/>
                  <a:pt x="26076" y="3535452"/>
                  <a:pt x="0" y="3417710"/>
                </a:cubicBezTo>
                <a:cubicBezTo>
                  <a:pt x="-26076" y="3299968"/>
                  <a:pt x="22788" y="3126280"/>
                  <a:pt x="0" y="2848092"/>
                </a:cubicBezTo>
                <a:cubicBezTo>
                  <a:pt x="-22788" y="2569904"/>
                  <a:pt x="31566" y="2641121"/>
                  <a:pt x="0" y="2447249"/>
                </a:cubicBezTo>
                <a:cubicBezTo>
                  <a:pt x="-31566" y="2253377"/>
                  <a:pt x="29721" y="2064721"/>
                  <a:pt x="0" y="1919825"/>
                </a:cubicBezTo>
                <a:cubicBezTo>
                  <a:pt x="-29721" y="1774929"/>
                  <a:pt x="48686" y="1572144"/>
                  <a:pt x="0" y="1476788"/>
                </a:cubicBezTo>
                <a:cubicBezTo>
                  <a:pt x="-48686" y="1381432"/>
                  <a:pt x="4900" y="1203766"/>
                  <a:pt x="0" y="949364"/>
                </a:cubicBezTo>
                <a:cubicBezTo>
                  <a:pt x="-4900" y="694962"/>
                  <a:pt x="71664" y="295241"/>
                  <a:pt x="0" y="0"/>
                </a:cubicBezTo>
                <a:close/>
              </a:path>
            </a:pathLst>
          </a:custGeom>
          <a:ln>
            <a:solidFill>
              <a:schemeClr val="accent1"/>
            </a:solidFill>
            <a:extLst>
              <a:ext uri="{C807C97D-BFC1-408E-A445-0C87EB9F89A2}">
                <ask:lineSketchStyleProps xmlns:ask="http://schemas.microsoft.com/office/drawing/2018/sketchyshapes" xmlns="" sd="1219033472">
                  <ask:type>
                    <ask:lineSketchScribble/>
                  </ask:type>
                </ask:lineSketchStyleProps>
              </a:ext>
            </a:extLst>
          </a:ln>
        </p:spPr>
        <p:txBody>
          <a:bodyPr/>
          <a:lstStyle/>
          <a:p>
            <a:pPr marL="228600" indent="0"/>
            <a:r>
              <a:rPr lang="en-GB" dirty="0">
                <a:latin typeface="Berlin Sans FB" panose="020E0602020502020306" pitchFamily="34" charset="77"/>
              </a:rPr>
              <a:t>Online learning pack for ‘Jekyll and Hyde’.</a:t>
            </a:r>
          </a:p>
          <a:p>
            <a:pPr marL="228600" indent="0"/>
            <a:r>
              <a:rPr lang="en-GB" dirty="0">
                <a:latin typeface="Berlin Sans FB" panose="020E0602020502020306" pitchFamily="34" charset="77"/>
              </a:rPr>
              <a:t> </a:t>
            </a:r>
          </a:p>
          <a:p>
            <a:pPr marL="228600" indent="0"/>
            <a:r>
              <a:rPr lang="en-GB" sz="2400" dirty="0">
                <a:latin typeface="Berlin Sans FB" panose="020E0602020502020306" pitchFamily="34" charset="77"/>
              </a:rPr>
              <a:t>This consists of: </a:t>
            </a:r>
          </a:p>
          <a:p>
            <a:pPr marL="571500" indent="-342900">
              <a:buFont typeface="Arial" panose="020B0604020202020204" pitchFamily="34" charset="0"/>
              <a:buChar char="•"/>
            </a:pPr>
            <a:r>
              <a:rPr lang="en-GB" sz="2400" dirty="0">
                <a:latin typeface="Berlin Sans FB" panose="020E0602020502020306" pitchFamily="34" charset="77"/>
              </a:rPr>
              <a:t>full text</a:t>
            </a:r>
          </a:p>
          <a:p>
            <a:pPr marL="571500" indent="-342900">
              <a:buFont typeface="Arial" panose="020B0604020202020204" pitchFamily="34" charset="0"/>
              <a:buChar char="•"/>
            </a:pPr>
            <a:r>
              <a:rPr lang="en-GB" sz="2400" dirty="0">
                <a:latin typeface="Berlin Sans FB" panose="020E0602020502020306" pitchFamily="34" charset="77"/>
              </a:rPr>
              <a:t>revision/learning activities for each chapter</a:t>
            </a:r>
          </a:p>
          <a:p>
            <a:pPr marL="571500" indent="-342900">
              <a:buFont typeface="Arial" panose="020B0604020202020204" pitchFamily="34" charset="0"/>
              <a:buChar char="•"/>
            </a:pPr>
            <a:r>
              <a:rPr lang="en-GB" sz="2400" dirty="0">
                <a:latin typeface="Berlin Sans FB" panose="020E0602020502020306" pitchFamily="34" charset="77"/>
              </a:rPr>
              <a:t>exam-style questions</a:t>
            </a:r>
          </a:p>
          <a:p>
            <a:pPr marL="571500" indent="-342900">
              <a:buFont typeface="Arial" panose="020B0604020202020204" pitchFamily="34" charset="0"/>
              <a:buChar char="•"/>
            </a:pPr>
            <a:r>
              <a:rPr lang="en-GB" sz="2400" dirty="0">
                <a:latin typeface="Berlin Sans FB" panose="020E0602020502020306" pitchFamily="34" charset="77"/>
              </a:rPr>
              <a:t>model paragraphs</a:t>
            </a:r>
          </a:p>
          <a:p>
            <a:pPr marL="228600" indent="0"/>
            <a:endParaRPr lang="en-GB" sz="2400" dirty="0">
              <a:latin typeface="Berlin Sans FB" panose="020E0602020502020306" pitchFamily="34" charset="77"/>
            </a:endParaRPr>
          </a:p>
          <a:p>
            <a:pPr marL="228600" indent="0"/>
            <a:r>
              <a:rPr lang="en-GB" sz="2400" dirty="0">
                <a:latin typeface="Berlin Sans FB" panose="020E0602020502020306" pitchFamily="34" charset="77"/>
                <a:hlinkClick r:id="rId2"/>
              </a:rPr>
              <a:t>For online learning pack click here and go to the Guide section</a:t>
            </a:r>
            <a:r>
              <a:rPr lang="en-GB" sz="2400" dirty="0">
                <a:latin typeface="Berlin Sans FB" panose="020E0602020502020306" pitchFamily="34" charset="77"/>
              </a:rPr>
              <a:t> </a:t>
            </a:r>
          </a:p>
          <a:p>
            <a:pPr marL="228600" indent="0" algn="ctr"/>
            <a:endParaRPr lang="en-GB" sz="1800" dirty="0">
              <a:solidFill>
                <a:srgbClr val="9900CC"/>
              </a:solidFill>
              <a:latin typeface="Berlin Sans FB" panose="020E0602020502020306" pitchFamily="34" charset="77"/>
            </a:endParaRPr>
          </a:p>
        </p:txBody>
      </p:sp>
      <p:sp>
        <p:nvSpPr>
          <p:cNvPr id="3" name="Title 2">
            <a:extLst>
              <a:ext uri="{FF2B5EF4-FFF2-40B4-BE49-F238E27FC236}">
                <a16:creationId xmlns:a16="http://schemas.microsoft.com/office/drawing/2014/main" xmlns="" id="{7BD17048-29C0-0A42-9159-E89A0E123E1C}"/>
              </a:ext>
            </a:extLst>
          </p:cNvPr>
          <p:cNvSpPr>
            <a:spLocks noGrp="1"/>
          </p:cNvSpPr>
          <p:nvPr>
            <p:ph type="title"/>
          </p:nvPr>
        </p:nvSpPr>
        <p:spPr/>
        <p:txBody>
          <a:bodyPr/>
          <a:lstStyle/>
          <a:p>
            <a:r>
              <a:rPr lang="en-US" dirty="0"/>
              <a:t>New Resources</a:t>
            </a:r>
          </a:p>
        </p:txBody>
      </p:sp>
    </p:spTree>
    <p:extLst>
      <p:ext uri="{BB962C8B-B14F-4D97-AF65-F5344CB8AC3E}">
        <p14:creationId xmlns:p14="http://schemas.microsoft.com/office/powerpoint/2010/main" val="2359968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20A060B-D57B-2D4B-9B76-746275EE4229}"/>
              </a:ext>
            </a:extLst>
          </p:cNvPr>
          <p:cNvSpPr>
            <a:spLocks noGrp="1"/>
          </p:cNvSpPr>
          <p:nvPr>
            <p:ph type="body" idx="1"/>
          </p:nvPr>
        </p:nvSpPr>
        <p:spPr>
          <a:xfrm>
            <a:off x="843079" y="1282891"/>
            <a:ext cx="7987022" cy="4979774"/>
          </a:xfrm>
          <a:custGeom>
            <a:avLst/>
            <a:gdLst>
              <a:gd name="connsiteX0" fmla="*/ 0 w 8229600"/>
              <a:gd name="connsiteY0" fmla="*/ 0 h 4219395"/>
              <a:gd name="connsiteX1" fmla="*/ 505533 w 8229600"/>
              <a:gd name="connsiteY1" fmla="*/ 0 h 4219395"/>
              <a:gd name="connsiteX2" fmla="*/ 846473 w 8229600"/>
              <a:gd name="connsiteY2" fmla="*/ 0 h 4219395"/>
              <a:gd name="connsiteX3" fmla="*/ 1598894 w 8229600"/>
              <a:gd name="connsiteY3" fmla="*/ 0 h 4219395"/>
              <a:gd name="connsiteX4" fmla="*/ 2104426 w 8229600"/>
              <a:gd name="connsiteY4" fmla="*/ 0 h 4219395"/>
              <a:gd name="connsiteX5" fmla="*/ 2609959 w 8229600"/>
              <a:gd name="connsiteY5" fmla="*/ 0 h 4219395"/>
              <a:gd name="connsiteX6" fmla="*/ 3362379 w 8229600"/>
              <a:gd name="connsiteY6" fmla="*/ 0 h 4219395"/>
              <a:gd name="connsiteX7" fmla="*/ 3785616 w 8229600"/>
              <a:gd name="connsiteY7" fmla="*/ 0 h 4219395"/>
              <a:gd name="connsiteX8" fmla="*/ 4538037 w 8229600"/>
              <a:gd name="connsiteY8" fmla="*/ 0 h 4219395"/>
              <a:gd name="connsiteX9" fmla="*/ 5290457 w 8229600"/>
              <a:gd name="connsiteY9" fmla="*/ 0 h 4219395"/>
              <a:gd name="connsiteX10" fmla="*/ 5878286 w 8229600"/>
              <a:gd name="connsiteY10" fmla="*/ 0 h 4219395"/>
              <a:gd name="connsiteX11" fmla="*/ 6630706 w 8229600"/>
              <a:gd name="connsiteY11" fmla="*/ 0 h 4219395"/>
              <a:gd name="connsiteX12" fmla="*/ 7136239 w 8229600"/>
              <a:gd name="connsiteY12" fmla="*/ 0 h 4219395"/>
              <a:gd name="connsiteX13" fmla="*/ 7641771 w 8229600"/>
              <a:gd name="connsiteY13" fmla="*/ 0 h 4219395"/>
              <a:gd name="connsiteX14" fmla="*/ 8229600 w 8229600"/>
              <a:gd name="connsiteY14" fmla="*/ 0 h 4219395"/>
              <a:gd name="connsiteX15" fmla="*/ 8229600 w 8229600"/>
              <a:gd name="connsiteY15" fmla="*/ 485230 h 4219395"/>
              <a:gd name="connsiteX16" fmla="*/ 8229600 w 8229600"/>
              <a:gd name="connsiteY16" fmla="*/ 1012655 h 4219395"/>
              <a:gd name="connsiteX17" fmla="*/ 8229600 w 8229600"/>
              <a:gd name="connsiteY17" fmla="*/ 1582273 h 4219395"/>
              <a:gd name="connsiteX18" fmla="*/ 8229600 w 8229600"/>
              <a:gd name="connsiteY18" fmla="*/ 2151891 h 4219395"/>
              <a:gd name="connsiteX19" fmla="*/ 8229600 w 8229600"/>
              <a:gd name="connsiteY19" fmla="*/ 2721510 h 4219395"/>
              <a:gd name="connsiteX20" fmla="*/ 8229600 w 8229600"/>
              <a:gd name="connsiteY20" fmla="*/ 3122352 h 4219395"/>
              <a:gd name="connsiteX21" fmla="*/ 8229600 w 8229600"/>
              <a:gd name="connsiteY21" fmla="*/ 3565389 h 4219395"/>
              <a:gd name="connsiteX22" fmla="*/ 8229600 w 8229600"/>
              <a:gd name="connsiteY22" fmla="*/ 4219395 h 4219395"/>
              <a:gd name="connsiteX23" fmla="*/ 7724067 w 8229600"/>
              <a:gd name="connsiteY23" fmla="*/ 4219395 h 4219395"/>
              <a:gd name="connsiteX24" fmla="*/ 7136239 w 8229600"/>
              <a:gd name="connsiteY24" fmla="*/ 4219395 h 4219395"/>
              <a:gd name="connsiteX25" fmla="*/ 6795298 w 8229600"/>
              <a:gd name="connsiteY25" fmla="*/ 4219395 h 4219395"/>
              <a:gd name="connsiteX26" fmla="*/ 6454358 w 8229600"/>
              <a:gd name="connsiteY26" fmla="*/ 4219395 h 4219395"/>
              <a:gd name="connsiteX27" fmla="*/ 5866529 w 8229600"/>
              <a:gd name="connsiteY27" fmla="*/ 4219395 h 4219395"/>
              <a:gd name="connsiteX28" fmla="*/ 5443293 w 8229600"/>
              <a:gd name="connsiteY28" fmla="*/ 4219395 h 4219395"/>
              <a:gd name="connsiteX29" fmla="*/ 4773168 w 8229600"/>
              <a:gd name="connsiteY29" fmla="*/ 4219395 h 4219395"/>
              <a:gd name="connsiteX30" fmla="*/ 4349931 w 8229600"/>
              <a:gd name="connsiteY30" fmla="*/ 4219395 h 4219395"/>
              <a:gd name="connsiteX31" fmla="*/ 3679807 w 8229600"/>
              <a:gd name="connsiteY31" fmla="*/ 4219395 h 4219395"/>
              <a:gd name="connsiteX32" fmla="*/ 3338866 w 8229600"/>
              <a:gd name="connsiteY32" fmla="*/ 4219395 h 4219395"/>
              <a:gd name="connsiteX33" fmla="*/ 2668742 w 8229600"/>
              <a:gd name="connsiteY33" fmla="*/ 4219395 h 4219395"/>
              <a:gd name="connsiteX34" fmla="*/ 2245505 w 8229600"/>
              <a:gd name="connsiteY34" fmla="*/ 4219395 h 4219395"/>
              <a:gd name="connsiteX35" fmla="*/ 1904565 w 8229600"/>
              <a:gd name="connsiteY35" fmla="*/ 4219395 h 4219395"/>
              <a:gd name="connsiteX36" fmla="*/ 1481328 w 8229600"/>
              <a:gd name="connsiteY36" fmla="*/ 4219395 h 4219395"/>
              <a:gd name="connsiteX37" fmla="*/ 811203 w 8229600"/>
              <a:gd name="connsiteY37" fmla="*/ 4219395 h 4219395"/>
              <a:gd name="connsiteX38" fmla="*/ 0 w 8229600"/>
              <a:gd name="connsiteY38" fmla="*/ 4219395 h 4219395"/>
              <a:gd name="connsiteX39" fmla="*/ 0 w 8229600"/>
              <a:gd name="connsiteY39" fmla="*/ 3818552 h 4219395"/>
              <a:gd name="connsiteX40" fmla="*/ 0 w 8229600"/>
              <a:gd name="connsiteY40" fmla="*/ 3417710 h 4219395"/>
              <a:gd name="connsiteX41" fmla="*/ 0 w 8229600"/>
              <a:gd name="connsiteY41" fmla="*/ 2848092 h 4219395"/>
              <a:gd name="connsiteX42" fmla="*/ 0 w 8229600"/>
              <a:gd name="connsiteY42" fmla="*/ 2447249 h 4219395"/>
              <a:gd name="connsiteX43" fmla="*/ 0 w 8229600"/>
              <a:gd name="connsiteY43" fmla="*/ 1919825 h 4219395"/>
              <a:gd name="connsiteX44" fmla="*/ 0 w 8229600"/>
              <a:gd name="connsiteY44" fmla="*/ 1476788 h 4219395"/>
              <a:gd name="connsiteX45" fmla="*/ 0 w 8229600"/>
              <a:gd name="connsiteY45" fmla="*/ 949364 h 4219395"/>
              <a:gd name="connsiteX46" fmla="*/ 0 w 8229600"/>
              <a:gd name="connsiteY46" fmla="*/ 0 h 4219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229600" h="4219395" extrusionOk="0">
                <a:moveTo>
                  <a:pt x="0" y="0"/>
                </a:moveTo>
                <a:cubicBezTo>
                  <a:pt x="135527" y="-57494"/>
                  <a:pt x="376976" y="25161"/>
                  <a:pt x="505533" y="0"/>
                </a:cubicBezTo>
                <a:cubicBezTo>
                  <a:pt x="634090" y="-25161"/>
                  <a:pt x="695344" y="28865"/>
                  <a:pt x="846473" y="0"/>
                </a:cubicBezTo>
                <a:cubicBezTo>
                  <a:pt x="997602" y="-28865"/>
                  <a:pt x="1281262" y="36869"/>
                  <a:pt x="1598894" y="0"/>
                </a:cubicBezTo>
                <a:cubicBezTo>
                  <a:pt x="1916526" y="-36869"/>
                  <a:pt x="1915421" y="12977"/>
                  <a:pt x="2104426" y="0"/>
                </a:cubicBezTo>
                <a:cubicBezTo>
                  <a:pt x="2293431" y="-12977"/>
                  <a:pt x="2450212" y="51236"/>
                  <a:pt x="2609959" y="0"/>
                </a:cubicBezTo>
                <a:cubicBezTo>
                  <a:pt x="2769706" y="-51236"/>
                  <a:pt x="3088348" y="69552"/>
                  <a:pt x="3362379" y="0"/>
                </a:cubicBezTo>
                <a:cubicBezTo>
                  <a:pt x="3636410" y="-69552"/>
                  <a:pt x="3633555" y="6774"/>
                  <a:pt x="3785616" y="0"/>
                </a:cubicBezTo>
                <a:cubicBezTo>
                  <a:pt x="3937677" y="-6774"/>
                  <a:pt x="4305417" y="78537"/>
                  <a:pt x="4538037" y="0"/>
                </a:cubicBezTo>
                <a:cubicBezTo>
                  <a:pt x="4770657" y="-78537"/>
                  <a:pt x="4922836" y="50346"/>
                  <a:pt x="5290457" y="0"/>
                </a:cubicBezTo>
                <a:cubicBezTo>
                  <a:pt x="5658078" y="-50346"/>
                  <a:pt x="5618036" y="42774"/>
                  <a:pt x="5878286" y="0"/>
                </a:cubicBezTo>
                <a:cubicBezTo>
                  <a:pt x="6138536" y="-42774"/>
                  <a:pt x="6300493" y="39784"/>
                  <a:pt x="6630706" y="0"/>
                </a:cubicBezTo>
                <a:cubicBezTo>
                  <a:pt x="6960919" y="-39784"/>
                  <a:pt x="6913160" y="52102"/>
                  <a:pt x="7136239" y="0"/>
                </a:cubicBezTo>
                <a:cubicBezTo>
                  <a:pt x="7359318" y="-52102"/>
                  <a:pt x="7516162" y="23704"/>
                  <a:pt x="7641771" y="0"/>
                </a:cubicBezTo>
                <a:cubicBezTo>
                  <a:pt x="7767380" y="-23704"/>
                  <a:pt x="8054549" y="24433"/>
                  <a:pt x="8229600" y="0"/>
                </a:cubicBezTo>
                <a:cubicBezTo>
                  <a:pt x="8248342" y="206705"/>
                  <a:pt x="8203731" y="366996"/>
                  <a:pt x="8229600" y="485230"/>
                </a:cubicBezTo>
                <a:cubicBezTo>
                  <a:pt x="8255469" y="603464"/>
                  <a:pt x="8171889" y="887323"/>
                  <a:pt x="8229600" y="1012655"/>
                </a:cubicBezTo>
                <a:cubicBezTo>
                  <a:pt x="8287311" y="1137988"/>
                  <a:pt x="8226169" y="1338552"/>
                  <a:pt x="8229600" y="1582273"/>
                </a:cubicBezTo>
                <a:cubicBezTo>
                  <a:pt x="8233031" y="1825994"/>
                  <a:pt x="8217802" y="1910644"/>
                  <a:pt x="8229600" y="2151891"/>
                </a:cubicBezTo>
                <a:cubicBezTo>
                  <a:pt x="8241398" y="2393138"/>
                  <a:pt x="8217811" y="2528031"/>
                  <a:pt x="8229600" y="2721510"/>
                </a:cubicBezTo>
                <a:cubicBezTo>
                  <a:pt x="8241389" y="2914989"/>
                  <a:pt x="8184854" y="2966728"/>
                  <a:pt x="8229600" y="3122352"/>
                </a:cubicBezTo>
                <a:cubicBezTo>
                  <a:pt x="8274346" y="3277976"/>
                  <a:pt x="8196047" y="3418497"/>
                  <a:pt x="8229600" y="3565389"/>
                </a:cubicBezTo>
                <a:cubicBezTo>
                  <a:pt x="8263153" y="3712281"/>
                  <a:pt x="8213008" y="4041159"/>
                  <a:pt x="8229600" y="4219395"/>
                </a:cubicBezTo>
                <a:cubicBezTo>
                  <a:pt x="8039466" y="4253255"/>
                  <a:pt x="7898196" y="4215855"/>
                  <a:pt x="7724067" y="4219395"/>
                </a:cubicBezTo>
                <a:cubicBezTo>
                  <a:pt x="7549938" y="4222935"/>
                  <a:pt x="7421207" y="4191768"/>
                  <a:pt x="7136239" y="4219395"/>
                </a:cubicBezTo>
                <a:cubicBezTo>
                  <a:pt x="6851271" y="4247022"/>
                  <a:pt x="6869999" y="4212939"/>
                  <a:pt x="6795298" y="4219395"/>
                </a:cubicBezTo>
                <a:cubicBezTo>
                  <a:pt x="6720597" y="4225851"/>
                  <a:pt x="6553665" y="4184572"/>
                  <a:pt x="6454358" y="4219395"/>
                </a:cubicBezTo>
                <a:cubicBezTo>
                  <a:pt x="6355051" y="4254218"/>
                  <a:pt x="6080173" y="4212669"/>
                  <a:pt x="5866529" y="4219395"/>
                </a:cubicBezTo>
                <a:cubicBezTo>
                  <a:pt x="5652885" y="4226121"/>
                  <a:pt x="5619958" y="4198371"/>
                  <a:pt x="5443293" y="4219395"/>
                </a:cubicBezTo>
                <a:cubicBezTo>
                  <a:pt x="5266628" y="4240419"/>
                  <a:pt x="5014033" y="4175842"/>
                  <a:pt x="4773168" y="4219395"/>
                </a:cubicBezTo>
                <a:cubicBezTo>
                  <a:pt x="4532303" y="4262948"/>
                  <a:pt x="4480147" y="4189131"/>
                  <a:pt x="4349931" y="4219395"/>
                </a:cubicBezTo>
                <a:cubicBezTo>
                  <a:pt x="4219715" y="4249659"/>
                  <a:pt x="3867298" y="4144521"/>
                  <a:pt x="3679807" y="4219395"/>
                </a:cubicBezTo>
                <a:cubicBezTo>
                  <a:pt x="3492316" y="4294269"/>
                  <a:pt x="3442389" y="4205294"/>
                  <a:pt x="3338866" y="4219395"/>
                </a:cubicBezTo>
                <a:cubicBezTo>
                  <a:pt x="3235343" y="4233496"/>
                  <a:pt x="2874494" y="4186801"/>
                  <a:pt x="2668742" y="4219395"/>
                </a:cubicBezTo>
                <a:cubicBezTo>
                  <a:pt x="2462990" y="4251989"/>
                  <a:pt x="2398449" y="4188821"/>
                  <a:pt x="2245505" y="4219395"/>
                </a:cubicBezTo>
                <a:cubicBezTo>
                  <a:pt x="2092561" y="4249969"/>
                  <a:pt x="2000774" y="4195136"/>
                  <a:pt x="1904565" y="4219395"/>
                </a:cubicBezTo>
                <a:cubicBezTo>
                  <a:pt x="1808356" y="4243654"/>
                  <a:pt x="1581399" y="4170588"/>
                  <a:pt x="1481328" y="4219395"/>
                </a:cubicBezTo>
                <a:cubicBezTo>
                  <a:pt x="1381257" y="4268202"/>
                  <a:pt x="1098686" y="4170844"/>
                  <a:pt x="811203" y="4219395"/>
                </a:cubicBezTo>
                <a:cubicBezTo>
                  <a:pt x="523721" y="4267946"/>
                  <a:pt x="312209" y="4209081"/>
                  <a:pt x="0" y="4219395"/>
                </a:cubicBezTo>
                <a:cubicBezTo>
                  <a:pt x="-32221" y="4131390"/>
                  <a:pt x="19377" y="3991239"/>
                  <a:pt x="0" y="3818552"/>
                </a:cubicBezTo>
                <a:cubicBezTo>
                  <a:pt x="-19377" y="3645865"/>
                  <a:pt x="26076" y="3535452"/>
                  <a:pt x="0" y="3417710"/>
                </a:cubicBezTo>
                <a:cubicBezTo>
                  <a:pt x="-26076" y="3299968"/>
                  <a:pt x="22788" y="3126280"/>
                  <a:pt x="0" y="2848092"/>
                </a:cubicBezTo>
                <a:cubicBezTo>
                  <a:pt x="-22788" y="2569904"/>
                  <a:pt x="31566" y="2641121"/>
                  <a:pt x="0" y="2447249"/>
                </a:cubicBezTo>
                <a:cubicBezTo>
                  <a:pt x="-31566" y="2253377"/>
                  <a:pt x="29721" y="2064721"/>
                  <a:pt x="0" y="1919825"/>
                </a:cubicBezTo>
                <a:cubicBezTo>
                  <a:pt x="-29721" y="1774929"/>
                  <a:pt x="48686" y="1572144"/>
                  <a:pt x="0" y="1476788"/>
                </a:cubicBezTo>
                <a:cubicBezTo>
                  <a:pt x="-48686" y="1381432"/>
                  <a:pt x="4900" y="1203766"/>
                  <a:pt x="0" y="949364"/>
                </a:cubicBezTo>
                <a:cubicBezTo>
                  <a:pt x="-4900" y="694962"/>
                  <a:pt x="71664" y="295241"/>
                  <a:pt x="0" y="0"/>
                </a:cubicBezTo>
                <a:close/>
              </a:path>
            </a:pathLst>
          </a:custGeom>
          <a:ln>
            <a:solidFill>
              <a:schemeClr val="accent1"/>
            </a:solidFill>
            <a:extLst>
              <a:ext uri="{C807C97D-BFC1-408E-A445-0C87EB9F89A2}">
                <ask:lineSketchStyleProps xmlns:ask="http://schemas.microsoft.com/office/drawing/2018/sketchyshapes" xmlns="" sd="1219033472">
                  <ask:type>
                    <ask:lineSketchScribble/>
                  </ask:type>
                </ask:lineSketchStyleProps>
              </a:ext>
            </a:extLst>
          </a:ln>
        </p:spPr>
        <p:txBody>
          <a:bodyPr/>
          <a:lstStyle/>
          <a:p>
            <a:pPr marL="228600" indent="0"/>
            <a:r>
              <a:rPr lang="en-GB" dirty="0" err="1">
                <a:latin typeface="Berlin Sans FB" panose="020E0602020502020306" pitchFamily="34" charset="77"/>
              </a:rPr>
              <a:t>Powerpoint</a:t>
            </a:r>
            <a:r>
              <a:rPr lang="en-GB" dirty="0">
                <a:latin typeface="Berlin Sans FB" panose="020E0602020502020306" pitchFamily="34" charset="77"/>
              </a:rPr>
              <a:t> lessons for ‘A Christmas Carol’, ‘Jekyll and Hyde’,  ‘An Inspector Calls’  and Poetry.</a:t>
            </a:r>
          </a:p>
          <a:p>
            <a:pPr marL="228600" indent="0"/>
            <a:r>
              <a:rPr lang="en-GB" dirty="0">
                <a:latin typeface="Berlin Sans FB" panose="020E0602020502020306" pitchFamily="34" charset="77"/>
              </a:rPr>
              <a:t> </a:t>
            </a:r>
          </a:p>
          <a:p>
            <a:pPr marL="228600" indent="0"/>
            <a:r>
              <a:rPr lang="en-GB" sz="2400" dirty="0">
                <a:latin typeface="Berlin Sans FB" panose="020E0602020502020306" pitchFamily="34" charset="77"/>
              </a:rPr>
              <a:t>These consist of: </a:t>
            </a:r>
          </a:p>
          <a:p>
            <a:pPr marL="571500" indent="-342900">
              <a:buFont typeface="Arial" panose="020B0604020202020204" pitchFamily="34" charset="0"/>
              <a:buChar char="•"/>
            </a:pPr>
            <a:r>
              <a:rPr lang="en-GB" sz="2400" dirty="0">
                <a:latin typeface="Berlin Sans FB" panose="020E0602020502020306" pitchFamily="34" charset="77"/>
              </a:rPr>
              <a:t>revision of texts</a:t>
            </a:r>
          </a:p>
          <a:p>
            <a:pPr marL="571500" indent="-342900">
              <a:buFont typeface="Arial" panose="020B0604020202020204" pitchFamily="34" charset="0"/>
              <a:buChar char="•"/>
            </a:pPr>
            <a:r>
              <a:rPr lang="en-GB" sz="2400" dirty="0">
                <a:latin typeface="Berlin Sans FB" panose="020E0602020502020306" pitchFamily="34" charset="77"/>
              </a:rPr>
              <a:t>support and planning for exam questions</a:t>
            </a:r>
          </a:p>
          <a:p>
            <a:pPr marL="571500" indent="-342900">
              <a:buFont typeface="Arial" panose="020B0604020202020204" pitchFamily="34" charset="0"/>
              <a:buChar char="•"/>
            </a:pPr>
            <a:r>
              <a:rPr lang="en-GB" sz="2400" dirty="0">
                <a:latin typeface="Berlin Sans FB" panose="020E0602020502020306" pitchFamily="34" charset="77"/>
              </a:rPr>
              <a:t>model paragraph</a:t>
            </a:r>
          </a:p>
          <a:p>
            <a:pPr marL="571500" indent="-342900">
              <a:buFont typeface="Arial" panose="020B0604020202020204" pitchFamily="34" charset="0"/>
              <a:buChar char="•"/>
            </a:pPr>
            <a:r>
              <a:rPr lang="en-GB" sz="2400" dirty="0">
                <a:latin typeface="Berlin Sans FB" panose="020E0602020502020306" pitchFamily="34" charset="77"/>
              </a:rPr>
              <a:t>full commentary</a:t>
            </a:r>
          </a:p>
          <a:p>
            <a:pPr marL="571500" indent="-342900">
              <a:buFont typeface="Arial" panose="020B0604020202020204" pitchFamily="34" charset="0"/>
              <a:buChar char="•"/>
            </a:pPr>
            <a:endParaRPr lang="en-GB" sz="2400" dirty="0">
              <a:latin typeface="Berlin Sans FB" panose="020E0602020502020306" pitchFamily="34" charset="77"/>
            </a:endParaRPr>
          </a:p>
          <a:p>
            <a:pPr marL="228600" indent="0"/>
            <a:endParaRPr lang="en-GB" sz="2400" dirty="0">
              <a:latin typeface="Berlin Sans FB" panose="020E0602020502020306" pitchFamily="34" charset="77"/>
            </a:endParaRPr>
          </a:p>
          <a:p>
            <a:pPr marL="228600" indent="0" algn="ctr"/>
            <a:endParaRPr lang="en-GB" sz="1800" dirty="0">
              <a:solidFill>
                <a:srgbClr val="9900CC"/>
              </a:solidFill>
              <a:latin typeface="Berlin Sans FB" panose="020E0602020502020306" pitchFamily="34" charset="77"/>
            </a:endParaRPr>
          </a:p>
        </p:txBody>
      </p:sp>
      <p:sp>
        <p:nvSpPr>
          <p:cNvPr id="3" name="Title 2">
            <a:extLst>
              <a:ext uri="{FF2B5EF4-FFF2-40B4-BE49-F238E27FC236}">
                <a16:creationId xmlns:a16="http://schemas.microsoft.com/office/drawing/2014/main" xmlns="" id="{7BD17048-29C0-0A42-9159-E89A0E123E1C}"/>
              </a:ext>
            </a:extLst>
          </p:cNvPr>
          <p:cNvSpPr>
            <a:spLocks noGrp="1"/>
          </p:cNvSpPr>
          <p:nvPr>
            <p:ph type="title"/>
          </p:nvPr>
        </p:nvSpPr>
        <p:spPr/>
        <p:txBody>
          <a:bodyPr/>
          <a:lstStyle/>
          <a:p>
            <a:r>
              <a:rPr lang="en-US" dirty="0"/>
              <a:t>New Resources</a:t>
            </a:r>
          </a:p>
        </p:txBody>
      </p:sp>
    </p:spTree>
    <p:extLst>
      <p:ext uri="{BB962C8B-B14F-4D97-AF65-F5344CB8AC3E}">
        <p14:creationId xmlns:p14="http://schemas.microsoft.com/office/powerpoint/2010/main" val="3739137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body" idx="1"/>
          </p:nvPr>
        </p:nvSpPr>
        <p:spPr>
          <a:xfrm>
            <a:off x="744338" y="927663"/>
            <a:ext cx="8104609" cy="2501337"/>
          </a:xfrm>
          <a:prstGeom prst="rect">
            <a:avLst/>
          </a:prstGeom>
          <a:noFill/>
          <a:ln>
            <a:solidFill>
              <a:schemeClr val="tx1"/>
            </a:solidFill>
          </a:ln>
        </p:spPr>
        <p:txBody>
          <a:bodyPr spcFirstLastPara="1" wrap="square" lIns="0" tIns="0" rIns="0" bIns="0" anchor="t" anchorCtr="0">
            <a:noAutofit/>
          </a:bodyPr>
          <a:lstStyle/>
          <a:p>
            <a:pPr marL="228600" indent="0"/>
            <a:r>
              <a:rPr lang="en-GB" sz="2400" dirty="0"/>
              <a:t>This week:</a:t>
            </a:r>
          </a:p>
          <a:p>
            <a:pPr marL="685800" indent="-457200">
              <a:buFont typeface="Wingdings" pitchFamily="2" charset="2"/>
              <a:buChar char="ü"/>
            </a:pPr>
            <a:r>
              <a:rPr lang="en-GB" sz="2400" dirty="0"/>
              <a:t>Literature</a:t>
            </a:r>
          </a:p>
          <a:p>
            <a:pPr marL="685800" indent="-457200">
              <a:buFont typeface="Wingdings" pitchFamily="2" charset="2"/>
              <a:buChar char="ü"/>
            </a:pPr>
            <a:r>
              <a:rPr lang="en-GB" sz="2400" dirty="0"/>
              <a:t>Poetry focus</a:t>
            </a:r>
          </a:p>
          <a:p>
            <a:pPr marL="685800" indent="-457200">
              <a:buFont typeface="Wingdings" pitchFamily="2" charset="2"/>
              <a:buChar char="ü"/>
            </a:pPr>
            <a:r>
              <a:rPr lang="en-GB" sz="2400" dirty="0"/>
              <a:t>Some shared resources from you</a:t>
            </a:r>
          </a:p>
        </p:txBody>
      </p:sp>
      <p:sp>
        <p:nvSpPr>
          <p:cNvPr id="101" name="Google Shape;101;p2"/>
          <p:cNvSpPr txBox="1">
            <a:spLocks noGrp="1"/>
          </p:cNvSpPr>
          <p:nvPr>
            <p:ph type="title"/>
          </p:nvPr>
        </p:nvSpPr>
        <p:spPr>
          <a:xfrm>
            <a:off x="1273299" y="179552"/>
            <a:ext cx="6568219" cy="110799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accent1"/>
              </a:buClr>
              <a:buSzPts val="3600"/>
              <a:buFont typeface="Arial"/>
              <a:buNone/>
            </a:pPr>
            <a:r>
              <a:rPr lang="en-GB" dirty="0"/>
              <a:t>Feedback</a:t>
            </a:r>
            <a:endParaRPr dirty="0"/>
          </a:p>
        </p:txBody>
      </p:sp>
      <p:sp>
        <p:nvSpPr>
          <p:cNvPr id="2" name="TextBox 1">
            <a:extLst>
              <a:ext uri="{FF2B5EF4-FFF2-40B4-BE49-F238E27FC236}">
                <a16:creationId xmlns:a16="http://schemas.microsoft.com/office/drawing/2014/main" xmlns="" id="{03B28152-1D00-C44E-9DFA-F3F190A40DD0}"/>
              </a:ext>
            </a:extLst>
          </p:cNvPr>
          <p:cNvSpPr txBox="1"/>
          <p:nvPr/>
        </p:nvSpPr>
        <p:spPr>
          <a:xfrm>
            <a:off x="2609643" y="3939788"/>
            <a:ext cx="5780243" cy="954107"/>
          </a:xfrm>
          <a:prstGeom prst="rect">
            <a:avLst/>
          </a:prstGeom>
          <a:noFill/>
          <a:ln>
            <a:solidFill>
              <a:schemeClr val="tx1"/>
            </a:solidFill>
          </a:ln>
        </p:spPr>
        <p:txBody>
          <a:bodyPr wrap="square" rtlCol="0">
            <a:spAutoFit/>
          </a:bodyPr>
          <a:lstStyle/>
          <a:p>
            <a:r>
              <a:rPr lang="en-US" sz="2800" dirty="0">
                <a:latin typeface="Adobe Devanagari" panose="02040503050201020203" pitchFamily="18" charset="0"/>
                <a:cs typeface="Adobe Devanagari" panose="02040503050201020203" pitchFamily="18" charset="0"/>
              </a:rPr>
              <a:t>Next week:</a:t>
            </a:r>
          </a:p>
          <a:p>
            <a:pPr marL="285750" indent="-285750">
              <a:buFont typeface="Arial" panose="020B0604020202020204" pitchFamily="34" charset="0"/>
              <a:buChar char="•"/>
            </a:pPr>
            <a:r>
              <a:rPr lang="en-US" sz="2800" dirty="0">
                <a:latin typeface="Adobe Devanagari" panose="02040503050201020203" pitchFamily="18" charset="0"/>
                <a:cs typeface="Adobe Devanagari" panose="02040503050201020203" pitchFamily="18" charset="0"/>
              </a:rPr>
              <a:t>Language</a:t>
            </a:r>
          </a:p>
        </p:txBody>
      </p:sp>
      <p:sp>
        <p:nvSpPr>
          <p:cNvPr id="3" name="TextBox 2">
            <a:extLst>
              <a:ext uri="{FF2B5EF4-FFF2-40B4-BE49-F238E27FC236}">
                <a16:creationId xmlns:a16="http://schemas.microsoft.com/office/drawing/2014/main" xmlns="" id="{1B6F431D-C531-6147-99DB-9A5FD058DD34}"/>
              </a:ext>
            </a:extLst>
          </p:cNvPr>
          <p:cNvSpPr txBox="1"/>
          <p:nvPr/>
        </p:nvSpPr>
        <p:spPr>
          <a:xfrm>
            <a:off x="371959" y="5755118"/>
            <a:ext cx="5501898" cy="923330"/>
          </a:xfrm>
          <a:prstGeom prst="rect">
            <a:avLst/>
          </a:prstGeom>
          <a:noFill/>
          <a:ln>
            <a:solidFill>
              <a:schemeClr val="tx1"/>
            </a:solidFill>
          </a:ln>
        </p:spPr>
        <p:txBody>
          <a:bodyPr wrap="square" rtlCol="0">
            <a:spAutoFit/>
          </a:bodyPr>
          <a:lstStyle/>
          <a:p>
            <a:r>
              <a:rPr lang="en-US" dirty="0"/>
              <a:t>Shout out for help from you:</a:t>
            </a:r>
          </a:p>
          <a:p>
            <a:pPr marL="285750" indent="-285750">
              <a:buFont typeface="Arial" panose="020B0604020202020204" pitchFamily="34" charset="0"/>
              <a:buChar char="•"/>
            </a:pPr>
            <a:r>
              <a:rPr lang="en-US" dirty="0"/>
              <a:t>More resources to be shared please!</a:t>
            </a:r>
          </a:p>
          <a:p>
            <a:endParaRPr lang="en-US" dirty="0"/>
          </a:p>
        </p:txBody>
      </p:sp>
    </p:spTree>
    <p:extLst>
      <p:ext uri="{BB962C8B-B14F-4D97-AF65-F5344CB8AC3E}">
        <p14:creationId xmlns:p14="http://schemas.microsoft.com/office/powerpoint/2010/main" val="257349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D9154B0-3079-FE43-AD72-401E89BE57F9}"/>
              </a:ext>
            </a:extLst>
          </p:cNvPr>
          <p:cNvSpPr>
            <a:spLocks noGrp="1"/>
          </p:cNvSpPr>
          <p:nvPr>
            <p:ph type="body" idx="1"/>
          </p:nvPr>
        </p:nvSpPr>
        <p:spPr>
          <a:ln>
            <a:solidFill>
              <a:schemeClr val="accent1"/>
            </a:solidFill>
          </a:ln>
        </p:spPr>
        <p:txBody>
          <a:bodyPr/>
          <a:lstStyle/>
          <a:p>
            <a:r>
              <a:rPr lang="en-GB" sz="1800" dirty="0"/>
              <a:t>Sign-up for Secondary resources form is here: </a:t>
            </a:r>
            <a:r>
              <a:rPr lang="en-GB" sz="1800" dirty="0">
                <a:hlinkClick r:id="rId2"/>
              </a:rPr>
              <a:t>https://www.pearson.com/uk/educators/schools/update-for-schools/secondary-support.html</a:t>
            </a:r>
            <a:endParaRPr lang="en-GB" sz="1800" dirty="0"/>
          </a:p>
          <a:p>
            <a:endParaRPr lang="en-GB" dirty="0"/>
          </a:p>
          <a:p>
            <a:r>
              <a:rPr lang="en-GB" sz="1600" dirty="0"/>
              <a:t>This gives access to: </a:t>
            </a:r>
          </a:p>
          <a:p>
            <a:pPr lvl="1"/>
            <a:r>
              <a:rPr lang="en-GB" sz="1200" dirty="0"/>
              <a:t>KS3 Skills for Writing </a:t>
            </a:r>
            <a:br>
              <a:rPr lang="en-GB" sz="1200" dirty="0"/>
            </a:br>
            <a:r>
              <a:rPr lang="en-GB" sz="1200" dirty="0"/>
              <a:t> </a:t>
            </a:r>
          </a:p>
          <a:p>
            <a:pPr lvl="1"/>
            <a:r>
              <a:rPr lang="en-GB" sz="1200" dirty="0"/>
              <a:t>Pearson Edexcel GCSE (9–1) English Language Text Anthology</a:t>
            </a:r>
            <a:br>
              <a:rPr lang="en-GB" sz="1200" dirty="0"/>
            </a:br>
            <a:r>
              <a:rPr lang="en-GB" sz="1200" dirty="0"/>
              <a:t> </a:t>
            </a:r>
          </a:p>
          <a:p>
            <a:pPr lvl="1"/>
            <a:r>
              <a:rPr lang="en-GB" sz="1200" dirty="0"/>
              <a:t>Pearson Edexcel GCSE (9–1) English Language Core Student Book – coming soon!</a:t>
            </a:r>
            <a:br>
              <a:rPr lang="en-GB" sz="1200" dirty="0"/>
            </a:br>
            <a:r>
              <a:rPr lang="en-GB" sz="1200" dirty="0"/>
              <a:t> </a:t>
            </a:r>
          </a:p>
          <a:p>
            <a:pPr lvl="1"/>
            <a:r>
              <a:rPr lang="en-GB" sz="1200" dirty="0"/>
              <a:t>Pearson Edexcel GCSE (9–1) English Language Revision Guide</a:t>
            </a:r>
            <a:br>
              <a:rPr lang="en-GB" sz="1200" dirty="0"/>
            </a:br>
            <a:r>
              <a:rPr lang="en-GB" sz="1200" dirty="0"/>
              <a:t> </a:t>
            </a:r>
          </a:p>
          <a:p>
            <a:pPr lvl="1"/>
            <a:r>
              <a:rPr lang="en-GB" sz="1200" dirty="0"/>
              <a:t>AQA GCSE (9–1)  English Language Revision Guide.</a:t>
            </a:r>
          </a:p>
          <a:p>
            <a:r>
              <a:rPr lang="en-GB" dirty="0"/>
              <a:t/>
            </a:r>
            <a:br>
              <a:rPr lang="en-GB" dirty="0"/>
            </a:br>
            <a:endParaRPr lang="en-US" dirty="0"/>
          </a:p>
        </p:txBody>
      </p:sp>
      <p:sp>
        <p:nvSpPr>
          <p:cNvPr id="3" name="Title 2">
            <a:extLst>
              <a:ext uri="{FF2B5EF4-FFF2-40B4-BE49-F238E27FC236}">
                <a16:creationId xmlns:a16="http://schemas.microsoft.com/office/drawing/2014/main" xmlns="" id="{CA6CC700-05FC-B04D-8D8B-09AD2AE0C459}"/>
              </a:ext>
            </a:extLst>
          </p:cNvPr>
          <p:cNvSpPr>
            <a:spLocks noGrp="1"/>
          </p:cNvSpPr>
          <p:nvPr>
            <p:ph type="title"/>
          </p:nvPr>
        </p:nvSpPr>
        <p:spPr/>
        <p:txBody>
          <a:bodyPr/>
          <a:lstStyle/>
          <a:p>
            <a:r>
              <a:rPr lang="en-US" dirty="0"/>
              <a:t>Secondary resources</a:t>
            </a:r>
          </a:p>
        </p:txBody>
      </p:sp>
    </p:spTree>
    <p:extLst>
      <p:ext uri="{BB962C8B-B14F-4D97-AF65-F5344CB8AC3E}">
        <p14:creationId xmlns:p14="http://schemas.microsoft.com/office/powerpoint/2010/main" val="1553016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7"/>
        <p:cNvGrpSpPr/>
        <p:nvPr/>
      </p:nvGrpSpPr>
      <p:grpSpPr>
        <a:xfrm>
          <a:off x="0" y="0"/>
          <a:ext cx="0" cy="0"/>
          <a:chOff x="0" y="0"/>
          <a:chExt cx="0" cy="0"/>
        </a:xfrm>
      </p:grpSpPr>
      <p:sp>
        <p:nvSpPr>
          <p:cNvPr id="219" name="Google Shape;219;g4190bae54d_0_1"/>
          <p:cNvSpPr txBox="1">
            <a:spLocks noGrp="1"/>
          </p:cNvSpPr>
          <p:nvPr>
            <p:ph type="title"/>
          </p:nvPr>
        </p:nvSpPr>
        <p:spPr>
          <a:xfrm>
            <a:off x="859514" y="365133"/>
            <a:ext cx="3840085" cy="1692794"/>
          </a:xfrm>
          <a:prstGeom prst="rect">
            <a:avLst/>
          </a:prstGeom>
        </p:spPr>
        <p:txBody>
          <a:bodyPr spcFirstLastPara="1" vert="horz" lIns="91440" tIns="45720" rIns="91440" bIns="45720" rtlCol="0" anchor="ctr" anchorCtr="0">
            <a:normAutofit/>
          </a:bodyPr>
          <a:lstStyle/>
          <a:p>
            <a:pPr marL="0" lvl="0" indent="0" algn="l">
              <a:lnSpc>
                <a:spcPct val="90000"/>
              </a:lnSpc>
              <a:spcBef>
                <a:spcPct val="0"/>
              </a:spcBef>
              <a:spcAft>
                <a:spcPts val="0"/>
              </a:spcAft>
            </a:pPr>
            <a:r>
              <a:rPr lang="en-US" sz="4400" dirty="0">
                <a:solidFill>
                  <a:schemeClr val="tx1"/>
                </a:solidFill>
                <a:latin typeface="+mj-lt"/>
                <a:ea typeface="+mj-ea"/>
                <a:cs typeface="+mj-cs"/>
              </a:rPr>
              <a:t>Your Subject Advisor</a:t>
            </a:r>
          </a:p>
        </p:txBody>
      </p:sp>
      <p:cxnSp>
        <p:nvCxnSpPr>
          <p:cNvPr id="223" name="Straight Arrow Connector 97">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18" name="Google Shape;218;g4190bae54d_0_1"/>
          <p:cNvSpPr txBox="1">
            <a:spLocks noGrp="1"/>
          </p:cNvSpPr>
          <p:nvPr>
            <p:ph type="body" idx="1"/>
          </p:nvPr>
        </p:nvSpPr>
        <p:spPr>
          <a:xfrm>
            <a:off x="491490" y="2575034"/>
            <a:ext cx="3840085" cy="3462228"/>
          </a:xfrm>
          <a:prstGeom prst="rect">
            <a:avLst/>
          </a:prstGeom>
        </p:spPr>
        <p:txBody>
          <a:bodyPr spcFirstLastPara="1" vert="horz" lIns="91440" tIns="45720" rIns="91440" bIns="45720" rtlCol="0" anchorCtr="0">
            <a:normAutofit/>
          </a:bodyPr>
          <a:lstStyle/>
          <a:p>
            <a:pPr marL="0" lvl="0">
              <a:lnSpc>
                <a:spcPct val="90000"/>
              </a:lnSpc>
              <a:spcBef>
                <a:spcPts val="0"/>
              </a:spcBef>
              <a:spcAft>
                <a:spcPts val="0"/>
              </a:spcAft>
              <a:buClr>
                <a:schemeClr val="dk1"/>
              </a:buClr>
              <a:buSzPts val="1100"/>
              <a:buFont typeface="Arial" panose="020B0604020202020204" pitchFamily="34" charset="0"/>
              <a:buChar char="•"/>
            </a:pPr>
            <a:r>
              <a:rPr lang="en-US" sz="1600" b="1">
                <a:solidFill>
                  <a:schemeClr val="tx1"/>
                </a:solidFill>
                <a:latin typeface="+mn-lt"/>
                <a:ea typeface="+mn-ea"/>
                <a:cs typeface="+mn-cs"/>
              </a:rPr>
              <a:t>Clare Haviland</a:t>
            </a:r>
          </a:p>
          <a:p>
            <a:pPr marL="0" lvl="0">
              <a:lnSpc>
                <a:spcPct val="90000"/>
              </a:lnSpc>
              <a:spcBef>
                <a:spcPts val="0"/>
              </a:spcBef>
              <a:spcAft>
                <a:spcPts val="0"/>
              </a:spcAft>
              <a:buClr>
                <a:schemeClr val="dk1"/>
              </a:buClr>
              <a:buSzPts val="1100"/>
              <a:buFont typeface="Arial" panose="020B0604020202020204" pitchFamily="34" charset="0"/>
              <a:buChar char="•"/>
            </a:pPr>
            <a:r>
              <a:rPr lang="en-US" sz="1600">
                <a:solidFill>
                  <a:schemeClr val="tx1"/>
                </a:solidFill>
                <a:latin typeface="+mn-lt"/>
                <a:ea typeface="+mn-ea"/>
                <a:cs typeface="+mn-cs"/>
              </a:rPr>
              <a:t>Telephone: 03330164120</a:t>
            </a:r>
          </a:p>
          <a:p>
            <a:pPr marL="0" lvl="0">
              <a:lnSpc>
                <a:spcPct val="90000"/>
              </a:lnSpc>
              <a:spcBef>
                <a:spcPts val="0"/>
              </a:spcBef>
              <a:spcAft>
                <a:spcPts val="0"/>
              </a:spcAft>
              <a:buClr>
                <a:schemeClr val="dk1"/>
              </a:buClr>
              <a:buSzPts val="1100"/>
              <a:buFont typeface="Arial" panose="020B0604020202020204" pitchFamily="34" charset="0"/>
              <a:buChar char="•"/>
            </a:pPr>
            <a:r>
              <a:rPr lang="en-US" sz="1600">
                <a:solidFill>
                  <a:schemeClr val="tx1"/>
                </a:solidFill>
                <a:latin typeface="+mn-lt"/>
                <a:ea typeface="+mn-ea"/>
                <a:cs typeface="+mn-cs"/>
              </a:rPr>
              <a:t>Twitter: @PearsonTeachEng</a:t>
            </a:r>
          </a:p>
          <a:p>
            <a:pPr marL="0" lvl="0">
              <a:lnSpc>
                <a:spcPct val="90000"/>
              </a:lnSpc>
              <a:spcBef>
                <a:spcPts val="0"/>
              </a:spcBef>
              <a:spcAft>
                <a:spcPts val="0"/>
              </a:spcAft>
              <a:buClr>
                <a:schemeClr val="dk1"/>
              </a:buClr>
              <a:buSzPts val="1100"/>
              <a:buFont typeface="Arial" panose="020B0604020202020204" pitchFamily="34" charset="0"/>
              <a:buChar char="•"/>
            </a:pPr>
            <a:r>
              <a:rPr lang="en-US" sz="1600" u="sng">
                <a:solidFill>
                  <a:schemeClr val="tx1"/>
                </a:solidFill>
                <a:latin typeface="+mn-lt"/>
                <a:ea typeface="+mn-ea"/>
                <a:cs typeface="+mn-cs"/>
                <a:hlinkClick r:id="rId3"/>
              </a:rPr>
              <a:t>Email or live chat</a:t>
            </a:r>
          </a:p>
          <a:p>
            <a:pPr marL="0" lvl="0">
              <a:lnSpc>
                <a:spcPct val="90000"/>
              </a:lnSpc>
              <a:spcBef>
                <a:spcPts val="0"/>
              </a:spcBef>
              <a:spcAft>
                <a:spcPts val="0"/>
              </a:spcAft>
              <a:buClr>
                <a:schemeClr val="dk1"/>
              </a:buClr>
              <a:buSzPts val="1100"/>
              <a:buFont typeface="Arial" panose="020B0604020202020204" pitchFamily="34" charset="0"/>
              <a:buChar char="•"/>
            </a:pPr>
            <a:r>
              <a:rPr lang="en-US" sz="1600">
                <a:solidFill>
                  <a:schemeClr val="tx1"/>
                </a:solidFill>
                <a:latin typeface="+mn-lt"/>
                <a:ea typeface="+mn-ea"/>
                <a:cs typeface="+mn-cs"/>
              </a:rPr>
              <a:t>You can sign up for Clare’s</a:t>
            </a:r>
          </a:p>
          <a:p>
            <a:pPr marL="0" lvl="0">
              <a:lnSpc>
                <a:spcPct val="90000"/>
              </a:lnSpc>
              <a:spcBef>
                <a:spcPts val="0"/>
              </a:spcBef>
              <a:spcAft>
                <a:spcPts val="0"/>
              </a:spcAft>
              <a:buClr>
                <a:schemeClr val="dk1"/>
              </a:buClr>
              <a:buSzPts val="1100"/>
              <a:buFont typeface="Arial" panose="020B0604020202020204" pitchFamily="34" charset="0"/>
              <a:buChar char="•"/>
            </a:pPr>
            <a:r>
              <a:rPr lang="en-US" sz="1600">
                <a:solidFill>
                  <a:schemeClr val="tx1"/>
                </a:solidFill>
                <a:latin typeface="+mn-lt"/>
                <a:ea typeface="+mn-ea"/>
                <a:cs typeface="+mn-cs"/>
              </a:rPr>
              <a:t>e-updates by completing this</a:t>
            </a:r>
          </a:p>
          <a:p>
            <a:pPr marL="0" lvl="0">
              <a:lnSpc>
                <a:spcPct val="90000"/>
              </a:lnSpc>
              <a:spcBef>
                <a:spcPts val="0"/>
              </a:spcBef>
              <a:spcAft>
                <a:spcPts val="0"/>
              </a:spcAft>
              <a:buFont typeface="Arial" panose="020B0604020202020204" pitchFamily="34" charset="0"/>
              <a:buChar char="•"/>
            </a:pPr>
            <a:r>
              <a:rPr lang="en-US" sz="1600" u="sng">
                <a:solidFill>
                  <a:schemeClr val="tx1"/>
                </a:solidFill>
                <a:latin typeface="+mn-lt"/>
                <a:ea typeface="+mn-ea"/>
                <a:cs typeface="+mn-cs"/>
                <a:hlinkClick r:id="rId4"/>
              </a:rPr>
              <a:t>online form</a:t>
            </a:r>
            <a:endParaRPr lang="en-US" sz="1600">
              <a:solidFill>
                <a:schemeClr val="tx1"/>
              </a:solidFill>
              <a:latin typeface="+mn-lt"/>
              <a:ea typeface="+mn-ea"/>
              <a:cs typeface="+mn-cs"/>
            </a:endParaRPr>
          </a:p>
          <a:p>
            <a:pPr marL="0" lvl="0">
              <a:lnSpc>
                <a:spcPct val="90000"/>
              </a:lnSpc>
              <a:buFont typeface="Arial" panose="020B0604020202020204" pitchFamily="34" charset="0"/>
              <a:buChar char="•"/>
            </a:pPr>
            <a:r>
              <a:rPr lang="en-US" sz="1600">
                <a:solidFill>
                  <a:schemeClr val="tx1"/>
                </a:solidFill>
                <a:latin typeface="+mn-lt"/>
                <a:ea typeface="+mn-ea"/>
                <a:cs typeface="+mn-cs"/>
                <a:hlinkClick r:id="rId5"/>
              </a:rPr>
              <a:t>Facebook page:  https://www.facebook.com/pearsonedexcelenglish/</a:t>
            </a:r>
            <a:endParaRPr lang="en-US" sz="1600">
              <a:solidFill>
                <a:schemeClr val="tx1"/>
              </a:solidFill>
              <a:latin typeface="+mn-lt"/>
              <a:ea typeface="+mn-ea"/>
              <a:cs typeface="+mn-cs"/>
            </a:endParaRPr>
          </a:p>
        </p:txBody>
      </p:sp>
      <p:pic>
        <p:nvPicPr>
          <p:cNvPr id="221" name="Google Shape;221;g4190bae54d_0_1"/>
          <p:cNvPicPr preferRelativeResize="0"/>
          <p:nvPr/>
        </p:nvPicPr>
        <p:blipFill rotWithShape="1">
          <a:blip r:embed="rId6"/>
          <a:srcRect l="9960" r="15206" b="2"/>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
        <p:nvSpPr>
          <p:cNvPr id="2" name="Rectangle 1">
            <a:extLst>
              <a:ext uri="{FF2B5EF4-FFF2-40B4-BE49-F238E27FC236}">
                <a16:creationId xmlns:a16="http://schemas.microsoft.com/office/drawing/2014/main" xmlns="" id="{E31B1DA0-AAF5-4AE1-AD87-2C34844143C6}"/>
              </a:ext>
            </a:extLst>
          </p:cNvPr>
          <p:cNvSpPr/>
          <p:nvPr/>
        </p:nvSpPr>
        <p:spPr>
          <a:xfrm>
            <a:off x="4457225" y="3275112"/>
            <a:ext cx="242374" cy="369332"/>
          </a:xfrm>
          <a:prstGeom prst="rect">
            <a:avLst/>
          </a:prstGeom>
        </p:spPr>
        <p:txBody>
          <a:bodyPr wrap="none">
            <a:spAutoFit/>
          </a:bodyPr>
          <a:lstStyle/>
          <a:p>
            <a:pPr>
              <a:spcAft>
                <a:spcPts val="600"/>
              </a:spcAft>
            </a:pPr>
            <a:r>
              <a:rPr lang="en-GB">
                <a:latin typeface="Times New Roman" panose="02020603050405020304" pitchFamily="18" charset="0"/>
              </a:rPr>
              <a:t> </a:t>
            </a:r>
            <a:endParaRPr lang="en-GB"/>
          </a:p>
        </p:txBody>
      </p:sp>
      <p:sp>
        <p:nvSpPr>
          <p:cNvPr id="3" name="Rectangle 2">
            <a:extLst>
              <a:ext uri="{FF2B5EF4-FFF2-40B4-BE49-F238E27FC236}">
                <a16:creationId xmlns:a16="http://schemas.microsoft.com/office/drawing/2014/main" xmlns="" id="{552354D3-E449-4157-A5DB-3CEB2F25A333}"/>
              </a:ext>
            </a:extLst>
          </p:cNvPr>
          <p:cNvSpPr/>
          <p:nvPr/>
        </p:nvSpPr>
        <p:spPr>
          <a:xfrm>
            <a:off x="4457225" y="3275112"/>
            <a:ext cx="242374" cy="369332"/>
          </a:xfrm>
          <a:prstGeom prst="rect">
            <a:avLst/>
          </a:prstGeom>
        </p:spPr>
        <p:txBody>
          <a:bodyPr wrap="none">
            <a:spAutoFit/>
          </a:bodyPr>
          <a:lstStyle/>
          <a:p>
            <a:pPr>
              <a:spcAft>
                <a:spcPts val="600"/>
              </a:spcAft>
            </a:pPr>
            <a:r>
              <a:rPr lang="en-GB">
                <a:latin typeface="Times New Roman" panose="02020603050405020304" pitchFamily="18" charset="0"/>
              </a:rPr>
              <a:t> </a:t>
            </a:r>
            <a:endParaRPr lang="en-GB"/>
          </a:p>
        </p:txBody>
      </p:sp>
      <p:sp>
        <p:nvSpPr>
          <p:cNvPr id="4" name="Rectangle 3">
            <a:extLst>
              <a:ext uri="{FF2B5EF4-FFF2-40B4-BE49-F238E27FC236}">
                <a16:creationId xmlns:a16="http://schemas.microsoft.com/office/drawing/2014/main" xmlns="" id="{DA031F7A-8747-4E1F-822C-B2D4F8CDB372}"/>
              </a:ext>
            </a:extLst>
          </p:cNvPr>
          <p:cNvSpPr/>
          <p:nvPr/>
        </p:nvSpPr>
        <p:spPr>
          <a:xfrm>
            <a:off x="4457225" y="3275112"/>
            <a:ext cx="242374" cy="369332"/>
          </a:xfrm>
          <a:prstGeom prst="rect">
            <a:avLst/>
          </a:prstGeom>
        </p:spPr>
        <p:txBody>
          <a:bodyPr wrap="none">
            <a:spAutoFit/>
          </a:bodyPr>
          <a:lstStyle/>
          <a:p>
            <a:pPr>
              <a:spcAft>
                <a:spcPts val="600"/>
              </a:spcAft>
            </a:pPr>
            <a:r>
              <a:rPr lang="en-GB">
                <a:latin typeface="Times New Roman" panose="02020603050405020304" pitchFamily="18" charset="0"/>
              </a:rPr>
              <a:t> </a:t>
            </a:r>
            <a:endParaRPr lang="en-GB"/>
          </a:p>
        </p:txBody>
      </p:sp>
    </p:spTree>
    <p:extLst>
      <p:ext uri="{BB962C8B-B14F-4D97-AF65-F5344CB8AC3E}">
        <p14:creationId xmlns:p14="http://schemas.microsoft.com/office/powerpoint/2010/main" val="9229983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463322E-F2D1-6144-AFD8-4894DF5A5E8B}"/>
              </a:ext>
            </a:extLst>
          </p:cNvPr>
          <p:cNvSpPr>
            <a:spLocks noGrp="1"/>
          </p:cNvSpPr>
          <p:nvPr>
            <p:ph type="body" idx="1"/>
          </p:nvPr>
        </p:nvSpPr>
        <p:spPr>
          <a:xfrm>
            <a:off x="540000" y="2224216"/>
            <a:ext cx="8229600" cy="4274825"/>
          </a:xfrm>
        </p:spPr>
        <p:txBody>
          <a:bodyPr/>
          <a:lstStyle/>
          <a:p>
            <a:r>
              <a:rPr lang="en-GB" dirty="0">
                <a:hlinkClick r:id="rId2"/>
              </a:rPr>
              <a:t>https://www.youtube.com/watch?v=Q0DYFcgCejI</a:t>
            </a:r>
            <a:r>
              <a:rPr lang="en-GB" dirty="0"/>
              <a:t>. </a:t>
            </a:r>
            <a:endParaRPr lang="en-US" dirty="0"/>
          </a:p>
        </p:txBody>
      </p:sp>
      <p:sp>
        <p:nvSpPr>
          <p:cNvPr id="3" name="Title 2">
            <a:extLst>
              <a:ext uri="{FF2B5EF4-FFF2-40B4-BE49-F238E27FC236}">
                <a16:creationId xmlns:a16="http://schemas.microsoft.com/office/drawing/2014/main" xmlns="" id="{ACD10435-98A7-DB4F-8565-3DA66BF3F635}"/>
              </a:ext>
            </a:extLst>
          </p:cNvPr>
          <p:cNvSpPr>
            <a:spLocks noGrp="1"/>
          </p:cNvSpPr>
          <p:nvPr>
            <p:ph type="title"/>
          </p:nvPr>
        </p:nvSpPr>
        <p:spPr/>
        <p:txBody>
          <a:bodyPr/>
          <a:lstStyle/>
          <a:p>
            <a:r>
              <a:rPr lang="en-US" dirty="0"/>
              <a:t>Switching to Edexcel</a:t>
            </a:r>
          </a:p>
        </p:txBody>
      </p:sp>
    </p:spTree>
    <p:extLst>
      <p:ext uri="{BB962C8B-B14F-4D97-AF65-F5344CB8AC3E}">
        <p14:creationId xmlns:p14="http://schemas.microsoft.com/office/powerpoint/2010/main" val="1855644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01;p2">
            <a:extLst>
              <a:ext uri="{FF2B5EF4-FFF2-40B4-BE49-F238E27FC236}">
                <a16:creationId xmlns:a16="http://schemas.microsoft.com/office/drawing/2014/main" xmlns="" id="{8A529F6A-C653-944E-B8B2-D7E3B6C95F29}"/>
              </a:ext>
            </a:extLst>
          </p:cNvPr>
          <p:cNvSpPr txBox="1">
            <a:spLocks/>
          </p:cNvSpPr>
          <p:nvPr/>
        </p:nvSpPr>
        <p:spPr>
          <a:xfrm>
            <a:off x="794029" y="214003"/>
            <a:ext cx="6568219" cy="799251"/>
          </a:xfrm>
          <a:prstGeom prst="rect">
            <a:avLst/>
          </a:prstGeom>
          <a:noFill/>
          <a:ln>
            <a:noFill/>
          </a:ln>
        </p:spPr>
        <p:txBody>
          <a:bodyPr spcFirstLastPara="1" vert="horz" wrap="square"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buClr>
                <a:schemeClr val="accent1"/>
              </a:buClr>
              <a:buSzPts val="3600"/>
              <a:buFont typeface="Arial"/>
              <a:buNone/>
            </a:pPr>
            <a:r>
              <a:rPr lang="en-GB" dirty="0"/>
              <a:t>Feedback</a:t>
            </a:r>
          </a:p>
        </p:txBody>
      </p:sp>
      <p:sp>
        <p:nvSpPr>
          <p:cNvPr id="2" name="Subtitle 1">
            <a:extLst>
              <a:ext uri="{FF2B5EF4-FFF2-40B4-BE49-F238E27FC236}">
                <a16:creationId xmlns:a16="http://schemas.microsoft.com/office/drawing/2014/main" xmlns="" id="{96F7AC86-3FE3-6A45-BEAC-E97DC111CD6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0724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body" idx="1"/>
          </p:nvPr>
        </p:nvSpPr>
        <p:spPr>
          <a:xfrm>
            <a:off x="745588" y="1434904"/>
            <a:ext cx="8087861" cy="5243543"/>
          </a:xfrm>
          <a:prstGeom prst="rect">
            <a:avLst/>
          </a:prstGeom>
          <a:noFill/>
          <a:ln>
            <a:noFill/>
          </a:ln>
        </p:spPr>
        <p:txBody>
          <a:bodyPr spcFirstLastPara="1" wrap="square" lIns="0" tIns="0" rIns="0" bIns="0" anchor="t" anchorCtr="0">
            <a:noAutofit/>
          </a:bodyPr>
          <a:lstStyle/>
          <a:p>
            <a:pPr marL="685800" indent="-457200">
              <a:buFont typeface="Arial" panose="020B0604020202020204" pitchFamily="34" charset="0"/>
              <a:buChar char="•"/>
            </a:pPr>
            <a:r>
              <a:rPr lang="en-GB" dirty="0"/>
              <a:t>What is your biggest issue when teaching poetry in the classroom?</a:t>
            </a:r>
          </a:p>
          <a:p>
            <a:pPr marL="685800" indent="-457200">
              <a:buFont typeface="Arial" panose="020B0604020202020204" pitchFamily="34" charset="0"/>
              <a:buChar char="•"/>
            </a:pPr>
            <a:endParaRPr lang="en-GB" dirty="0"/>
          </a:p>
          <a:p>
            <a:pPr marL="685800" indent="-457200">
              <a:buFont typeface="Arial" panose="020B0604020202020204" pitchFamily="34" charset="0"/>
              <a:buChar char="•"/>
            </a:pPr>
            <a:endParaRPr lang="en-GB" dirty="0"/>
          </a:p>
          <a:p>
            <a:pPr marL="685800" indent="-457200">
              <a:buFont typeface="Arial" panose="020B0604020202020204" pitchFamily="34" charset="0"/>
              <a:buChar char="•"/>
            </a:pPr>
            <a:endParaRPr lang="en-GB" dirty="0"/>
          </a:p>
          <a:p>
            <a:pPr marL="685800" indent="-457200">
              <a:buFont typeface="Arial" panose="020B0604020202020204" pitchFamily="34" charset="0"/>
              <a:buChar char="•"/>
            </a:pPr>
            <a:r>
              <a:rPr lang="en-GB" dirty="0"/>
              <a:t>How have you approached teaching poetry remotely?</a:t>
            </a:r>
          </a:p>
          <a:p>
            <a:pPr marL="685800" indent="-457200">
              <a:buFont typeface="Arial" panose="020B0604020202020204" pitchFamily="34" charset="0"/>
              <a:buChar char="•"/>
            </a:pPr>
            <a:endParaRPr lang="en-GB" dirty="0"/>
          </a:p>
          <a:p>
            <a:pPr marL="685800" indent="-457200">
              <a:buFont typeface="Arial" panose="020B0604020202020204" pitchFamily="34" charset="0"/>
              <a:buChar char="•"/>
            </a:pPr>
            <a:endParaRPr lang="en-GB" dirty="0"/>
          </a:p>
          <a:p>
            <a:pPr marL="685800" indent="-457200">
              <a:buFont typeface="Arial" panose="020B0604020202020204" pitchFamily="34" charset="0"/>
              <a:buChar char="•"/>
            </a:pPr>
            <a:endParaRPr dirty="0"/>
          </a:p>
        </p:txBody>
      </p:sp>
      <p:sp>
        <p:nvSpPr>
          <p:cNvPr id="101" name="Google Shape;101;p2"/>
          <p:cNvSpPr txBox="1">
            <a:spLocks noGrp="1"/>
          </p:cNvSpPr>
          <p:nvPr>
            <p:ph type="title"/>
          </p:nvPr>
        </p:nvSpPr>
        <p:spPr>
          <a:xfrm>
            <a:off x="1273299" y="179552"/>
            <a:ext cx="6568219" cy="1107996"/>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accent1"/>
              </a:buClr>
              <a:buSzPts val="3600"/>
              <a:buFont typeface="Arial"/>
              <a:buNone/>
            </a:pPr>
            <a:r>
              <a:rPr lang="en-GB" dirty="0"/>
              <a:t>Check-in</a:t>
            </a:r>
            <a:endParaRPr dirty="0"/>
          </a:p>
        </p:txBody>
      </p:sp>
    </p:spTree>
    <p:extLst>
      <p:ext uri="{BB962C8B-B14F-4D97-AF65-F5344CB8AC3E}">
        <p14:creationId xmlns:p14="http://schemas.microsoft.com/office/powerpoint/2010/main" val="426766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p:nvPr/>
        </p:nvSpPr>
        <p:spPr>
          <a:xfrm>
            <a:off x="550507" y="1014686"/>
            <a:ext cx="5058283" cy="3526606"/>
          </a:xfrm>
          <a:prstGeom prst="rect">
            <a:avLst/>
          </a:prstGeom>
          <a:noFill/>
          <a:ln>
            <a:noFill/>
          </a:ln>
        </p:spPr>
        <p:txBody>
          <a:bodyPr spcFirstLastPara="1" wrap="square" lIns="0" tIns="0" rIns="0" bIns="0" anchor="t" anchorCtr="0">
            <a:noAutofit/>
          </a:bodyPr>
          <a:lstStyle/>
          <a:p>
            <a:pPr marL="0" marR="0" lvl="0" indent="0" algn="l" rtl="0">
              <a:lnSpc>
                <a:spcPct val="114583"/>
              </a:lnSpc>
              <a:spcBef>
                <a:spcPts val="0"/>
              </a:spcBef>
              <a:spcAft>
                <a:spcPts val="0"/>
              </a:spcAft>
              <a:buClr>
                <a:srgbClr val="000000"/>
              </a:buClr>
              <a:buSzPts val="4400"/>
              <a:buFont typeface="Arial"/>
              <a:buNone/>
            </a:pPr>
            <a:r>
              <a:rPr lang="en-GB" sz="4400" b="1" i="0" u="none" strike="noStrike" cap="none">
                <a:solidFill>
                  <a:schemeClr val="dk1"/>
                </a:solidFill>
                <a:latin typeface="Arial"/>
                <a:ea typeface="Arial"/>
                <a:cs typeface="Arial"/>
                <a:sym typeface="Arial"/>
              </a:rPr>
              <a:t>GCSE (9-1)</a:t>
            </a:r>
            <a:br>
              <a:rPr lang="en-GB" sz="4400" b="1" i="0" u="none" strike="noStrike" cap="none">
                <a:solidFill>
                  <a:schemeClr val="dk1"/>
                </a:solidFill>
                <a:latin typeface="Arial"/>
                <a:ea typeface="Arial"/>
                <a:cs typeface="Arial"/>
                <a:sym typeface="Arial"/>
              </a:rPr>
            </a:br>
            <a:r>
              <a:rPr lang="en-GB" sz="4400" b="1" i="0" u="none" strike="noStrike" cap="none">
                <a:solidFill>
                  <a:schemeClr val="dk1"/>
                </a:solidFill>
                <a:latin typeface="Arial"/>
                <a:ea typeface="Arial"/>
                <a:cs typeface="Arial"/>
                <a:sym typeface="Arial"/>
              </a:rPr>
              <a:t>English </a:t>
            </a:r>
            <a:endParaRPr sz="1200" b="0" i="0" u="none" strike="noStrike" cap="none">
              <a:solidFill>
                <a:srgbClr val="000000"/>
              </a:solidFill>
              <a:latin typeface="Arial"/>
              <a:ea typeface="Arial"/>
              <a:cs typeface="Arial"/>
              <a:sym typeface="Arial"/>
            </a:endParaRPr>
          </a:p>
        </p:txBody>
      </p:sp>
      <p:sp>
        <p:nvSpPr>
          <p:cNvPr id="95" name="Google Shape;95;p1"/>
          <p:cNvSpPr txBox="1"/>
          <p:nvPr/>
        </p:nvSpPr>
        <p:spPr>
          <a:xfrm>
            <a:off x="899472" y="3274313"/>
            <a:ext cx="3974743" cy="73866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dirty="0">
                <a:solidFill>
                  <a:schemeClr val="dk1"/>
                </a:solidFill>
                <a:latin typeface="Arial"/>
                <a:ea typeface="Arial"/>
                <a:cs typeface="Arial"/>
                <a:sym typeface="Arial"/>
              </a:rPr>
              <a:t>Online resources</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347735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6A8D784-DD2A-0141-B199-6CA49B0A33B0}"/>
              </a:ext>
            </a:extLst>
          </p:cNvPr>
          <p:cNvSpPr txBox="1">
            <a:spLocks/>
          </p:cNvSpPr>
          <p:nvPr/>
        </p:nvSpPr>
        <p:spPr>
          <a:xfrm>
            <a:off x="1056613" y="203329"/>
            <a:ext cx="6568219" cy="553998"/>
          </a:xfrm>
          <a:prstGeom prst="rect">
            <a:avLst/>
          </a:prstGeom>
          <a:solidFill>
            <a:schemeClr val="accent1">
              <a:lumMod val="20000"/>
              <a:lumOff val="80000"/>
            </a:schemeClr>
          </a:solidFill>
          <a:ln>
            <a:solidFill>
              <a:schemeClr val="accent1"/>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t>Teachit</a:t>
            </a:r>
            <a:r>
              <a:rPr lang="en-US" dirty="0"/>
              <a:t> freebies</a:t>
            </a:r>
          </a:p>
        </p:txBody>
      </p:sp>
      <p:pic>
        <p:nvPicPr>
          <p:cNvPr id="6" name="Picture 5" descr="A picture containing text, newspaper&#10;&#10;Description automatically generated">
            <a:extLst>
              <a:ext uri="{FF2B5EF4-FFF2-40B4-BE49-F238E27FC236}">
                <a16:creationId xmlns:a16="http://schemas.microsoft.com/office/drawing/2014/main" xmlns="" id="{F19DB5DA-4928-7648-954C-D1CCCB8C7679}"/>
              </a:ext>
            </a:extLst>
          </p:cNvPr>
          <p:cNvPicPr>
            <a:picLocks noChangeAspect="1"/>
          </p:cNvPicPr>
          <p:nvPr/>
        </p:nvPicPr>
        <p:blipFill>
          <a:blip r:embed="rId2"/>
          <a:stretch>
            <a:fillRect/>
          </a:stretch>
        </p:blipFill>
        <p:spPr>
          <a:xfrm>
            <a:off x="4704798" y="883359"/>
            <a:ext cx="4216940" cy="5885453"/>
          </a:xfrm>
          <a:prstGeom prst="rect">
            <a:avLst/>
          </a:prstGeom>
        </p:spPr>
      </p:pic>
      <p:pic>
        <p:nvPicPr>
          <p:cNvPr id="8" name="Picture 7" descr="A screenshot of text&#10;&#10;Description automatically generated">
            <a:extLst>
              <a:ext uri="{FF2B5EF4-FFF2-40B4-BE49-F238E27FC236}">
                <a16:creationId xmlns:a16="http://schemas.microsoft.com/office/drawing/2014/main" xmlns="" id="{F0191435-93FE-9B49-AC4A-E230D3C31374}"/>
              </a:ext>
            </a:extLst>
          </p:cNvPr>
          <p:cNvPicPr>
            <a:picLocks noChangeAspect="1"/>
          </p:cNvPicPr>
          <p:nvPr/>
        </p:nvPicPr>
        <p:blipFill>
          <a:blip r:embed="rId3"/>
          <a:stretch>
            <a:fillRect/>
          </a:stretch>
        </p:blipFill>
        <p:spPr>
          <a:xfrm>
            <a:off x="89468" y="757327"/>
            <a:ext cx="4349736" cy="6063827"/>
          </a:xfrm>
          <a:prstGeom prst="rect">
            <a:avLst/>
          </a:prstGeom>
        </p:spPr>
      </p:pic>
    </p:spTree>
    <p:extLst>
      <p:ext uri="{BB962C8B-B14F-4D97-AF65-F5344CB8AC3E}">
        <p14:creationId xmlns:p14="http://schemas.microsoft.com/office/powerpoint/2010/main" val="1585076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9EFA1C4-F41C-7543-9EAE-A82BC8505BF6}"/>
              </a:ext>
            </a:extLst>
          </p:cNvPr>
          <p:cNvSpPr>
            <a:spLocks noGrp="1"/>
          </p:cNvSpPr>
          <p:nvPr>
            <p:ph type="body" idx="1"/>
          </p:nvPr>
        </p:nvSpPr>
        <p:spPr>
          <a:xfrm>
            <a:off x="625344" y="1798959"/>
            <a:ext cx="8335776" cy="3992241"/>
          </a:xfrm>
          <a:ln>
            <a:solidFill>
              <a:schemeClr val="tx1"/>
            </a:solidFill>
          </a:ln>
        </p:spPr>
        <p:txBody>
          <a:bodyPr/>
          <a:lstStyle/>
          <a:p>
            <a:r>
              <a:rPr lang="en-GB" sz="2000" dirty="0"/>
              <a:t>   after again air bamboo bedspreads boundary brimming brought came camel cattle cloth cloud cock-eyed coins couldn’t courtship cranes creeks dark dice dream dreamt earthly either elephants embroidered </a:t>
            </a:r>
            <a:r>
              <a:rPr lang="en-GB" sz="2000" dirty="0" err="1"/>
              <a:t>emmott</a:t>
            </a:r>
            <a:r>
              <a:rPr lang="en-GB" sz="2000" dirty="0"/>
              <a:t> escape exiled </a:t>
            </a:r>
            <a:r>
              <a:rPr lang="en-GB" sz="2000" dirty="0" err="1"/>
              <a:t>eyam</a:t>
            </a:r>
            <a:r>
              <a:rPr lang="en-GB" sz="2000" dirty="0"/>
              <a:t> fan-tailed fleas flower followed forests glistening hearth hedges hieroglyphs holes hypnotically infected journey like line long longer lost lotus lovers map meadows mind necessarily necklaces </a:t>
            </a:r>
            <a:r>
              <a:rPr lang="en-GB" sz="2000" dirty="0" err="1"/>
              <a:t>olde</a:t>
            </a:r>
            <a:r>
              <a:rPr lang="en-GB" sz="2000" dirty="0"/>
              <a:t> painted passing peacocks peaks plagued ponderous purging quarantine rain rare river </a:t>
            </a:r>
            <a:r>
              <a:rPr lang="en-GB" sz="2000" dirty="0" err="1"/>
              <a:t>rowland</a:t>
            </a:r>
            <a:r>
              <a:rPr lang="en-GB" sz="2000" dirty="0"/>
              <a:t> see-through sending side six slept slow snow-hatted so soggy sorry spanned star-crossed stone story streams </a:t>
            </a:r>
            <a:r>
              <a:rPr lang="en-GB" sz="2000" dirty="0" err="1"/>
              <a:t>syddall</a:t>
            </a:r>
            <a:r>
              <a:rPr lang="en-GB" sz="2000" dirty="0"/>
              <a:t> tailor’s thimbles till time times </a:t>
            </a:r>
            <a:r>
              <a:rPr lang="en-GB" sz="2000" dirty="0" err="1"/>
              <a:t>torre</a:t>
            </a:r>
            <a:r>
              <a:rPr lang="en-GB" sz="2000" dirty="0"/>
              <a:t> tracks trails un-see vinegar waking warp waterfalls weft wide-winged wife wine word wordless </a:t>
            </a:r>
            <a:r>
              <a:rPr lang="en-GB" sz="2000" dirty="0" err="1"/>
              <a:t>yaksha</a:t>
            </a:r>
            <a:r>
              <a:rPr lang="en-GB" sz="2000" dirty="0"/>
              <a:t> ye</a:t>
            </a:r>
            <a:endParaRPr lang="en-US" sz="2000" dirty="0"/>
          </a:p>
        </p:txBody>
      </p:sp>
      <p:sp>
        <p:nvSpPr>
          <p:cNvPr id="3" name="Title 2">
            <a:extLst>
              <a:ext uri="{FF2B5EF4-FFF2-40B4-BE49-F238E27FC236}">
                <a16:creationId xmlns:a16="http://schemas.microsoft.com/office/drawing/2014/main" xmlns="" id="{43DCB807-7F19-0745-AE32-CD167010EED0}"/>
              </a:ext>
            </a:extLst>
          </p:cNvPr>
          <p:cNvSpPr>
            <a:spLocks noGrp="1"/>
          </p:cNvSpPr>
          <p:nvPr>
            <p:ph type="title"/>
          </p:nvPr>
        </p:nvSpPr>
        <p:spPr>
          <a:solidFill>
            <a:schemeClr val="accent1">
              <a:lumMod val="20000"/>
              <a:lumOff val="80000"/>
            </a:schemeClr>
          </a:solidFill>
        </p:spPr>
        <p:txBody>
          <a:bodyPr/>
          <a:lstStyle/>
          <a:p>
            <a:r>
              <a:rPr lang="en-US" dirty="0" err="1"/>
              <a:t>Teachit</a:t>
            </a:r>
            <a:r>
              <a:rPr lang="en-US" dirty="0"/>
              <a:t> cruncher</a:t>
            </a:r>
          </a:p>
        </p:txBody>
      </p:sp>
    </p:spTree>
    <p:extLst>
      <p:ext uri="{BB962C8B-B14F-4D97-AF65-F5344CB8AC3E}">
        <p14:creationId xmlns:p14="http://schemas.microsoft.com/office/powerpoint/2010/main" val="2702440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A2AF156-96A0-ED43-9025-54123CF35FE2}"/>
              </a:ext>
            </a:extLst>
          </p:cNvPr>
          <p:cNvPicPr>
            <a:picLocks noChangeAspect="1"/>
          </p:cNvPicPr>
          <p:nvPr/>
        </p:nvPicPr>
        <p:blipFill>
          <a:blip r:embed="rId2"/>
          <a:stretch>
            <a:fillRect/>
          </a:stretch>
        </p:blipFill>
        <p:spPr>
          <a:xfrm>
            <a:off x="1367284" y="641445"/>
            <a:ext cx="6654018" cy="6216555"/>
          </a:xfrm>
          <a:prstGeom prst="rect">
            <a:avLst/>
          </a:prstGeom>
        </p:spPr>
      </p:pic>
      <p:sp>
        <p:nvSpPr>
          <p:cNvPr id="8" name="Title 2">
            <a:extLst>
              <a:ext uri="{FF2B5EF4-FFF2-40B4-BE49-F238E27FC236}">
                <a16:creationId xmlns:a16="http://schemas.microsoft.com/office/drawing/2014/main" xmlns="" id="{133A5E5A-98BE-DC49-9477-C1EE2F880654}"/>
              </a:ext>
            </a:extLst>
          </p:cNvPr>
          <p:cNvSpPr txBox="1">
            <a:spLocks/>
          </p:cNvSpPr>
          <p:nvPr/>
        </p:nvSpPr>
        <p:spPr>
          <a:xfrm>
            <a:off x="193853" y="2475915"/>
            <a:ext cx="1869467" cy="953086"/>
          </a:xfrm>
          <a:prstGeom prst="rect">
            <a:avLst/>
          </a:prstGeom>
          <a:solidFill>
            <a:schemeClr val="accent1">
              <a:lumMod val="20000"/>
              <a:lumOff val="80000"/>
            </a:schemeClr>
          </a:solidFill>
          <a:ln>
            <a:solidFill>
              <a:schemeClr val="accent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err="1"/>
              <a:t>Teachit</a:t>
            </a:r>
            <a:r>
              <a:rPr lang="en-US" sz="2800" dirty="0"/>
              <a:t> cruncher</a:t>
            </a:r>
          </a:p>
        </p:txBody>
      </p:sp>
    </p:spTree>
    <p:extLst>
      <p:ext uri="{BB962C8B-B14F-4D97-AF65-F5344CB8AC3E}">
        <p14:creationId xmlns:p14="http://schemas.microsoft.com/office/powerpoint/2010/main" val="4127957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2349</Words>
  <Application>Microsoft Office PowerPoint</Application>
  <PresentationFormat>On-screen Show (4:3)</PresentationFormat>
  <Paragraphs>330</Paragraphs>
  <Slides>43</Slides>
  <Notes>11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43</vt:i4>
      </vt:variant>
    </vt:vector>
  </HeadingPairs>
  <TitlesOfParts>
    <vt:vector size="60" baseType="lpstr">
      <vt:lpstr>Adobe Devanagari</vt:lpstr>
      <vt:lpstr>Arial</vt:lpstr>
      <vt:lpstr>Berlin Sans FB</vt:lpstr>
      <vt:lpstr>Calibri</vt:lpstr>
      <vt:lpstr>Calibri Light</vt:lpstr>
      <vt:lpstr>Cavolini</vt:lpstr>
      <vt:lpstr>Century Gothic</vt:lpstr>
      <vt:lpstr>Estrangelo Edessa</vt:lpstr>
      <vt:lpstr>Georgia</vt:lpstr>
      <vt:lpstr>Guardian Egyptian Web</vt:lpstr>
      <vt:lpstr>Guardian Text Egyptian Web</vt:lpstr>
      <vt:lpstr>Modern Love</vt:lpstr>
      <vt:lpstr>MyriadPro</vt:lpstr>
      <vt:lpstr>STCaiyun</vt:lpstr>
      <vt:lpstr>Times New Roman</vt:lpstr>
      <vt:lpstr>Wingdings</vt:lpstr>
      <vt:lpstr>Office Theme</vt:lpstr>
      <vt:lpstr>This is the closest I have come  to feeling submerged</vt:lpstr>
      <vt:lpstr>PowerPoint Presentation</vt:lpstr>
      <vt:lpstr>Agenda</vt:lpstr>
      <vt:lpstr>Feedback</vt:lpstr>
      <vt:lpstr>Check-in</vt:lpstr>
      <vt:lpstr>PowerPoint Presentation</vt:lpstr>
      <vt:lpstr>PowerPoint Presentation</vt:lpstr>
      <vt:lpstr>Teachit cruncher</vt:lpstr>
      <vt:lpstr>PowerPoint Presentation</vt:lpstr>
      <vt:lpstr>Poetry resources</vt:lpstr>
      <vt:lpstr>PowerPoint Presentation</vt:lpstr>
      <vt:lpstr>PowerPoint Presentation</vt:lpstr>
      <vt:lpstr>Poetry SPAG</vt:lpstr>
      <vt:lpstr>This is the closest I have come  to feeling submerged</vt:lpstr>
      <vt:lpstr>   This is the closest I have come  to feeling submerged </vt:lpstr>
      <vt:lpstr>My crown sinks among the weeds</vt:lpstr>
      <vt:lpstr>What’s in the Middle?</vt:lpstr>
      <vt:lpstr>Unrequited love  Find three things</vt:lpstr>
      <vt:lpstr>PowerPoint Presentation</vt:lpstr>
      <vt:lpstr>Poetry crunch</vt:lpstr>
      <vt:lpstr>Model Paragraph</vt:lpstr>
      <vt:lpstr>PowerPoint Presentation</vt:lpstr>
      <vt:lpstr>Poetry structure</vt:lpstr>
      <vt:lpstr>Poetry structure</vt:lpstr>
      <vt:lpstr>PowerPoint Presentation</vt:lpstr>
      <vt:lpstr>Model paragraph activity</vt:lpstr>
      <vt:lpstr>PowerPoint Presentation</vt:lpstr>
      <vt:lpstr>Tea break</vt:lpstr>
      <vt:lpstr>PowerPoint Presentation</vt:lpstr>
      <vt:lpstr>Thanks for sharing!</vt:lpstr>
      <vt:lpstr>Sent in by Nicola Durr</vt:lpstr>
      <vt:lpstr>Make a story</vt:lpstr>
      <vt:lpstr>PowerPoint Presentation</vt:lpstr>
      <vt:lpstr>Any other ideas to share?</vt:lpstr>
      <vt:lpstr>Further dates &amp; ideas</vt:lpstr>
      <vt:lpstr>PowerPoint Presentation</vt:lpstr>
      <vt:lpstr>New Resources</vt:lpstr>
      <vt:lpstr>New Resources</vt:lpstr>
      <vt:lpstr>New Resources</vt:lpstr>
      <vt:lpstr>Secondary resources</vt:lpstr>
      <vt:lpstr>Your Subject Advisor</vt:lpstr>
      <vt:lpstr>Switching to Edexcel</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Hughes</dc:creator>
  <cp:lastModifiedBy>McLoughlin, Pamela</cp:lastModifiedBy>
  <cp:revision>21</cp:revision>
  <dcterms:created xsi:type="dcterms:W3CDTF">2020-05-03T12:33:01Z</dcterms:created>
  <dcterms:modified xsi:type="dcterms:W3CDTF">2020-05-04T15:00:39Z</dcterms:modified>
</cp:coreProperties>
</file>