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736" r:id="rId2"/>
    <p:sldId id="257" r:id="rId3"/>
    <p:sldId id="258" r:id="rId4"/>
    <p:sldId id="668" r:id="rId5"/>
    <p:sldId id="711" r:id="rId6"/>
    <p:sldId id="639" r:id="rId7"/>
    <p:sldId id="728" r:id="rId8"/>
    <p:sldId id="737" r:id="rId9"/>
    <p:sldId id="738" r:id="rId10"/>
    <p:sldId id="746" r:id="rId11"/>
    <p:sldId id="747" r:id="rId12"/>
    <p:sldId id="640" r:id="rId13"/>
    <p:sldId id="740" r:id="rId14"/>
    <p:sldId id="419" r:id="rId15"/>
    <p:sldId id="264" r:id="rId16"/>
    <p:sldId id="420" r:id="rId17"/>
    <p:sldId id="739" r:id="rId18"/>
    <p:sldId id="742" r:id="rId19"/>
    <p:sldId id="743" r:id="rId20"/>
    <p:sldId id="749" r:id="rId21"/>
    <p:sldId id="744" r:id="rId22"/>
    <p:sldId id="745" r:id="rId23"/>
    <p:sldId id="748" r:id="rId24"/>
    <p:sldId id="751" r:id="rId25"/>
    <p:sldId id="260" r:id="rId26"/>
    <p:sldId id="750" r:id="rId27"/>
    <p:sldId id="296" r:id="rId28"/>
    <p:sldId id="741" r:id="rId29"/>
    <p:sldId id="297" r:id="rId30"/>
    <p:sldId id="529" r:id="rId31"/>
    <p:sldId id="752" r:id="rId32"/>
    <p:sldId id="703" r:id="rId33"/>
    <p:sldId id="676" r:id="rId34"/>
    <p:sldId id="704" r:id="rId35"/>
    <p:sldId id="733" r:id="rId36"/>
    <p:sldId id="755" r:id="rId37"/>
    <p:sldId id="673" r:id="rId38"/>
    <p:sldId id="649" r:id="rId39"/>
    <p:sldId id="647" r:id="rId40"/>
    <p:sldId id="648" r:id="rId41"/>
    <p:sldId id="731" r:id="rId42"/>
    <p:sldId id="730" r:id="rId43"/>
    <p:sldId id="754" r:id="rId44"/>
    <p:sldId id="653" r:id="rId45"/>
    <p:sldId id="274" r:id="rId46"/>
    <p:sldId id="693" r:id="rId47"/>
    <p:sldId id="256"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4D"/>
    <a:srgbClr val="0184B7"/>
    <a:srgbClr val="BFCD3C"/>
    <a:srgbClr val="BECD3C"/>
    <a:srgbClr val="9900CC"/>
    <a:srgbClr val="001C54"/>
    <a:srgbClr val="001848"/>
    <a:srgbClr val="001B50"/>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autoAdjust="0"/>
    <p:restoredTop sz="94487"/>
  </p:normalViewPr>
  <p:slideViewPr>
    <p:cSldViewPr snapToGrid="0" snapToObjects="1">
      <p:cViewPr varScale="1">
        <p:scale>
          <a:sx n="35" d="100"/>
          <a:sy n="35" d="100"/>
        </p:scale>
        <p:origin x="54" y="82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8513-0F0D-AC45-A0F6-4E8E91271534}"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7BD17-DA61-BF48-9DA3-B43179DC104B}" type="slidenum">
              <a:rPr lang="en-US" smtClean="0"/>
              <a:t>‹#›</a:t>
            </a:fld>
            <a:endParaRPr lang="en-US"/>
          </a:p>
        </p:txBody>
      </p:sp>
    </p:spTree>
    <p:extLst>
      <p:ext uri="{BB962C8B-B14F-4D97-AF65-F5344CB8AC3E}">
        <p14:creationId xmlns:p14="http://schemas.microsoft.com/office/powerpoint/2010/main" val="280270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50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a:t>
            </a:r>
            <a:r>
              <a:rPr lang="en-GB" dirty="0" err="1" smtClean="0"/>
              <a:t>Saira</a:t>
            </a:r>
            <a:r>
              <a:rPr lang="en-GB" baseline="0" dirty="0" smtClean="0"/>
              <a:t> Bloomfield</a:t>
            </a:r>
            <a:endParaRPr lang="en-GB" dirty="0"/>
          </a:p>
        </p:txBody>
      </p:sp>
      <p:sp>
        <p:nvSpPr>
          <p:cNvPr id="4" name="Slide Number Placeholder 3"/>
          <p:cNvSpPr>
            <a:spLocks noGrp="1"/>
          </p:cNvSpPr>
          <p:nvPr>
            <p:ph type="sldNum" sz="quarter" idx="10"/>
          </p:nvPr>
        </p:nvSpPr>
        <p:spPr/>
        <p:txBody>
          <a:bodyPr/>
          <a:lstStyle/>
          <a:p>
            <a:fld id="{89B7BD17-DA61-BF48-9DA3-B43179DC104B}" type="slidenum">
              <a:rPr lang="en-US" smtClean="0"/>
              <a:t>36</a:t>
            </a:fld>
            <a:endParaRPr lang="en-US"/>
          </a:p>
        </p:txBody>
      </p:sp>
    </p:spTree>
    <p:extLst>
      <p:ext uri="{BB962C8B-B14F-4D97-AF65-F5344CB8AC3E}">
        <p14:creationId xmlns:p14="http://schemas.microsoft.com/office/powerpoint/2010/main" val="149927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526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190bae54d_0_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190bae54d_0_1:notes"/>
          <p:cNvSpPr txBox="1">
            <a:spLocks noGrp="1"/>
          </p:cNvSpPr>
          <p:nvPr>
            <p:ph type="body" idx="1"/>
          </p:nvPr>
        </p:nvSpPr>
        <p:spPr>
          <a:xfrm>
            <a:off x="666909" y="4777194"/>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4190bae54d_0_1:notes"/>
          <p:cNvSpPr txBox="1">
            <a:spLocks noGrp="1"/>
          </p:cNvSpPr>
          <p:nvPr>
            <p:ph type="sldNum" idx="12"/>
          </p:nvPr>
        </p:nvSpPr>
        <p:spPr>
          <a:xfrm>
            <a:off x="3777607" y="9428583"/>
            <a:ext cx="2889938" cy="49796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45</a:t>
            </a:fld>
            <a:endParaRPr/>
          </a:p>
        </p:txBody>
      </p:sp>
    </p:spTree>
    <p:extLst>
      <p:ext uri="{BB962C8B-B14F-4D97-AF65-F5344CB8AC3E}">
        <p14:creationId xmlns:p14="http://schemas.microsoft.com/office/powerpoint/2010/main" val="150248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2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915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12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82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417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1105044" y="5118725"/>
            <a:ext cx="4527793" cy="4849318"/>
          </a:xfrm>
          <a:prstGeom prst="rect">
            <a:avLst/>
          </a:prstGeom>
        </p:spPr>
        <p:txBody>
          <a:bodyPr lIns="91425" tIns="91425" rIns="91425" bIns="91425" anchor="t" anchorCtr="0">
            <a:noAutofit/>
          </a:bodyPr>
          <a:lstStyle/>
          <a:p>
            <a:pPr lvl="0">
              <a:spcBef>
                <a:spcPts val="0"/>
              </a:spcBef>
              <a:buNone/>
            </a:pPr>
            <a:endParaRPr/>
          </a:p>
        </p:txBody>
      </p:sp>
      <p:sp>
        <p:nvSpPr>
          <p:cNvPr id="320" name="Shape 320"/>
          <p:cNvSpPr>
            <a:spLocks noGrp="1" noRot="1" noChangeAspect="1"/>
          </p:cNvSpPr>
          <p:nvPr>
            <p:ph type="sldImg" idx="2"/>
          </p:nvPr>
        </p:nvSpPr>
        <p:spPr>
          <a:xfrm>
            <a:off x="674688" y="808038"/>
            <a:ext cx="5387975" cy="40417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292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797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758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with paragraph text" preserve="1">
  <p:cSld name="1_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160166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212886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13236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01166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2"/>
        <p:cNvGrpSpPr/>
        <p:nvPr/>
      </p:nvGrpSpPr>
      <p:grpSpPr>
        <a:xfrm>
          <a:off x="0" y="0"/>
          <a:ext cx="0" cy="0"/>
          <a:chOff x="0" y="0"/>
          <a:chExt cx="0" cy="0"/>
        </a:xfrm>
      </p:grpSpPr>
      <p:pic>
        <p:nvPicPr>
          <p:cNvPr id="13" name="Google Shape;13;p10"/>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826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with paragraph text">
  <p:cSld name="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345030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400442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92598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D35BA12-AEEF-EC4E-BD95-6D3C801359E6}"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73824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D35BA12-AEEF-EC4E-BD95-6D3C801359E6}"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6173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D35BA12-AEEF-EC4E-BD95-6D3C801359E6}" type="datetimeFigureOut">
              <a:rPr lang="en-US" smtClean="0"/>
              <a:t>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6913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D35BA12-AEEF-EC4E-BD95-6D3C801359E6}"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75819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5BA12-AEEF-EC4E-BD95-6D3C801359E6}" type="datetimeFigureOut">
              <a:rPr lang="en-US" smtClean="0"/>
              <a:t>5/11/2020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5314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21695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BA12-AEEF-EC4E-BD95-6D3C801359E6}" type="datetimeFigureOut">
              <a:rPr lang="en-US" smtClean="0"/>
              <a:t>5/11/2020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17DC-2046-A84D-93F7-F2F50FA2AD8D}" type="slidenum">
              <a:rPr lang="en-US" smtClean="0"/>
              <a:t>‹#›</a:t>
            </a:fld>
            <a:endParaRPr lang="en-US"/>
          </a:p>
        </p:txBody>
      </p:sp>
      <p:pic>
        <p:nvPicPr>
          <p:cNvPr id="10" name="Google Shape;17;p11">
            <a:extLst>
              <a:ext uri="{FF2B5EF4-FFF2-40B4-BE49-F238E27FC236}">
                <a16:creationId xmlns="" xmlns:a16="http://schemas.microsoft.com/office/drawing/2014/main" id="{90D0444E-B345-F747-B951-782181893103}"/>
              </a:ext>
            </a:extLst>
          </p:cNvPr>
          <p:cNvPicPr preferRelativeResize="0"/>
          <p:nvPr userDrawn="1"/>
        </p:nvPicPr>
        <p:blipFill rotWithShape="1">
          <a:blip r:embed="rId16">
            <a:alphaModFix/>
          </a:blip>
          <a:srcRect/>
          <a:stretch/>
        </p:blipFill>
        <p:spPr>
          <a:xfrm>
            <a:off x="7815656" y="217792"/>
            <a:ext cx="1194897" cy="492919"/>
          </a:xfrm>
          <a:prstGeom prst="rect">
            <a:avLst/>
          </a:prstGeom>
          <a:noFill/>
          <a:ln>
            <a:noFill/>
          </a:ln>
        </p:spPr>
      </p:pic>
      <p:pic>
        <p:nvPicPr>
          <p:cNvPr id="11" name="Google Shape;19;p11">
            <a:extLst>
              <a:ext uri="{FF2B5EF4-FFF2-40B4-BE49-F238E27FC236}">
                <a16:creationId xmlns="" xmlns:a16="http://schemas.microsoft.com/office/drawing/2014/main" id="{184EE916-DD3E-5E42-855B-A4D810904613}"/>
              </a:ext>
            </a:extLst>
          </p:cNvPr>
          <p:cNvPicPr preferRelativeResize="0"/>
          <p:nvPr userDrawn="1"/>
        </p:nvPicPr>
        <p:blipFill rotWithShape="1">
          <a:blip r:embed="rId17">
            <a:alphaModFix/>
          </a:blip>
          <a:srcRect/>
          <a:stretch/>
        </p:blipFill>
        <p:spPr>
          <a:xfrm>
            <a:off x="-87802" y="0"/>
            <a:ext cx="1255603" cy="1883405"/>
          </a:xfrm>
          <a:prstGeom prst="rect">
            <a:avLst/>
          </a:prstGeom>
          <a:noFill/>
          <a:ln>
            <a:noFill/>
          </a:ln>
        </p:spPr>
      </p:pic>
    </p:spTree>
    <p:extLst>
      <p:ext uri="{BB962C8B-B14F-4D97-AF65-F5344CB8AC3E}">
        <p14:creationId xmlns:p14="http://schemas.microsoft.com/office/powerpoint/2010/main" val="213156697"/>
      </p:ext>
    </p:extLst>
  </p:cSld>
  <p:clrMap bg1="lt1" tx1="dk1" bg2="lt2" tx2="dk2" accent1="accent1" accent2="accent2" accent3="accent3" accent4="accent4" accent5="accent5" accent6="accent6" hlink="hlink" folHlink="folHlink"/>
  <p:sldLayoutIdLst>
    <p:sldLayoutId id="214748369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hegrid.org.uk/learning/english/"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hyperlink" Target="mailto:thefullenglish@pearson.com"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https://qualifications.pearson.com/en/qualifications/edexcel-gcses/english-literature-2015.coursematerials.html#%2FfilterQuery=Pearson-UK:Category%2FTeaching-and-learning-materials"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s://qualifications.pearson.com/en/qualifications/edexcel-gcses/english-literature-2015.coursematerials.html#filterQuery=Pearson-UK:Category%2FTeaching-and-learning-materials"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s://qualifications.pearson.com/en/support/training-from-pearson-uk/pre-recorded-training.html?QualFamily=GCSE&amp;QualSubject=English%20Literature"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yorknotes.com/" TargetMode="External"/><Relationship Id="rId2" Type="http://schemas.openxmlformats.org/officeDocument/2006/relationships/hyperlink" Target="https://www.amazon.co.uk/stores/page/8331ABC7-F211-4B82-93DD-85DD2A40E0DB" TargetMode="External"/><Relationship Id="rId1" Type="http://schemas.openxmlformats.org/officeDocument/2006/relationships/slideLayout" Target="../slideLayouts/slideLayout1.xml"/><Relationship Id="rId5" Type="http://schemas.openxmlformats.org/officeDocument/2006/relationships/hyperlink" Target="https://www.pearsonschoolsandfecolleges.co.uk/secondary/GlobalPages/york-notes-discounts/york-notes-support.aspx" TargetMode="Externa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hyperlink" Target="https://www.pearson.com/uk/educators/schools/update-for-schools/secondary-support.html"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s://support.pearson.com/uk/s/qualification-contactus"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hyperlink" Target="https://www.facebook.com/pearsonedexcelenglish/" TargetMode="External"/><Relationship Id="rId4" Type="http://schemas.openxmlformats.org/officeDocument/2006/relationships/hyperlink" Target="https://qualifications.pearson.com/en/forms/subject-advisor-updates-for-teachers-and-tutors.html"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Q0DYFcgCejI"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3cblockquote%20class=%22twitter-tweet%22%3e%3cp%20lang=%22en%22%20dir=%22ltr%22%3e%3ca%20href=%22https:/twitter.com/Xris32?ref_src=twsrc%5etfw%22%3e@Xris32%3c/a%3e%20%3ca%20href=%22https://twitter.com/drlucykelly?ref_src=twsrc%5etfw%22%3e@drlucykelly%3c/a%3e%3cbr%3eThis%20makes%20me%20feel%20pretty%20ancient!%3cbr%3eDespite%20Abigail&amp;#39;s piece being written about 1996, I&amp;" TargetMode="External"/><Relationship Id="rId1" Type="http://schemas.openxmlformats.org/officeDocument/2006/relationships/slideLayout" Target="../slideLayouts/slideLayout1.xml"/><Relationship Id="rId4" Type="http://schemas.openxmlformats.org/officeDocument/2006/relationships/hyperlink" Target="https://twitter.com/PeterThomas1607?s=2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douglaswise.co.uk/poetry-prose-painting-links-literature-art/" TargetMode="External"/><Relationship Id="rId2" Type="http://schemas.openxmlformats.org/officeDocument/2006/relationships/hyperlink" Target="https://alibrarylady.blog/2020/05/09/reading-matters-news-from-the-world-of-childrens-books-18/"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witter.com/edisodes?s=20"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5D62E64-680C-134F-9631-B69549C7C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655" y="405287"/>
            <a:ext cx="5265075" cy="6305478"/>
          </a:xfrm>
          <a:prstGeom prst="rect">
            <a:avLst/>
          </a:prstGeom>
        </p:spPr>
      </p:pic>
      <p:sp>
        <p:nvSpPr>
          <p:cNvPr id="4" name="TextBox 3">
            <a:extLst>
              <a:ext uri="{FF2B5EF4-FFF2-40B4-BE49-F238E27FC236}">
                <a16:creationId xmlns="" xmlns:a16="http://schemas.microsoft.com/office/drawing/2014/main" id="{5B664C15-3CEF-0843-9087-FE19AB80F0CC}"/>
              </a:ext>
            </a:extLst>
          </p:cNvPr>
          <p:cNvSpPr txBox="1"/>
          <p:nvPr/>
        </p:nvSpPr>
        <p:spPr>
          <a:xfrm>
            <a:off x="6292312" y="929898"/>
            <a:ext cx="2433234" cy="5293757"/>
          </a:xfrm>
          <a:prstGeom prst="rect">
            <a:avLst/>
          </a:prstGeom>
          <a:noFill/>
          <a:ln>
            <a:solidFill>
              <a:schemeClr val="tx1"/>
            </a:solidFill>
          </a:ln>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What is she praying for?</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Why is she alone?</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What do the keys unlock?</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What could the funnel be a metaphor for?</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What is the book on the shelf, and why is it left open?</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Where did she get the flour from to make that large </a:t>
            </a:r>
            <a:r>
              <a:rPr lang="en-US" sz="1600" b="1" dirty="0" smtClean="0">
                <a:latin typeface="Verdana" panose="020B0604030504040204" pitchFamily="34" charset="0"/>
                <a:ea typeface="Verdana" panose="020B0604030504040204" pitchFamily="34" charset="0"/>
                <a:cs typeface="Verdana" panose="020B0604030504040204" pitchFamily="34" charset="0"/>
              </a:rPr>
              <a:t> </a:t>
            </a:r>
            <a:r>
              <a:rPr lang="en-US" sz="1600" b="1" dirty="0">
                <a:latin typeface="Verdana" panose="020B0604030504040204" pitchFamily="34" charset="0"/>
                <a:ea typeface="Verdana" panose="020B0604030504040204" pitchFamily="34" charset="0"/>
                <a:cs typeface="Verdana" panose="020B0604030504040204" pitchFamily="34" charset="0"/>
              </a:rPr>
              <a:t>loaf?</a:t>
            </a:r>
          </a:p>
          <a:p>
            <a:endParaRPr lang="en-US" dirty="0"/>
          </a:p>
        </p:txBody>
      </p:sp>
    </p:spTree>
    <p:extLst>
      <p:ext uri="{BB962C8B-B14F-4D97-AF65-F5344CB8AC3E}">
        <p14:creationId xmlns:p14="http://schemas.microsoft.com/office/powerpoint/2010/main" val="828607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655523F-42EA-5A48-A976-84A149772687}"/>
              </a:ext>
            </a:extLst>
          </p:cNvPr>
          <p:cNvSpPr>
            <a:spLocks noGrp="1"/>
          </p:cNvSpPr>
          <p:nvPr>
            <p:ph type="body" idx="1"/>
          </p:nvPr>
        </p:nvSpPr>
        <p:spPr/>
        <p:txBody>
          <a:bodyPr/>
          <a:lstStyle/>
          <a:p>
            <a:r>
              <a:rPr lang="en-GB" dirty="0">
                <a:hlinkClick r:id="rId2"/>
              </a:rPr>
              <a:t>Herts Grid for Learning</a:t>
            </a:r>
            <a:r>
              <a:rPr lang="en-GB" dirty="0"/>
              <a:t> </a:t>
            </a:r>
            <a:endParaRPr lang="en-US" dirty="0"/>
          </a:p>
        </p:txBody>
      </p:sp>
      <p:sp>
        <p:nvSpPr>
          <p:cNvPr id="3" name="Title 2">
            <a:extLst>
              <a:ext uri="{FF2B5EF4-FFF2-40B4-BE49-F238E27FC236}">
                <a16:creationId xmlns="" xmlns:a16="http://schemas.microsoft.com/office/drawing/2014/main" id="{06A53ADF-F6B0-D44F-B30F-9BC3070650AF}"/>
              </a:ext>
            </a:extLst>
          </p:cNvPr>
          <p:cNvSpPr>
            <a:spLocks noGrp="1"/>
          </p:cNvSpPr>
          <p:nvPr>
            <p:ph type="title"/>
          </p:nvPr>
        </p:nvSpPr>
        <p:spPr>
          <a:solidFill>
            <a:schemeClr val="accent1">
              <a:lumMod val="20000"/>
              <a:lumOff val="80000"/>
            </a:schemeClr>
          </a:solidFill>
        </p:spPr>
        <p:txBody>
          <a:bodyPr/>
          <a:lstStyle/>
          <a:p>
            <a:r>
              <a:rPr lang="en-US" dirty="0"/>
              <a:t>Blast from the past</a:t>
            </a:r>
          </a:p>
        </p:txBody>
      </p:sp>
      <p:pic>
        <p:nvPicPr>
          <p:cNvPr id="7" name="Picture 6" descr="A screenshot of a social media post&#10;&#10;Description automatically generated">
            <a:extLst>
              <a:ext uri="{FF2B5EF4-FFF2-40B4-BE49-F238E27FC236}">
                <a16:creationId xmlns="" xmlns:a16="http://schemas.microsoft.com/office/drawing/2014/main" id="{E3194BA2-A0AB-B74C-9768-5A1CB6545858}"/>
              </a:ext>
            </a:extLst>
          </p:cNvPr>
          <p:cNvPicPr>
            <a:picLocks noChangeAspect="1"/>
          </p:cNvPicPr>
          <p:nvPr/>
        </p:nvPicPr>
        <p:blipFill>
          <a:blip r:embed="rId3"/>
          <a:stretch>
            <a:fillRect/>
          </a:stretch>
        </p:blipFill>
        <p:spPr>
          <a:xfrm>
            <a:off x="374400" y="2112701"/>
            <a:ext cx="6524786" cy="4745299"/>
          </a:xfrm>
          <a:prstGeom prst="rect">
            <a:avLst/>
          </a:prstGeom>
        </p:spPr>
      </p:pic>
    </p:spTree>
    <p:extLst>
      <p:ext uri="{BB962C8B-B14F-4D97-AF65-F5344CB8AC3E}">
        <p14:creationId xmlns:p14="http://schemas.microsoft.com/office/powerpoint/2010/main" val="227328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056BA3A-F63E-5E45-8567-3602CAA7A5BF}"/>
              </a:ext>
            </a:extLst>
          </p:cNvPr>
          <p:cNvSpPr>
            <a:spLocks noGrp="1"/>
          </p:cNvSpPr>
          <p:nvPr>
            <p:ph type="body" idx="1"/>
          </p:nvPr>
        </p:nvSpPr>
        <p:spPr/>
        <p:txBody>
          <a:bodyPr/>
          <a:lstStyle/>
          <a:p>
            <a:endParaRPr lang="en-US"/>
          </a:p>
        </p:txBody>
      </p:sp>
      <p:sp>
        <p:nvSpPr>
          <p:cNvPr id="3" name="Title 2">
            <a:extLst>
              <a:ext uri="{FF2B5EF4-FFF2-40B4-BE49-F238E27FC236}">
                <a16:creationId xmlns="" xmlns:a16="http://schemas.microsoft.com/office/drawing/2014/main" id="{6152F791-1566-C248-A837-D391C415FD89}"/>
              </a:ext>
            </a:extLst>
          </p:cNvPr>
          <p:cNvSpPr>
            <a:spLocks noGrp="1"/>
          </p:cNvSpPr>
          <p:nvPr>
            <p:ph type="title"/>
          </p:nvPr>
        </p:nvSpPr>
        <p:spPr>
          <a:xfrm>
            <a:off x="2309232" y="387217"/>
            <a:ext cx="4525535" cy="553998"/>
          </a:xfrm>
          <a:solidFill>
            <a:schemeClr val="accent1">
              <a:lumMod val="20000"/>
              <a:lumOff val="80000"/>
            </a:schemeClr>
          </a:solidFill>
        </p:spPr>
        <p:txBody>
          <a:bodyPr/>
          <a:lstStyle/>
          <a:p>
            <a:r>
              <a:rPr lang="en-US" dirty="0"/>
              <a:t>KS3</a:t>
            </a:r>
          </a:p>
        </p:txBody>
      </p:sp>
      <p:pic>
        <p:nvPicPr>
          <p:cNvPr id="5" name="Picture 4" descr="A screenshot of a cell phone&#10;&#10;Description automatically generated">
            <a:extLst>
              <a:ext uri="{FF2B5EF4-FFF2-40B4-BE49-F238E27FC236}">
                <a16:creationId xmlns="" xmlns:a16="http://schemas.microsoft.com/office/drawing/2014/main" id="{FA2D3CBF-6209-BE4E-9602-534801716736}"/>
              </a:ext>
            </a:extLst>
          </p:cNvPr>
          <p:cNvPicPr>
            <a:picLocks noChangeAspect="1"/>
          </p:cNvPicPr>
          <p:nvPr/>
        </p:nvPicPr>
        <p:blipFill>
          <a:blip r:embed="rId2"/>
          <a:stretch>
            <a:fillRect/>
          </a:stretch>
        </p:blipFill>
        <p:spPr>
          <a:xfrm>
            <a:off x="1034148" y="1283496"/>
            <a:ext cx="7361695" cy="5372048"/>
          </a:xfrm>
          <a:prstGeom prst="rect">
            <a:avLst/>
          </a:prstGeom>
        </p:spPr>
      </p:pic>
    </p:spTree>
    <p:extLst>
      <p:ext uri="{BB962C8B-B14F-4D97-AF65-F5344CB8AC3E}">
        <p14:creationId xmlns:p14="http://schemas.microsoft.com/office/powerpoint/2010/main" val="4276463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Language ideas and resources of the week</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197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5D62E64-680C-134F-9631-B69549C7C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898" y="1042733"/>
            <a:ext cx="4719866" cy="5652533"/>
          </a:xfrm>
          <a:prstGeom prst="rect">
            <a:avLst/>
          </a:prstGeom>
        </p:spPr>
      </p:pic>
      <p:sp>
        <p:nvSpPr>
          <p:cNvPr id="4" name="TextBox 3">
            <a:extLst>
              <a:ext uri="{FF2B5EF4-FFF2-40B4-BE49-F238E27FC236}">
                <a16:creationId xmlns="" xmlns:a16="http://schemas.microsoft.com/office/drawing/2014/main" id="{5B664C15-3CEF-0843-9087-FE19AB80F0CC}"/>
              </a:ext>
            </a:extLst>
          </p:cNvPr>
          <p:cNvSpPr txBox="1"/>
          <p:nvPr/>
        </p:nvSpPr>
        <p:spPr>
          <a:xfrm>
            <a:off x="6292312" y="929898"/>
            <a:ext cx="2433234" cy="5632311"/>
          </a:xfrm>
          <a:prstGeom prst="rect">
            <a:avLst/>
          </a:prstGeom>
          <a:noFill/>
          <a:ln>
            <a:solidFill>
              <a:schemeClr val="tx1"/>
            </a:solidFill>
          </a:ln>
        </p:spPr>
        <p:txBody>
          <a:bodyPr wrap="square" rtlCol="0">
            <a:spAutoFit/>
          </a:bodyPr>
          <a:lstStyle/>
          <a:p>
            <a:r>
              <a:rPr lang="en-US" dirty="0"/>
              <a:t>Look closely at this picture for one minute.</a:t>
            </a:r>
          </a:p>
          <a:p>
            <a:endParaRPr lang="en-US" dirty="0"/>
          </a:p>
          <a:p>
            <a:endParaRPr lang="en-US" dirty="0"/>
          </a:p>
          <a:p>
            <a:r>
              <a:rPr lang="en-US" dirty="0"/>
              <a:t>Write down every object you can remember from the picture.</a:t>
            </a:r>
          </a:p>
          <a:p>
            <a:endParaRPr lang="en-US" dirty="0"/>
          </a:p>
          <a:p>
            <a:r>
              <a:rPr lang="en-US" dirty="0"/>
              <a:t>Now select one object, write for five minutes about that object.  </a:t>
            </a:r>
          </a:p>
          <a:p>
            <a:endParaRPr lang="en-US" dirty="0"/>
          </a:p>
          <a:p>
            <a:r>
              <a:rPr lang="en-US" dirty="0"/>
              <a:t>Why is it there?</a:t>
            </a:r>
          </a:p>
          <a:p>
            <a:r>
              <a:rPr lang="en-US" dirty="0"/>
              <a:t>What exactly is it?</a:t>
            </a:r>
          </a:p>
          <a:p>
            <a:r>
              <a:rPr lang="en-US" dirty="0"/>
              <a:t>Why is it important to the old lady?</a:t>
            </a:r>
          </a:p>
          <a:p>
            <a:r>
              <a:rPr lang="en-US" dirty="0"/>
              <a:t>Does it even belong to her?</a:t>
            </a:r>
          </a:p>
          <a:p>
            <a:endParaRPr lang="en-US" dirty="0"/>
          </a:p>
        </p:txBody>
      </p:sp>
      <p:sp>
        <p:nvSpPr>
          <p:cNvPr id="5" name="Title 2">
            <a:extLst>
              <a:ext uri="{FF2B5EF4-FFF2-40B4-BE49-F238E27FC236}">
                <a16:creationId xmlns="" xmlns:a16="http://schemas.microsoft.com/office/drawing/2014/main" id="{1D1A4FE7-77DC-AD4E-965C-EBF84358D4D0}"/>
              </a:ext>
            </a:extLst>
          </p:cNvPr>
          <p:cNvSpPr txBox="1">
            <a:spLocks/>
          </p:cNvSpPr>
          <p:nvPr/>
        </p:nvSpPr>
        <p:spPr>
          <a:xfrm>
            <a:off x="1034148" y="263958"/>
            <a:ext cx="6568219" cy="553998"/>
          </a:xfrm>
          <a:prstGeom prst="rect">
            <a:avLst/>
          </a:prstGeom>
          <a:solidFill>
            <a:schemeClr val="accent1">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070C0"/>
                </a:solidFill>
                <a:latin typeface="Arial" panose="020B0604020202020204" pitchFamily="34" charset="0"/>
                <a:cs typeface="Arial" panose="020B0604020202020204" pitchFamily="34" charset="0"/>
              </a:rPr>
              <a:t>Using art for creative writing</a:t>
            </a:r>
          </a:p>
        </p:txBody>
      </p:sp>
    </p:spTree>
    <p:extLst>
      <p:ext uri="{BB962C8B-B14F-4D97-AF65-F5344CB8AC3E}">
        <p14:creationId xmlns:p14="http://schemas.microsoft.com/office/powerpoint/2010/main" val="28732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Shape 323"/>
          <p:cNvSpPr txBox="1">
            <a:spLocks noGrp="1"/>
          </p:cNvSpPr>
          <p:nvPr>
            <p:ph type="body" idx="1"/>
          </p:nvPr>
        </p:nvSpPr>
        <p:spPr>
          <a:prstGeom prst="rect">
            <a:avLst/>
          </a:prstGeom>
          <a:noFill/>
          <a:ln>
            <a:noFill/>
          </a:ln>
        </p:spPr>
        <p:txBody>
          <a:bodyPr vert="horz" lIns="0" tIns="0" rIns="0" bIns="0" rtlCol="0" anchor="t" anchorCtr="0">
            <a:noAutofit/>
          </a:bodyPr>
          <a:lstStyle/>
          <a:p>
            <a:pPr>
              <a:lnSpc>
                <a:spcPct val="100000"/>
              </a:lnSpc>
              <a:spcBef>
                <a:spcPts val="900"/>
              </a:spcBef>
              <a:buClr>
                <a:srgbClr val="3D7D6B"/>
              </a:buClr>
              <a:buSzPct val="100000"/>
            </a:pPr>
            <a:endParaRPr lang="en-GB" sz="1200" b="1" dirty="0">
              <a:latin typeface="Verdana" panose="020B0604030504040204" pitchFamily="34" charset="0"/>
              <a:ea typeface="Verdana" panose="020B0604030504040204" pitchFamily="34" charset="0"/>
              <a:cs typeface="Verdana" panose="020B0604030504040204" pitchFamily="34" charset="0"/>
              <a:sym typeface="Arial"/>
            </a:endParaRPr>
          </a:p>
          <a:p>
            <a:pPr>
              <a:lnSpc>
                <a:spcPct val="118750"/>
              </a:lnSpc>
              <a:buClr>
                <a:schemeClr val="dk1"/>
              </a:buClr>
              <a:buSzPct val="25000"/>
            </a:pPr>
            <a:endParaRPr sz="1200" dirty="0">
              <a:latin typeface="Arial"/>
              <a:ea typeface="Arial"/>
              <a:cs typeface="Arial"/>
              <a:sym typeface="Arial"/>
            </a:endParaRPr>
          </a:p>
        </p:txBody>
      </p:sp>
      <p:sp>
        <p:nvSpPr>
          <p:cNvPr id="322" name="Shape 322"/>
          <p:cNvSpPr txBox="1">
            <a:spLocks noGrp="1"/>
          </p:cNvSpPr>
          <p:nvPr>
            <p:ph type="title"/>
          </p:nvPr>
        </p:nvSpPr>
        <p:spPr>
          <a:prstGeom prst="rect">
            <a:avLst/>
          </a:prstGeom>
          <a:solidFill>
            <a:schemeClr val="accent1">
              <a:lumMod val="20000"/>
              <a:lumOff val="80000"/>
            </a:schemeClr>
          </a:solidFill>
          <a:ln>
            <a:noFill/>
          </a:ln>
        </p:spPr>
        <p:txBody>
          <a:bodyPr vert="horz" lIns="0" tIns="0" rIns="0" bIns="0" rtlCol="0" anchor="t" anchorCtr="0">
            <a:noAutofit/>
          </a:bodyPr>
          <a:lstStyle/>
          <a:p>
            <a:pPr>
              <a:lnSpc>
                <a:spcPct val="117647"/>
              </a:lnSpc>
              <a:spcBef>
                <a:spcPts val="0"/>
              </a:spcBef>
              <a:buClr>
                <a:schemeClr val="dk2"/>
              </a:buClr>
              <a:buSzPct val="25000"/>
            </a:pPr>
            <a:r>
              <a:rPr lang="en-GB" sz="2550" dirty="0">
                <a:solidFill>
                  <a:schemeClr val="dk2"/>
                </a:solidFill>
                <a:latin typeface="Verdana" panose="020B0604030504040204" pitchFamily="34" charset="0"/>
                <a:ea typeface="Verdana" panose="020B0604030504040204" pitchFamily="34" charset="0"/>
                <a:cs typeface="Verdana" panose="020B0604030504040204" pitchFamily="34" charset="0"/>
                <a:sym typeface="Times New Roman"/>
              </a:rPr>
              <a:t>Evaluation activities</a:t>
            </a:r>
          </a:p>
        </p:txBody>
      </p:sp>
      <p:sp>
        <p:nvSpPr>
          <p:cNvPr id="4" name="Rectangle 3"/>
          <p:cNvSpPr/>
          <p:nvPr/>
        </p:nvSpPr>
        <p:spPr>
          <a:xfrm>
            <a:off x="685800" y="1893965"/>
            <a:ext cx="8155858" cy="3993401"/>
          </a:xfrm>
          <a:prstGeom prst="rect">
            <a:avLst/>
          </a:prstGeom>
        </p:spPr>
        <p:txBody>
          <a:bodyPr wrap="square">
            <a:spAutoFit/>
          </a:bodyPr>
          <a:lstStyle/>
          <a:p>
            <a:pPr>
              <a:spcBef>
                <a:spcPts val="900"/>
              </a:spcBef>
              <a:buClr>
                <a:srgbClr val="3D7D6B"/>
              </a:buClr>
              <a:buSzPct val="100000"/>
              <a:buFont typeface="Verdana"/>
              <a:buChar char="•"/>
            </a:pPr>
            <a:r>
              <a:rPr lang="en-US" sz="2000" dirty="0">
                <a:solidFill>
                  <a:schemeClr val="dk1"/>
                </a:solidFill>
                <a:ea typeface="Verdana"/>
                <a:cs typeface="Verdana"/>
                <a:sym typeface="Verdana"/>
                <a:rtl val="0"/>
              </a:rPr>
              <a:t> </a:t>
            </a:r>
            <a:r>
              <a:rPr lang="en-US" sz="2400" dirty="0">
                <a:solidFill>
                  <a:schemeClr val="dk1"/>
                </a:solidFill>
                <a:ea typeface="Verdana"/>
                <a:cs typeface="Verdana"/>
                <a:sym typeface="Verdana"/>
                <a:rtl val="0"/>
              </a:rPr>
              <a:t>A quick ‘ice breaker’ exercise which has worked well in the classroom is to ask students to evaluate either some pictures, what they watched on TV, the latest computer game etc. in pairs</a:t>
            </a:r>
          </a:p>
          <a:p>
            <a:pPr>
              <a:spcBef>
                <a:spcPts val="900"/>
              </a:spcBef>
              <a:buClr>
                <a:srgbClr val="3D7D6B"/>
              </a:buClr>
              <a:buSzPct val="100000"/>
            </a:pPr>
            <a:endParaRPr lang="en-US" sz="2400" dirty="0">
              <a:solidFill>
                <a:schemeClr val="dk1"/>
              </a:solidFill>
              <a:ea typeface="Verdana"/>
              <a:cs typeface="Verdana"/>
              <a:sym typeface="Verdana"/>
              <a:rtl val="0"/>
            </a:endParaRPr>
          </a:p>
          <a:p>
            <a:pPr>
              <a:spcBef>
                <a:spcPts val="900"/>
              </a:spcBef>
              <a:buClr>
                <a:srgbClr val="3D7D6B"/>
              </a:buClr>
              <a:buSzPct val="100000"/>
              <a:buFont typeface="Verdana"/>
              <a:buChar char="•"/>
            </a:pPr>
            <a:r>
              <a:rPr lang="en-US" sz="2400" dirty="0">
                <a:solidFill>
                  <a:schemeClr val="dk1"/>
                </a:solidFill>
                <a:ea typeface="Verdana"/>
                <a:cs typeface="Verdana"/>
                <a:sym typeface="Verdana"/>
                <a:rtl val="0"/>
              </a:rPr>
              <a:t> Once they have done this for a couple of minutes, they will realise that they have made a judgement, been positive or negative and reflected on their own needs and/or those of other audiences</a:t>
            </a:r>
          </a:p>
          <a:p>
            <a:pPr>
              <a:spcBef>
                <a:spcPts val="900"/>
              </a:spcBef>
              <a:buClr>
                <a:srgbClr val="3D7D6B"/>
              </a:buClr>
              <a:buSzPct val="100000"/>
            </a:pPr>
            <a:endParaRPr lang="en-US" sz="1500" dirty="0">
              <a:solidFill>
                <a:schemeClr val="dk1"/>
              </a:solidFill>
              <a:latin typeface="Verdana"/>
              <a:ea typeface="Verdana"/>
              <a:cs typeface="Verdana"/>
              <a:sym typeface="Verdana"/>
              <a:rtl val="0"/>
            </a:endParaRPr>
          </a:p>
        </p:txBody>
      </p:sp>
    </p:spTree>
    <p:extLst>
      <p:ext uri="{BB962C8B-B14F-4D97-AF65-F5344CB8AC3E}">
        <p14:creationId xmlns:p14="http://schemas.microsoft.com/office/powerpoint/2010/main" val="372484940"/>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AE0DBAC-42BC-4DF0-84AF-2702E3CDB470}"/>
              </a:ext>
            </a:extLst>
          </p:cNvPr>
          <p:cNvSpPr txBox="1"/>
          <p:nvPr/>
        </p:nvSpPr>
        <p:spPr>
          <a:xfrm>
            <a:off x="5068956" y="748548"/>
            <a:ext cx="3246782" cy="923330"/>
          </a:xfrm>
          <a:prstGeom prst="rect">
            <a:avLst/>
          </a:prstGeom>
          <a:noFill/>
          <a:ln>
            <a:solidFill>
              <a:schemeClr val="tx1"/>
            </a:solidFill>
          </a:ln>
        </p:spPr>
        <p:txBody>
          <a:bodyPr wrap="square" rtlCol="0">
            <a:spAutoFit/>
          </a:bodyPr>
          <a:lstStyle/>
          <a:p>
            <a:r>
              <a:rPr lang="en-GB" dirty="0"/>
              <a:t>Which picture is most effective at conveying a threatening atmosphere?</a:t>
            </a:r>
            <a:endParaRPr lang="en-GB" sz="3200" dirty="0"/>
          </a:p>
        </p:txBody>
      </p:sp>
      <p:pic>
        <p:nvPicPr>
          <p:cNvPr id="12" name="Picture 11">
            <a:extLst>
              <a:ext uri="{FF2B5EF4-FFF2-40B4-BE49-F238E27FC236}">
                <a16:creationId xmlns="" xmlns:a16="http://schemas.microsoft.com/office/drawing/2014/main" id="{F960DB5A-1FC8-4D9D-8804-AA228C006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156" y="1937453"/>
            <a:ext cx="5141844" cy="3444699"/>
          </a:xfrm>
          <a:prstGeom prst="rect">
            <a:avLst/>
          </a:prstGeom>
        </p:spPr>
      </p:pic>
      <p:pic>
        <p:nvPicPr>
          <p:cNvPr id="14" name="Picture 13">
            <a:extLst>
              <a:ext uri="{FF2B5EF4-FFF2-40B4-BE49-F238E27FC236}">
                <a16:creationId xmlns="" xmlns:a16="http://schemas.microsoft.com/office/drawing/2014/main" id="{09F01E83-8E1D-4507-B704-B69D6543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3" y="3656895"/>
            <a:ext cx="4586825" cy="3057883"/>
          </a:xfrm>
          <a:prstGeom prst="rect">
            <a:avLst/>
          </a:prstGeom>
        </p:spPr>
      </p:pic>
      <p:pic>
        <p:nvPicPr>
          <p:cNvPr id="7" name="Picture 6">
            <a:extLst>
              <a:ext uri="{FF2B5EF4-FFF2-40B4-BE49-F238E27FC236}">
                <a16:creationId xmlns="" xmlns:a16="http://schemas.microsoft.com/office/drawing/2014/main" id="{C1ECCF62-39A5-4430-8FFF-3B30F3ABC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96" y="-47563"/>
            <a:ext cx="5141843" cy="3438883"/>
          </a:xfrm>
          <a:prstGeom prst="rect">
            <a:avLst/>
          </a:prstGeom>
        </p:spPr>
      </p:pic>
    </p:spTree>
    <p:extLst>
      <p:ext uri="{BB962C8B-B14F-4D97-AF65-F5344CB8AC3E}">
        <p14:creationId xmlns:p14="http://schemas.microsoft.com/office/powerpoint/2010/main" val="3414133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A120F5-6640-4DBE-A57A-69030328E909}"/>
              </a:ext>
            </a:extLst>
          </p:cNvPr>
          <p:cNvSpPr>
            <a:spLocks noGrp="1"/>
          </p:cNvSpPr>
          <p:nvPr>
            <p:ph type="ctrTitle"/>
          </p:nvPr>
        </p:nvSpPr>
        <p:spPr/>
        <p:txBody>
          <a:bodyPr/>
          <a:lstStyle/>
          <a:p>
            <a:r>
              <a:rPr lang="en-GB" dirty="0"/>
              <a:t>                       </a:t>
            </a:r>
          </a:p>
        </p:txBody>
      </p:sp>
      <p:sp>
        <p:nvSpPr>
          <p:cNvPr id="3" name="Subtitle 2">
            <a:extLst>
              <a:ext uri="{FF2B5EF4-FFF2-40B4-BE49-F238E27FC236}">
                <a16:creationId xmlns="" xmlns:a16="http://schemas.microsoft.com/office/drawing/2014/main" id="{0C6D1CA7-EF3D-4F43-B360-A13A41443707}"/>
              </a:ext>
            </a:extLst>
          </p:cNvPr>
          <p:cNvSpPr>
            <a:spLocks noGrp="1"/>
          </p:cNvSpPr>
          <p:nvPr>
            <p:ph type="subTitle" idx="1"/>
          </p:nvPr>
        </p:nvSpPr>
        <p:spPr>
          <a:xfrm>
            <a:off x="5386583" y="1122363"/>
            <a:ext cx="2793569" cy="1655762"/>
          </a:xfrm>
          <a:ln>
            <a:solidFill>
              <a:schemeClr val="tx1"/>
            </a:solidFill>
          </a:ln>
        </p:spPr>
        <p:txBody>
          <a:bodyPr>
            <a:normAutofit fontScale="85000" lnSpcReduction="20000"/>
          </a:bodyPr>
          <a:lstStyle/>
          <a:p>
            <a:r>
              <a:rPr lang="en-GB" dirty="0"/>
              <a:t>Which is most successful at creating:</a:t>
            </a:r>
          </a:p>
          <a:p>
            <a:r>
              <a:rPr lang="en-GB" dirty="0"/>
              <a:t>a menacing atmosphere?</a:t>
            </a:r>
          </a:p>
          <a:p>
            <a:endParaRPr lang="en-GB" dirty="0"/>
          </a:p>
          <a:p>
            <a:r>
              <a:rPr lang="en-GB" dirty="0"/>
              <a:t>a peaceful atmosphere?</a:t>
            </a:r>
          </a:p>
          <a:p>
            <a:endParaRPr lang="en-GB" dirty="0"/>
          </a:p>
        </p:txBody>
      </p:sp>
      <p:pic>
        <p:nvPicPr>
          <p:cNvPr id="8" name="Picture 7">
            <a:extLst>
              <a:ext uri="{FF2B5EF4-FFF2-40B4-BE49-F238E27FC236}">
                <a16:creationId xmlns="" xmlns:a16="http://schemas.microsoft.com/office/drawing/2014/main" id="{634FCE43-D3AE-4027-AB23-5BCDC9059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686" y="3343974"/>
            <a:ext cx="4648429" cy="3486322"/>
          </a:xfrm>
          <a:prstGeom prst="rect">
            <a:avLst/>
          </a:prstGeom>
        </p:spPr>
      </p:pic>
      <p:pic>
        <p:nvPicPr>
          <p:cNvPr id="10" name="Picture 9">
            <a:extLst>
              <a:ext uri="{FF2B5EF4-FFF2-40B4-BE49-F238E27FC236}">
                <a16:creationId xmlns="" xmlns:a16="http://schemas.microsoft.com/office/drawing/2014/main" id="{E9BCEC9B-B4C0-41DC-9A0B-2F00C5158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0" y="118164"/>
            <a:ext cx="4777068" cy="3189704"/>
          </a:xfrm>
          <a:prstGeom prst="rect">
            <a:avLst/>
          </a:prstGeom>
        </p:spPr>
      </p:pic>
      <p:sp>
        <p:nvSpPr>
          <p:cNvPr id="4" name="TextBox 3">
            <a:extLst>
              <a:ext uri="{FF2B5EF4-FFF2-40B4-BE49-F238E27FC236}">
                <a16:creationId xmlns="" xmlns:a16="http://schemas.microsoft.com/office/drawing/2014/main" id="{20D0DAD1-F3D4-304B-86FE-7B5F3BAA92BB}"/>
              </a:ext>
            </a:extLst>
          </p:cNvPr>
          <p:cNvSpPr txBox="1"/>
          <p:nvPr/>
        </p:nvSpPr>
        <p:spPr>
          <a:xfrm>
            <a:off x="867905" y="3719593"/>
            <a:ext cx="2727702" cy="2031325"/>
          </a:xfrm>
          <a:prstGeom prst="rect">
            <a:avLst/>
          </a:prstGeom>
          <a:noFill/>
          <a:ln>
            <a:solidFill>
              <a:schemeClr val="tx1"/>
            </a:solidFill>
          </a:ln>
        </p:spPr>
        <p:txBody>
          <a:bodyPr wrap="square" rtlCol="0">
            <a:spAutoFit/>
          </a:bodyPr>
          <a:lstStyle/>
          <a:p>
            <a:r>
              <a:rPr lang="en-US" dirty="0"/>
              <a:t>The photographer has attempted to engage the audience through the use of nature.</a:t>
            </a:r>
          </a:p>
          <a:p>
            <a:endParaRPr lang="en-US" dirty="0"/>
          </a:p>
          <a:p>
            <a:r>
              <a:rPr lang="en-US" dirty="0"/>
              <a:t>Evaluate how successfully this is achieved.</a:t>
            </a:r>
          </a:p>
        </p:txBody>
      </p:sp>
    </p:spTree>
    <p:extLst>
      <p:ext uri="{BB962C8B-B14F-4D97-AF65-F5344CB8AC3E}">
        <p14:creationId xmlns:p14="http://schemas.microsoft.com/office/powerpoint/2010/main" val="2612397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solidFill>
            <a:schemeClr val="accent1">
              <a:lumMod val="20000"/>
              <a:lumOff val="80000"/>
            </a:schemeClr>
          </a:solidFill>
        </p:spPr>
        <p:txBody>
          <a:bodyPr/>
          <a:lstStyle/>
          <a:p>
            <a:r>
              <a:rPr lang="en-US" dirty="0"/>
              <a:t>Using Art for Evaluation</a:t>
            </a:r>
          </a:p>
        </p:txBody>
      </p:sp>
      <p:pic>
        <p:nvPicPr>
          <p:cNvPr id="6" name="Picture 5">
            <a:extLst>
              <a:ext uri="{FF2B5EF4-FFF2-40B4-BE49-F238E27FC236}">
                <a16:creationId xmlns="" xmlns:a16="http://schemas.microsoft.com/office/drawing/2014/main" id="{5FE282F1-AE16-7C44-9545-17630FA09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148" y="1182800"/>
            <a:ext cx="4518388" cy="5411242"/>
          </a:xfrm>
          <a:prstGeom prst="rect">
            <a:avLst/>
          </a:prstGeom>
        </p:spPr>
      </p:pic>
      <p:sp>
        <p:nvSpPr>
          <p:cNvPr id="7" name="TextBox 6">
            <a:extLst>
              <a:ext uri="{FF2B5EF4-FFF2-40B4-BE49-F238E27FC236}">
                <a16:creationId xmlns="" xmlns:a16="http://schemas.microsoft.com/office/drawing/2014/main" id="{2EAD2BFE-502F-7146-9084-250EE62757B6}"/>
              </a:ext>
            </a:extLst>
          </p:cNvPr>
          <p:cNvSpPr txBox="1"/>
          <p:nvPr/>
        </p:nvSpPr>
        <p:spPr>
          <a:xfrm>
            <a:off x="5796366" y="1079241"/>
            <a:ext cx="2727703" cy="5355312"/>
          </a:xfrm>
          <a:prstGeom prst="rect">
            <a:avLst/>
          </a:prstGeom>
          <a:noFill/>
          <a:ln>
            <a:solidFill>
              <a:schemeClr val="tx1"/>
            </a:solidFill>
          </a:ln>
        </p:spPr>
        <p:txBody>
          <a:bodyPr wrap="square" rtlCol="0">
            <a:spAutoFit/>
          </a:bodyPr>
          <a:lstStyle/>
          <a:p>
            <a:r>
              <a:rPr lang="en-US" dirty="0">
                <a:latin typeface="Arial" panose="020B0604020202020204" pitchFamily="34" charset="0"/>
                <a:ea typeface="Verdana" panose="020B0604030504040204" pitchFamily="34" charset="0"/>
                <a:cs typeface="Arial" panose="020B0604020202020204" pitchFamily="34" charset="0"/>
              </a:rPr>
              <a:t>Give the picture a title.</a:t>
            </a:r>
          </a:p>
          <a:p>
            <a:endParaRPr lang="en-US" dirty="0">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What are the key themes suggested by this picture?</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What ideas does it give you about prayer?</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What ideas about old age?</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How do you relate to the picture?</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Do you know anyone else who might feel differently?</a:t>
            </a:r>
          </a:p>
        </p:txBody>
      </p:sp>
    </p:spTree>
    <p:extLst>
      <p:ext uri="{BB962C8B-B14F-4D97-AF65-F5344CB8AC3E}">
        <p14:creationId xmlns:p14="http://schemas.microsoft.com/office/powerpoint/2010/main" val="3351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xfrm>
            <a:off x="1348352" y="154091"/>
            <a:ext cx="4378720" cy="553998"/>
          </a:xfrm>
          <a:solidFill>
            <a:schemeClr val="accent1">
              <a:lumMod val="20000"/>
              <a:lumOff val="80000"/>
            </a:schemeClr>
          </a:solidFill>
        </p:spPr>
        <p:txBody>
          <a:bodyPr/>
          <a:lstStyle/>
          <a:p>
            <a:r>
              <a:rPr lang="en-US" dirty="0"/>
              <a:t>Themes or ideas</a:t>
            </a:r>
          </a:p>
        </p:txBody>
      </p:sp>
      <p:pic>
        <p:nvPicPr>
          <p:cNvPr id="4" name="Picture 3" descr="A person sitting at a table&#10;&#10;Description automatically generated">
            <a:extLst>
              <a:ext uri="{FF2B5EF4-FFF2-40B4-BE49-F238E27FC236}">
                <a16:creationId xmlns="" xmlns:a16="http://schemas.microsoft.com/office/drawing/2014/main" id="{CF6F785D-2BEF-A840-A1CD-3718D03DB203}"/>
              </a:ext>
            </a:extLst>
          </p:cNvPr>
          <p:cNvPicPr>
            <a:picLocks noChangeAspect="1"/>
          </p:cNvPicPr>
          <p:nvPr/>
        </p:nvPicPr>
        <p:blipFill>
          <a:blip r:embed="rId2"/>
          <a:stretch>
            <a:fillRect/>
          </a:stretch>
        </p:blipFill>
        <p:spPr>
          <a:xfrm>
            <a:off x="-1" y="965610"/>
            <a:ext cx="4572000" cy="3681492"/>
          </a:xfrm>
          <a:prstGeom prst="rect">
            <a:avLst/>
          </a:prstGeom>
          <a:ln>
            <a:solidFill>
              <a:schemeClr val="tx1"/>
            </a:solidFill>
          </a:ln>
        </p:spPr>
      </p:pic>
      <p:pic>
        <p:nvPicPr>
          <p:cNvPr id="8" name="Picture 7" descr="A person sitting at a table&#10;&#10;Description automatically generated">
            <a:extLst>
              <a:ext uri="{FF2B5EF4-FFF2-40B4-BE49-F238E27FC236}">
                <a16:creationId xmlns="" xmlns:a16="http://schemas.microsoft.com/office/drawing/2014/main" id="{0FD72AD8-9C20-704E-95E5-535C4F32948B}"/>
              </a:ext>
            </a:extLst>
          </p:cNvPr>
          <p:cNvPicPr>
            <a:picLocks noChangeAspect="1"/>
          </p:cNvPicPr>
          <p:nvPr/>
        </p:nvPicPr>
        <p:blipFill>
          <a:blip r:embed="rId3"/>
          <a:stretch>
            <a:fillRect/>
          </a:stretch>
        </p:blipFill>
        <p:spPr>
          <a:xfrm>
            <a:off x="4571999" y="3514316"/>
            <a:ext cx="4662255" cy="3571089"/>
          </a:xfrm>
          <a:prstGeom prst="rect">
            <a:avLst/>
          </a:prstGeom>
          <a:ln>
            <a:solidFill>
              <a:schemeClr val="tx1"/>
            </a:solidFill>
          </a:ln>
        </p:spPr>
      </p:pic>
      <p:sp>
        <p:nvSpPr>
          <p:cNvPr id="9" name="TextBox 8">
            <a:extLst>
              <a:ext uri="{FF2B5EF4-FFF2-40B4-BE49-F238E27FC236}">
                <a16:creationId xmlns="" xmlns:a16="http://schemas.microsoft.com/office/drawing/2014/main" id="{B3F02EC4-22A2-F141-A280-36D21BBCBD2D}"/>
              </a:ext>
            </a:extLst>
          </p:cNvPr>
          <p:cNvSpPr txBox="1"/>
          <p:nvPr/>
        </p:nvSpPr>
        <p:spPr>
          <a:xfrm>
            <a:off x="4757980" y="1079241"/>
            <a:ext cx="4153545" cy="2246769"/>
          </a:xfrm>
          <a:prstGeom prst="rect">
            <a:avLst/>
          </a:prstGeom>
          <a:noFill/>
          <a:ln>
            <a:solidFill>
              <a:schemeClr val="tx1"/>
            </a:solidFill>
          </a:ln>
        </p:spPr>
        <p:txBody>
          <a:bodyPr wrap="square" rtlCol="0">
            <a:spAutoFit/>
          </a:bodyPr>
          <a:lstStyle/>
          <a:p>
            <a:r>
              <a:rPr lang="en-US" b="1" dirty="0">
                <a:latin typeface="Arial" panose="020B0604020202020204" pitchFamily="34" charset="0"/>
                <a:ea typeface="Verdana" panose="020B0604030504040204" pitchFamily="34" charset="0"/>
                <a:cs typeface="Arial" panose="020B0604020202020204" pitchFamily="34" charset="0"/>
              </a:rPr>
              <a:t>Give the pictures a title.</a:t>
            </a:r>
          </a:p>
          <a:p>
            <a:endParaRPr lang="en-US" b="1" dirty="0">
              <a:latin typeface="Arial" panose="020B0604020202020204" pitchFamily="34" charset="0"/>
              <a:ea typeface="Verdana" panose="020B0604030504040204" pitchFamily="34" charset="0"/>
              <a:cs typeface="Arial" panose="020B0604020202020204" pitchFamily="34" charset="0"/>
            </a:endParaRPr>
          </a:p>
          <a:p>
            <a:r>
              <a:rPr lang="en-US" b="1" dirty="0">
                <a:latin typeface="Arial" panose="020B0604020202020204" pitchFamily="34" charset="0"/>
                <a:ea typeface="Verdana" panose="020B0604030504040204" pitchFamily="34" charset="0"/>
                <a:cs typeface="Arial" panose="020B0604020202020204" pitchFamily="34" charset="0"/>
              </a:rPr>
              <a:t>What ideas about food are suggested here?</a:t>
            </a:r>
          </a:p>
          <a:p>
            <a:endParaRPr lang="en-US" b="1" dirty="0">
              <a:latin typeface="Arial" panose="020B0604020202020204" pitchFamily="34" charset="0"/>
              <a:ea typeface="Verdana" panose="020B0604030504040204" pitchFamily="34" charset="0"/>
              <a:cs typeface="Arial" panose="020B0604020202020204" pitchFamily="34" charset="0"/>
            </a:endParaRPr>
          </a:p>
          <a:p>
            <a:r>
              <a:rPr lang="en-US" b="1" dirty="0">
                <a:latin typeface="Arial" panose="020B0604020202020204" pitchFamily="34" charset="0"/>
                <a:ea typeface="Verdana" panose="020B0604030504040204" pitchFamily="34" charset="0"/>
                <a:cs typeface="Arial" panose="020B0604020202020204" pitchFamily="34" charset="0"/>
              </a:rPr>
              <a:t>Who has most to say thanks for?</a:t>
            </a:r>
          </a:p>
          <a:p>
            <a:endParaRPr lang="en-US" sz="1600" b="1" dirty="0">
              <a:latin typeface="Verdana" panose="020B0604030504040204" pitchFamily="34" charset="0"/>
              <a:ea typeface="Verdana" panose="020B0604030504040204" pitchFamily="34" charset="0"/>
              <a:cs typeface="Verdana" panose="020B0604030504040204" pitchFamily="34" charset="0"/>
            </a:endParaRPr>
          </a:p>
          <a:p>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6591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xfrm>
            <a:off x="648790" y="128769"/>
            <a:ext cx="4766177" cy="553998"/>
          </a:xfrm>
          <a:solidFill>
            <a:schemeClr val="accent1">
              <a:lumMod val="20000"/>
              <a:lumOff val="80000"/>
            </a:schemeClr>
          </a:solidFill>
        </p:spPr>
        <p:txBody>
          <a:bodyPr/>
          <a:lstStyle/>
          <a:p>
            <a:r>
              <a:rPr lang="en-US" dirty="0"/>
              <a:t>Themes or ideas</a:t>
            </a:r>
          </a:p>
        </p:txBody>
      </p:sp>
      <p:sp>
        <p:nvSpPr>
          <p:cNvPr id="9" name="TextBox 8">
            <a:extLst>
              <a:ext uri="{FF2B5EF4-FFF2-40B4-BE49-F238E27FC236}">
                <a16:creationId xmlns="" xmlns:a16="http://schemas.microsoft.com/office/drawing/2014/main" id="{B3F02EC4-22A2-F141-A280-36D21BBCBD2D}"/>
              </a:ext>
            </a:extLst>
          </p:cNvPr>
          <p:cNvSpPr txBox="1"/>
          <p:nvPr/>
        </p:nvSpPr>
        <p:spPr>
          <a:xfrm>
            <a:off x="3998564" y="817956"/>
            <a:ext cx="5145436" cy="2308324"/>
          </a:xfrm>
          <a:prstGeom prst="rect">
            <a:avLst/>
          </a:prstGeom>
          <a:noFill/>
          <a:ln>
            <a:solidFill>
              <a:schemeClr val="tx1"/>
            </a:solidFill>
          </a:ln>
        </p:spPr>
        <p:txBody>
          <a:bodyPr wrap="square" rtlCol="0">
            <a:spAutoFit/>
          </a:bodyPr>
          <a:lstStyle/>
          <a:p>
            <a:r>
              <a:rPr lang="en-US" dirty="0">
                <a:latin typeface="Arial" panose="020B0604020202020204" pitchFamily="34" charset="0"/>
                <a:ea typeface="Verdana" panose="020B0604030504040204" pitchFamily="34" charset="0"/>
                <a:cs typeface="Arial" panose="020B0604020202020204" pitchFamily="34" charset="0"/>
              </a:rPr>
              <a:t>Give the pictures a title.</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u="sng" dirty="0">
                <a:latin typeface="Arial" panose="020B0604020202020204" pitchFamily="34" charset="0"/>
                <a:ea typeface="Verdana" panose="020B0604030504040204" pitchFamily="34" charset="0"/>
                <a:cs typeface="Arial" panose="020B0604020202020204" pitchFamily="34" charset="0"/>
              </a:rPr>
              <a:t>What</a:t>
            </a:r>
            <a:r>
              <a:rPr lang="en-US" dirty="0">
                <a:latin typeface="Arial" panose="020B0604020202020204" pitchFamily="34" charset="0"/>
                <a:ea typeface="Verdana" panose="020B0604030504040204" pitchFamily="34" charset="0"/>
                <a:cs typeface="Arial" panose="020B0604020202020204" pitchFamily="34" charset="0"/>
              </a:rPr>
              <a:t> ideas about prayer are suggested by each picture?</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u="sng" dirty="0">
                <a:latin typeface="Arial" panose="020B0604020202020204" pitchFamily="34" charset="0"/>
                <a:ea typeface="Verdana" panose="020B0604030504040204" pitchFamily="34" charset="0"/>
                <a:cs typeface="Arial" panose="020B0604020202020204" pitchFamily="34" charset="0"/>
              </a:rPr>
              <a:t>How</a:t>
            </a:r>
            <a:r>
              <a:rPr lang="en-US" dirty="0">
                <a:latin typeface="Arial" panose="020B0604020202020204" pitchFamily="34" charset="0"/>
                <a:ea typeface="Verdana" panose="020B0604030504040204" pitchFamily="34" charset="0"/>
                <a:cs typeface="Arial" panose="020B0604020202020204" pitchFamily="34" charset="0"/>
              </a:rPr>
              <a:t> are they suggested [evidence]? </a:t>
            </a:r>
          </a:p>
          <a:p>
            <a:r>
              <a:rPr lang="en-US" dirty="0">
                <a:latin typeface="Arial" panose="020B0604020202020204" pitchFamily="34" charset="0"/>
                <a:ea typeface="Verdana" panose="020B0604030504040204" pitchFamily="34" charset="0"/>
                <a:cs typeface="Arial" panose="020B0604020202020204" pitchFamily="34" charset="0"/>
              </a:rPr>
              <a:t> </a:t>
            </a:r>
          </a:p>
          <a:p>
            <a:r>
              <a:rPr lang="en-US" u="sng" dirty="0">
                <a:latin typeface="Arial" panose="020B0604020202020204" pitchFamily="34" charset="0"/>
                <a:ea typeface="Verdana" panose="020B0604030504040204" pitchFamily="34" charset="0"/>
                <a:cs typeface="Arial" panose="020B0604020202020204" pitchFamily="34" charset="0"/>
              </a:rPr>
              <a:t>Why</a:t>
            </a:r>
            <a:r>
              <a:rPr lang="en-US" dirty="0">
                <a:latin typeface="Arial" panose="020B0604020202020204" pitchFamily="34" charset="0"/>
                <a:ea typeface="Verdana" panose="020B0604030504040204" pitchFamily="34" charset="0"/>
                <a:cs typeface="Arial" panose="020B0604020202020204" pitchFamily="34" charset="0"/>
              </a:rPr>
              <a:t> [painter’s purpose/viewer’s response]?</a:t>
            </a:r>
          </a:p>
        </p:txBody>
      </p:sp>
      <p:pic>
        <p:nvPicPr>
          <p:cNvPr id="5" name="Picture 4" descr="A person sitting on a bed&#10;&#10;Description automatically generated">
            <a:extLst>
              <a:ext uri="{FF2B5EF4-FFF2-40B4-BE49-F238E27FC236}">
                <a16:creationId xmlns="" xmlns:a16="http://schemas.microsoft.com/office/drawing/2014/main" id="{649785C9-0840-2B47-9613-1E05F282D2A2}"/>
              </a:ext>
            </a:extLst>
          </p:cNvPr>
          <p:cNvPicPr>
            <a:picLocks noChangeAspect="1"/>
          </p:cNvPicPr>
          <p:nvPr/>
        </p:nvPicPr>
        <p:blipFill>
          <a:blip r:embed="rId2"/>
          <a:stretch>
            <a:fillRect/>
          </a:stretch>
        </p:blipFill>
        <p:spPr>
          <a:xfrm>
            <a:off x="-1" y="1314778"/>
            <a:ext cx="3868521" cy="5279264"/>
          </a:xfrm>
          <a:prstGeom prst="rect">
            <a:avLst/>
          </a:prstGeom>
        </p:spPr>
      </p:pic>
      <p:pic>
        <p:nvPicPr>
          <p:cNvPr id="7" name="Picture 6" descr="A picture containing indoor, person, man, bed&#10;&#10;Description automatically generated">
            <a:extLst>
              <a:ext uri="{FF2B5EF4-FFF2-40B4-BE49-F238E27FC236}">
                <a16:creationId xmlns="" xmlns:a16="http://schemas.microsoft.com/office/drawing/2014/main" id="{81FE1612-42C3-1048-9086-CF2B679D5C22}"/>
              </a:ext>
            </a:extLst>
          </p:cNvPr>
          <p:cNvPicPr>
            <a:picLocks noChangeAspect="1"/>
          </p:cNvPicPr>
          <p:nvPr/>
        </p:nvPicPr>
        <p:blipFill rotWithShape="1">
          <a:blip r:embed="rId3"/>
          <a:srcRect t="10196"/>
          <a:stretch/>
        </p:blipFill>
        <p:spPr>
          <a:xfrm>
            <a:off x="5414967" y="3174088"/>
            <a:ext cx="3512918" cy="3931885"/>
          </a:xfrm>
          <a:prstGeom prst="rect">
            <a:avLst/>
          </a:prstGeom>
        </p:spPr>
      </p:pic>
    </p:spTree>
    <p:extLst>
      <p:ext uri="{BB962C8B-B14F-4D97-AF65-F5344CB8AC3E}">
        <p14:creationId xmlns:p14="http://schemas.microsoft.com/office/powerpoint/2010/main" val="3738763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93"/>
        <p:cNvGrpSpPr/>
        <p:nvPr/>
      </p:nvGrpSpPr>
      <p:grpSpPr>
        <a:xfrm>
          <a:off x="0" y="0"/>
          <a:ext cx="0" cy="0"/>
          <a:chOff x="0" y="0"/>
          <a:chExt cx="0" cy="0"/>
        </a:xfrm>
      </p:grpSpPr>
      <p:sp>
        <p:nvSpPr>
          <p:cNvPr id="94" name="Google Shape;94;p1"/>
          <p:cNvSpPr txBox="1"/>
          <p:nvPr/>
        </p:nvSpPr>
        <p:spPr>
          <a:xfrm>
            <a:off x="4240411" y="4552385"/>
            <a:ext cx="3483937" cy="2071846"/>
          </a:xfrm>
          <a:prstGeom prst="rect">
            <a:avLst/>
          </a:prstGeom>
          <a:solidFill>
            <a:srgbClr val="BFCD3C"/>
          </a:solidFill>
          <a:ln>
            <a:solidFill>
              <a:schemeClr val="bg1"/>
            </a:solidFill>
          </a:ln>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rgbClr val="000000"/>
              </a:buClr>
              <a:buSzPts val="4400"/>
            </a:pPr>
            <a:r>
              <a:rPr lang="en-US" sz="6000" b="1" i="0" u="none" strike="noStrike" cap="none" dirty="0">
                <a:solidFill>
                  <a:srgbClr val="0184B7"/>
                </a:solidFill>
                <a:latin typeface="+mj-lt"/>
                <a:ea typeface="+mj-ea"/>
                <a:cs typeface="+mj-cs"/>
                <a:sym typeface="Arial"/>
              </a:rPr>
              <a:t>GCSE (9-1)</a:t>
            </a:r>
            <a:br>
              <a:rPr lang="en-US" sz="6000" b="1" i="0" u="none" strike="noStrike" cap="none" dirty="0">
                <a:solidFill>
                  <a:srgbClr val="0184B7"/>
                </a:solidFill>
                <a:latin typeface="+mj-lt"/>
                <a:ea typeface="+mj-ea"/>
                <a:cs typeface="+mj-cs"/>
                <a:sym typeface="Arial"/>
              </a:rPr>
            </a:br>
            <a:r>
              <a:rPr lang="en-US" sz="6000" b="1" i="0" u="none" strike="noStrike" cap="none" dirty="0">
                <a:solidFill>
                  <a:srgbClr val="0184B7"/>
                </a:solidFill>
                <a:latin typeface="+mj-lt"/>
                <a:ea typeface="+mj-ea"/>
                <a:cs typeface="+mj-cs"/>
                <a:sym typeface="Arial"/>
              </a:rPr>
              <a:t>English </a:t>
            </a:r>
            <a:endParaRPr lang="en-US" sz="6000" b="0" i="0" u="none" strike="noStrike" cap="none" dirty="0">
              <a:solidFill>
                <a:srgbClr val="0184B7"/>
              </a:solidFill>
              <a:latin typeface="+mj-lt"/>
              <a:ea typeface="+mj-ea"/>
              <a:cs typeface="+mj-cs"/>
              <a:sym typeface="Arial"/>
            </a:endParaRPr>
          </a:p>
        </p:txBody>
      </p:sp>
      <p:sp>
        <p:nvSpPr>
          <p:cNvPr id="100" name="Freeform: Shape 99">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Google Shape;95;p1"/>
          <p:cNvSpPr txBox="1"/>
          <p:nvPr/>
        </p:nvSpPr>
        <p:spPr>
          <a:xfrm>
            <a:off x="143252" y="2806581"/>
            <a:ext cx="3606101" cy="1815882"/>
          </a:xfrm>
          <a:prstGeom prst="rect">
            <a:avLst/>
          </a:prstGeom>
          <a:solidFill>
            <a:srgbClr val="BFCD3C"/>
          </a:solidFill>
          <a:ln>
            <a:noFill/>
          </a:ln>
        </p:spPr>
        <p:txBody>
          <a:bodyPr spcFirstLastPara="1" wrap="square" lIns="0" tIns="0" rIns="0" bIns="0" anchor="t" anchorCtr="0">
            <a:noAutofit/>
          </a:bodyPr>
          <a:lstStyle/>
          <a:p>
            <a:pPr marL="0" marR="0" lvl="0" indent="0" algn="l" rtl="0">
              <a:spcBef>
                <a:spcPts val="0"/>
              </a:spcBef>
              <a:spcAft>
                <a:spcPts val="600"/>
              </a:spcAft>
              <a:buClr>
                <a:srgbClr val="000000"/>
              </a:buClr>
              <a:buSzPts val="2400"/>
              <a:buFont typeface="Arial"/>
              <a:buNone/>
            </a:pPr>
            <a:r>
              <a:rPr lang="en-GB" sz="3200" b="0" i="0" u="none" strike="noStrike" cap="none" dirty="0">
                <a:solidFill>
                  <a:schemeClr val="dk1"/>
                </a:solidFill>
                <a:latin typeface="Arial"/>
                <a:ea typeface="Arial"/>
                <a:cs typeface="Arial"/>
                <a:sym typeface="Arial"/>
              </a:rPr>
              <a:t>Weekly Webinar 5</a:t>
            </a:r>
          </a:p>
          <a:p>
            <a:pPr marL="0" marR="0" lvl="0" indent="0" algn="l" rtl="0">
              <a:spcBef>
                <a:spcPts val="0"/>
              </a:spcBef>
              <a:spcAft>
                <a:spcPts val="600"/>
              </a:spcAft>
              <a:buClr>
                <a:srgbClr val="000000"/>
              </a:buClr>
              <a:buSzPts val="2400"/>
              <a:buFont typeface="Arial"/>
              <a:buNone/>
            </a:pPr>
            <a:r>
              <a:rPr lang="en-GB" sz="3200" dirty="0">
                <a:solidFill>
                  <a:schemeClr val="dk1"/>
                </a:solidFill>
                <a:latin typeface="Arial"/>
                <a:ea typeface="Arial"/>
                <a:cs typeface="Arial"/>
                <a:sym typeface="Arial"/>
              </a:rPr>
              <a:t>Language focus</a:t>
            </a:r>
            <a:endParaRPr lang="en-GB" sz="3200" b="0" i="0" u="none" strike="noStrike" cap="none" dirty="0">
              <a:solidFill>
                <a:schemeClr val="dk1"/>
              </a:solidFill>
              <a:latin typeface="Arial"/>
              <a:ea typeface="Arial"/>
              <a:cs typeface="Arial"/>
              <a:sym typeface="Arial"/>
            </a:endParaRPr>
          </a:p>
          <a:p>
            <a:pPr marL="0" marR="0" lvl="0" indent="0" algn="l" rtl="0">
              <a:spcBef>
                <a:spcPts val="0"/>
              </a:spcBef>
              <a:spcAft>
                <a:spcPts val="600"/>
              </a:spcAft>
              <a:buClr>
                <a:srgbClr val="000000"/>
              </a:buClr>
              <a:buSzPts val="2400"/>
              <a:buFont typeface="Arial"/>
              <a:buNone/>
            </a:pPr>
            <a:r>
              <a:rPr lang="en-GB" sz="3200" dirty="0">
                <a:solidFill>
                  <a:schemeClr val="dk1"/>
                </a:solidFill>
                <a:latin typeface="Arial"/>
                <a:ea typeface="Arial"/>
                <a:cs typeface="Arial"/>
                <a:sym typeface="Arial"/>
              </a:rPr>
              <a:t> 14</a:t>
            </a:r>
            <a:r>
              <a:rPr lang="en-GB" sz="3200" baseline="30000" dirty="0">
                <a:solidFill>
                  <a:schemeClr val="dk1"/>
                </a:solidFill>
                <a:latin typeface="Arial"/>
                <a:ea typeface="Arial"/>
                <a:cs typeface="Arial"/>
                <a:sym typeface="Arial"/>
              </a:rPr>
              <a:t>th</a:t>
            </a:r>
            <a:r>
              <a:rPr lang="en-GB" sz="3200" dirty="0">
                <a:solidFill>
                  <a:schemeClr val="dk1"/>
                </a:solidFill>
                <a:latin typeface="Arial"/>
                <a:ea typeface="Arial"/>
                <a:cs typeface="Arial"/>
                <a:sym typeface="Arial"/>
              </a:rPr>
              <a:t> May 2020</a:t>
            </a:r>
            <a:endParaRPr lang="en-GB"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9485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95C1B66-2E1C-EB48-BA5C-C83B36C07056}"/>
              </a:ext>
            </a:extLst>
          </p:cNvPr>
          <p:cNvSpPr>
            <a:spLocks noGrp="1"/>
          </p:cNvSpPr>
          <p:nvPr>
            <p:ph type="body" idx="1"/>
          </p:nvPr>
        </p:nvSpPr>
        <p:spPr/>
        <p:txBody>
          <a:bodyPr/>
          <a:lstStyle/>
          <a:p>
            <a:endParaRPr lang="en-US" dirty="0"/>
          </a:p>
        </p:txBody>
      </p:sp>
      <p:sp>
        <p:nvSpPr>
          <p:cNvPr id="3" name="Title 2">
            <a:extLst>
              <a:ext uri="{FF2B5EF4-FFF2-40B4-BE49-F238E27FC236}">
                <a16:creationId xmlns="" xmlns:a16="http://schemas.microsoft.com/office/drawing/2014/main" id="{56527C52-BFB6-D04E-9439-978BEB7654B2}"/>
              </a:ext>
            </a:extLst>
          </p:cNvPr>
          <p:cNvSpPr>
            <a:spLocks noGrp="1"/>
          </p:cNvSpPr>
          <p:nvPr>
            <p:ph type="title"/>
          </p:nvPr>
        </p:nvSpPr>
        <p:spPr>
          <a:xfrm>
            <a:off x="1034148" y="263958"/>
            <a:ext cx="6568219" cy="1176042"/>
          </a:xfrm>
          <a:solidFill>
            <a:schemeClr val="accent1">
              <a:lumMod val="20000"/>
              <a:lumOff val="80000"/>
            </a:schemeClr>
          </a:solidFill>
        </p:spPr>
        <p:txBody>
          <a:bodyPr/>
          <a:lstStyle/>
          <a:p>
            <a:r>
              <a:rPr lang="en-US" dirty="0"/>
              <a:t>Using interesting texts for Evaluation</a:t>
            </a:r>
          </a:p>
        </p:txBody>
      </p:sp>
      <p:pic>
        <p:nvPicPr>
          <p:cNvPr id="5" name="Picture 4" descr="A person holding a sign posing for the camera&#10;&#10;Description automatically generated">
            <a:extLst>
              <a:ext uri="{FF2B5EF4-FFF2-40B4-BE49-F238E27FC236}">
                <a16:creationId xmlns="" xmlns:a16="http://schemas.microsoft.com/office/drawing/2014/main" id="{C6362967-AA1E-EE41-98D3-B77240375F30}"/>
              </a:ext>
            </a:extLst>
          </p:cNvPr>
          <p:cNvPicPr>
            <a:picLocks noChangeAspect="1"/>
          </p:cNvPicPr>
          <p:nvPr/>
        </p:nvPicPr>
        <p:blipFill>
          <a:blip r:embed="rId2"/>
          <a:stretch>
            <a:fillRect/>
          </a:stretch>
        </p:blipFill>
        <p:spPr>
          <a:xfrm>
            <a:off x="159000" y="1372370"/>
            <a:ext cx="4003944" cy="5485629"/>
          </a:xfrm>
          <a:prstGeom prst="rect">
            <a:avLst/>
          </a:prstGeom>
        </p:spPr>
      </p:pic>
      <p:pic>
        <p:nvPicPr>
          <p:cNvPr id="7" name="Picture 6" descr="A picture containing text, newspaper, sign, woman&#10;&#10;Description automatically generated">
            <a:extLst>
              <a:ext uri="{FF2B5EF4-FFF2-40B4-BE49-F238E27FC236}">
                <a16:creationId xmlns="" xmlns:a16="http://schemas.microsoft.com/office/drawing/2014/main" id="{7686B485-C119-6C49-9F71-DCF010A34443}"/>
              </a:ext>
            </a:extLst>
          </p:cNvPr>
          <p:cNvPicPr>
            <a:picLocks noChangeAspect="1"/>
          </p:cNvPicPr>
          <p:nvPr/>
        </p:nvPicPr>
        <p:blipFill>
          <a:blip r:embed="rId3"/>
          <a:stretch>
            <a:fillRect/>
          </a:stretch>
        </p:blipFill>
        <p:spPr>
          <a:xfrm>
            <a:off x="4756400" y="1440000"/>
            <a:ext cx="4013200" cy="5194300"/>
          </a:xfrm>
          <a:prstGeom prst="rect">
            <a:avLst/>
          </a:prstGeom>
        </p:spPr>
      </p:pic>
    </p:spTree>
    <p:extLst>
      <p:ext uri="{BB962C8B-B14F-4D97-AF65-F5344CB8AC3E}">
        <p14:creationId xmlns:p14="http://schemas.microsoft.com/office/powerpoint/2010/main" val="4114738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newspaper&#10;&#10;Description automatically generated">
            <a:extLst>
              <a:ext uri="{FF2B5EF4-FFF2-40B4-BE49-F238E27FC236}">
                <a16:creationId xmlns="" xmlns:a16="http://schemas.microsoft.com/office/drawing/2014/main" id="{DBAF9631-F1B5-1C4D-A2C6-9E2DD2369963}"/>
              </a:ext>
            </a:extLst>
          </p:cNvPr>
          <p:cNvPicPr>
            <a:picLocks noChangeAspect="1"/>
          </p:cNvPicPr>
          <p:nvPr/>
        </p:nvPicPr>
        <p:blipFill>
          <a:blip r:embed="rId2"/>
          <a:stretch>
            <a:fillRect/>
          </a:stretch>
        </p:blipFill>
        <p:spPr>
          <a:xfrm>
            <a:off x="115712" y="0"/>
            <a:ext cx="4263081" cy="6858000"/>
          </a:xfrm>
          <a:prstGeom prst="rect">
            <a:avLst/>
          </a:prstGeom>
        </p:spPr>
      </p:pic>
      <p:pic>
        <p:nvPicPr>
          <p:cNvPr id="6" name="Picture 5" descr="A person wearing sunglasses&#10;&#10;Description automatically generated">
            <a:extLst>
              <a:ext uri="{FF2B5EF4-FFF2-40B4-BE49-F238E27FC236}">
                <a16:creationId xmlns="" xmlns:a16="http://schemas.microsoft.com/office/drawing/2014/main" id="{833DD812-ECCB-9E48-BC43-89113F8A24D0}"/>
              </a:ext>
            </a:extLst>
          </p:cNvPr>
          <p:cNvPicPr>
            <a:picLocks noChangeAspect="1"/>
          </p:cNvPicPr>
          <p:nvPr/>
        </p:nvPicPr>
        <p:blipFill>
          <a:blip r:embed="rId3"/>
          <a:stretch>
            <a:fillRect/>
          </a:stretch>
        </p:blipFill>
        <p:spPr>
          <a:xfrm>
            <a:off x="4805174" y="697950"/>
            <a:ext cx="3218777" cy="2423440"/>
          </a:xfrm>
          <a:prstGeom prst="rect">
            <a:avLst/>
          </a:prstGeom>
        </p:spPr>
      </p:pic>
      <p:sp>
        <p:nvSpPr>
          <p:cNvPr id="7" name="TextBox 6">
            <a:extLst>
              <a:ext uri="{FF2B5EF4-FFF2-40B4-BE49-F238E27FC236}">
                <a16:creationId xmlns="" xmlns:a16="http://schemas.microsoft.com/office/drawing/2014/main" id="{711A9BCA-57C2-524E-92FD-9B3C6232FEA4}"/>
              </a:ext>
            </a:extLst>
          </p:cNvPr>
          <p:cNvSpPr txBox="1"/>
          <p:nvPr/>
        </p:nvSpPr>
        <p:spPr>
          <a:xfrm>
            <a:off x="4525505" y="3121390"/>
            <a:ext cx="4231037" cy="2862322"/>
          </a:xfrm>
          <a:prstGeom prst="rect">
            <a:avLst/>
          </a:prstGeom>
          <a:noFill/>
          <a:ln>
            <a:solidFill>
              <a:schemeClr val="tx1"/>
            </a:solidFill>
          </a:ln>
        </p:spPr>
        <p:txBody>
          <a:bodyPr wrap="square" rtlCol="0">
            <a:spAutoFit/>
          </a:bodyPr>
          <a:lstStyle/>
          <a:p>
            <a:r>
              <a:rPr lang="en-US" dirty="0"/>
              <a:t>What is the main theme or idea?</a:t>
            </a:r>
          </a:p>
          <a:p>
            <a:endParaRPr lang="en-US" dirty="0"/>
          </a:p>
          <a:p>
            <a:r>
              <a:rPr lang="en-US" dirty="0"/>
              <a:t>How is it presented?</a:t>
            </a:r>
          </a:p>
          <a:p>
            <a:endParaRPr lang="en-US" dirty="0"/>
          </a:p>
          <a:p>
            <a:r>
              <a:rPr lang="en-US" dirty="0"/>
              <a:t>Why is it presented in this way [writer’s purpose/reader response]?</a:t>
            </a:r>
          </a:p>
          <a:p>
            <a:endParaRPr lang="en-US" dirty="0"/>
          </a:p>
          <a:p>
            <a:r>
              <a:rPr lang="en-US" dirty="0"/>
              <a:t>Extension:  who might feel differently?</a:t>
            </a:r>
          </a:p>
          <a:p>
            <a:endParaRPr lang="en-US" dirty="0"/>
          </a:p>
          <a:p>
            <a:endParaRPr lang="en-US" dirty="0"/>
          </a:p>
        </p:txBody>
      </p:sp>
      <p:pic>
        <p:nvPicPr>
          <p:cNvPr id="9" name="Picture 8" descr="A close up of a sign&#10;&#10;Description automatically generated">
            <a:extLst>
              <a:ext uri="{FF2B5EF4-FFF2-40B4-BE49-F238E27FC236}">
                <a16:creationId xmlns="" xmlns:a16="http://schemas.microsoft.com/office/drawing/2014/main" id="{8975D410-6234-C744-893A-3A0CE110A18E}"/>
              </a:ext>
            </a:extLst>
          </p:cNvPr>
          <p:cNvPicPr>
            <a:picLocks noChangeAspect="1"/>
          </p:cNvPicPr>
          <p:nvPr/>
        </p:nvPicPr>
        <p:blipFill>
          <a:blip r:embed="rId4"/>
          <a:stretch>
            <a:fillRect/>
          </a:stretch>
        </p:blipFill>
        <p:spPr>
          <a:xfrm>
            <a:off x="246747" y="1599179"/>
            <a:ext cx="4001009" cy="5075748"/>
          </a:xfrm>
          <a:prstGeom prst="rect">
            <a:avLst/>
          </a:prstGeom>
        </p:spPr>
      </p:pic>
    </p:spTree>
    <p:extLst>
      <p:ext uri="{BB962C8B-B14F-4D97-AF65-F5344CB8AC3E}">
        <p14:creationId xmlns:p14="http://schemas.microsoft.com/office/powerpoint/2010/main" val="160248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008E744-75AA-DE4A-B0D7-342775BD23CE}"/>
              </a:ext>
            </a:extLst>
          </p:cNvPr>
          <p:cNvSpPr txBox="1"/>
          <p:nvPr/>
        </p:nvSpPr>
        <p:spPr>
          <a:xfrm>
            <a:off x="5112828" y="2863769"/>
            <a:ext cx="3891688" cy="2862322"/>
          </a:xfrm>
          <a:prstGeom prst="rect">
            <a:avLst/>
          </a:prstGeom>
          <a:solidFill>
            <a:schemeClr val="bg1"/>
          </a:solidFill>
          <a:ln>
            <a:solidFill>
              <a:schemeClr val="tx1"/>
            </a:solidFill>
          </a:ln>
        </p:spPr>
        <p:txBody>
          <a:bodyPr wrap="square" rtlCol="0">
            <a:spAutoFit/>
          </a:bodyPr>
          <a:lstStyle/>
          <a:p>
            <a:r>
              <a:rPr lang="en-US" dirty="0"/>
              <a:t>What is the main theme or idea?</a:t>
            </a:r>
          </a:p>
          <a:p>
            <a:endParaRPr lang="en-US" dirty="0"/>
          </a:p>
          <a:p>
            <a:r>
              <a:rPr lang="en-US" dirty="0"/>
              <a:t>How is it presented?</a:t>
            </a:r>
          </a:p>
          <a:p>
            <a:endParaRPr lang="en-US" dirty="0"/>
          </a:p>
          <a:p>
            <a:r>
              <a:rPr lang="en-US" dirty="0"/>
              <a:t>Why is it presented in this way [writer’s purpose/reader response]?</a:t>
            </a:r>
          </a:p>
          <a:p>
            <a:endParaRPr lang="en-US" dirty="0"/>
          </a:p>
          <a:p>
            <a:r>
              <a:rPr lang="en-US" dirty="0"/>
              <a:t>Extension:  who might feel differently?</a:t>
            </a:r>
          </a:p>
          <a:p>
            <a:endParaRPr lang="en-US" dirty="0"/>
          </a:p>
          <a:p>
            <a:endParaRPr lang="en-US" dirty="0"/>
          </a:p>
        </p:txBody>
      </p:sp>
      <p:pic>
        <p:nvPicPr>
          <p:cNvPr id="6" name="Picture 5" descr="A person wearing sunglasses&#10;&#10;Description automatically generated">
            <a:extLst>
              <a:ext uri="{FF2B5EF4-FFF2-40B4-BE49-F238E27FC236}">
                <a16:creationId xmlns="" xmlns:a16="http://schemas.microsoft.com/office/drawing/2014/main" id="{D8DEC6E2-F1FC-1E4A-9C6D-39014FFFAFDA}"/>
              </a:ext>
            </a:extLst>
          </p:cNvPr>
          <p:cNvPicPr>
            <a:picLocks noChangeAspect="1"/>
          </p:cNvPicPr>
          <p:nvPr/>
        </p:nvPicPr>
        <p:blipFill>
          <a:blip r:embed="rId2"/>
          <a:stretch>
            <a:fillRect/>
          </a:stretch>
        </p:blipFill>
        <p:spPr>
          <a:xfrm>
            <a:off x="5579390" y="749682"/>
            <a:ext cx="2609028" cy="1964356"/>
          </a:xfrm>
          <a:prstGeom prst="rect">
            <a:avLst/>
          </a:prstGeom>
          <a:ln>
            <a:solidFill>
              <a:schemeClr val="tx1"/>
            </a:solidFill>
          </a:ln>
        </p:spPr>
      </p:pic>
      <p:pic>
        <p:nvPicPr>
          <p:cNvPr id="9" name="Picture 8" descr="A close up of a newspaper&#10;&#10;Description automatically generated">
            <a:extLst>
              <a:ext uri="{FF2B5EF4-FFF2-40B4-BE49-F238E27FC236}">
                <a16:creationId xmlns="" xmlns:a16="http://schemas.microsoft.com/office/drawing/2014/main" id="{C0E36B33-3C65-5248-9AB3-DC307B886FD0}"/>
              </a:ext>
            </a:extLst>
          </p:cNvPr>
          <p:cNvPicPr>
            <a:picLocks noChangeAspect="1"/>
          </p:cNvPicPr>
          <p:nvPr/>
        </p:nvPicPr>
        <p:blipFill>
          <a:blip r:embed="rId3"/>
          <a:stretch>
            <a:fillRect/>
          </a:stretch>
        </p:blipFill>
        <p:spPr>
          <a:xfrm>
            <a:off x="0" y="258623"/>
            <a:ext cx="5112828" cy="6599377"/>
          </a:xfrm>
          <a:prstGeom prst="rect">
            <a:avLst/>
          </a:prstGeom>
          <a:ln>
            <a:solidFill>
              <a:schemeClr val="tx1"/>
            </a:solidFill>
          </a:ln>
        </p:spPr>
      </p:pic>
    </p:spTree>
    <p:extLst>
      <p:ext uri="{BB962C8B-B14F-4D97-AF65-F5344CB8AC3E}">
        <p14:creationId xmlns:p14="http://schemas.microsoft.com/office/powerpoint/2010/main" val="1065935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008E744-75AA-DE4A-B0D7-342775BD23CE}"/>
              </a:ext>
            </a:extLst>
          </p:cNvPr>
          <p:cNvSpPr txBox="1"/>
          <p:nvPr/>
        </p:nvSpPr>
        <p:spPr>
          <a:xfrm>
            <a:off x="5112828" y="2863769"/>
            <a:ext cx="3891688" cy="2862322"/>
          </a:xfrm>
          <a:prstGeom prst="rect">
            <a:avLst/>
          </a:prstGeom>
          <a:solidFill>
            <a:schemeClr val="bg1"/>
          </a:solidFill>
          <a:ln>
            <a:solidFill>
              <a:schemeClr val="tx1"/>
            </a:solidFill>
          </a:ln>
        </p:spPr>
        <p:txBody>
          <a:bodyPr wrap="square" rtlCol="0">
            <a:spAutoFit/>
          </a:bodyPr>
          <a:lstStyle/>
          <a:p>
            <a:r>
              <a:rPr lang="en-US" dirty="0"/>
              <a:t>What is the main theme or idea?</a:t>
            </a:r>
          </a:p>
          <a:p>
            <a:endParaRPr lang="en-US" dirty="0"/>
          </a:p>
          <a:p>
            <a:r>
              <a:rPr lang="en-US" dirty="0"/>
              <a:t>How is it presented?</a:t>
            </a:r>
          </a:p>
          <a:p>
            <a:endParaRPr lang="en-US" dirty="0"/>
          </a:p>
          <a:p>
            <a:r>
              <a:rPr lang="en-US" dirty="0"/>
              <a:t>Why is it presented in this way [writer’s purpose/reader response]?</a:t>
            </a:r>
          </a:p>
          <a:p>
            <a:endParaRPr lang="en-US" dirty="0"/>
          </a:p>
          <a:p>
            <a:r>
              <a:rPr lang="en-US" dirty="0"/>
              <a:t>Extension:  who might feel differently?</a:t>
            </a:r>
          </a:p>
          <a:p>
            <a:endParaRPr lang="en-US" dirty="0"/>
          </a:p>
          <a:p>
            <a:endParaRPr lang="en-US" dirty="0"/>
          </a:p>
        </p:txBody>
      </p:sp>
      <p:pic>
        <p:nvPicPr>
          <p:cNvPr id="6" name="Picture 5" descr="A person wearing sunglasses&#10;&#10;Description automatically generated">
            <a:extLst>
              <a:ext uri="{FF2B5EF4-FFF2-40B4-BE49-F238E27FC236}">
                <a16:creationId xmlns="" xmlns:a16="http://schemas.microsoft.com/office/drawing/2014/main" id="{D8DEC6E2-F1FC-1E4A-9C6D-39014FFFAFDA}"/>
              </a:ext>
            </a:extLst>
          </p:cNvPr>
          <p:cNvPicPr>
            <a:picLocks noChangeAspect="1"/>
          </p:cNvPicPr>
          <p:nvPr/>
        </p:nvPicPr>
        <p:blipFill>
          <a:blip r:embed="rId2"/>
          <a:stretch>
            <a:fillRect/>
          </a:stretch>
        </p:blipFill>
        <p:spPr>
          <a:xfrm>
            <a:off x="5251844" y="604435"/>
            <a:ext cx="2609028" cy="1964356"/>
          </a:xfrm>
          <a:prstGeom prst="rect">
            <a:avLst/>
          </a:prstGeom>
          <a:ln>
            <a:solidFill>
              <a:schemeClr val="tx1"/>
            </a:solidFill>
          </a:ln>
        </p:spPr>
      </p:pic>
      <p:pic>
        <p:nvPicPr>
          <p:cNvPr id="3" name="Picture 2" descr="A close up of a newspaper&#10;&#10;Description automatically generated">
            <a:extLst>
              <a:ext uri="{FF2B5EF4-FFF2-40B4-BE49-F238E27FC236}">
                <a16:creationId xmlns="" xmlns:a16="http://schemas.microsoft.com/office/drawing/2014/main" id="{868CCFBC-9E08-FD40-91C0-2F95A5034B1B}"/>
              </a:ext>
            </a:extLst>
          </p:cNvPr>
          <p:cNvPicPr>
            <a:picLocks noChangeAspect="1"/>
          </p:cNvPicPr>
          <p:nvPr/>
        </p:nvPicPr>
        <p:blipFill rotWithShape="1">
          <a:blip r:embed="rId3"/>
          <a:srcRect l="3228" t="1424"/>
          <a:stretch/>
        </p:blipFill>
        <p:spPr>
          <a:xfrm>
            <a:off x="805911" y="898902"/>
            <a:ext cx="3766087" cy="5601917"/>
          </a:xfrm>
          <a:prstGeom prst="rect">
            <a:avLst/>
          </a:prstGeom>
          <a:ln>
            <a:solidFill>
              <a:schemeClr val="tx1"/>
            </a:solidFill>
          </a:ln>
        </p:spPr>
      </p:pic>
    </p:spTree>
    <p:extLst>
      <p:ext uri="{BB962C8B-B14F-4D97-AF65-F5344CB8AC3E}">
        <p14:creationId xmlns:p14="http://schemas.microsoft.com/office/powerpoint/2010/main" val="155011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 xmlns:a16="http://schemas.microsoft.com/office/drawing/2014/main" id="{4AC48217-EFFA-6C47-83D7-B1CABC227CD9}"/>
              </a:ext>
            </a:extLst>
          </p:cNvPr>
          <p:cNvPicPr>
            <a:picLocks noChangeAspect="1"/>
          </p:cNvPicPr>
          <p:nvPr/>
        </p:nvPicPr>
        <p:blipFill>
          <a:blip r:embed="rId2"/>
          <a:stretch>
            <a:fillRect/>
          </a:stretch>
        </p:blipFill>
        <p:spPr>
          <a:xfrm>
            <a:off x="278846" y="1386092"/>
            <a:ext cx="4063736" cy="4604800"/>
          </a:xfrm>
          <a:prstGeom prst="rect">
            <a:avLst/>
          </a:prstGeom>
          <a:solidFill>
            <a:schemeClr val="bg1"/>
          </a:solidFill>
        </p:spPr>
      </p:pic>
      <p:sp>
        <p:nvSpPr>
          <p:cNvPr id="3" name="Title 2">
            <a:extLst>
              <a:ext uri="{FF2B5EF4-FFF2-40B4-BE49-F238E27FC236}">
                <a16:creationId xmlns="" xmlns:a16="http://schemas.microsoft.com/office/drawing/2014/main" id="{8A733D33-2998-F34A-B73F-F5FCD6586788}"/>
              </a:ext>
            </a:extLst>
          </p:cNvPr>
          <p:cNvSpPr>
            <a:spLocks noGrp="1"/>
          </p:cNvSpPr>
          <p:nvPr>
            <p:ph type="title"/>
          </p:nvPr>
        </p:nvSpPr>
        <p:spPr>
          <a:solidFill>
            <a:schemeClr val="accent1">
              <a:lumMod val="20000"/>
              <a:lumOff val="80000"/>
            </a:schemeClr>
          </a:solidFill>
        </p:spPr>
        <p:txBody>
          <a:bodyPr/>
          <a:lstStyle/>
          <a:p>
            <a:r>
              <a:rPr lang="en-US" dirty="0"/>
              <a:t>Model paragraph</a:t>
            </a:r>
          </a:p>
        </p:txBody>
      </p:sp>
      <p:graphicFrame>
        <p:nvGraphicFramePr>
          <p:cNvPr id="4" name="Table 3">
            <a:extLst>
              <a:ext uri="{FF2B5EF4-FFF2-40B4-BE49-F238E27FC236}">
                <a16:creationId xmlns="" xmlns:a16="http://schemas.microsoft.com/office/drawing/2014/main" id="{34C7F932-34C7-1548-9D42-8F729FC9F5E3}"/>
              </a:ext>
            </a:extLst>
          </p:cNvPr>
          <p:cNvGraphicFramePr>
            <a:graphicFrameLocks noGrp="1"/>
          </p:cNvGraphicFramePr>
          <p:nvPr>
            <p:extLst>
              <p:ext uri="{D42A27DB-BD31-4B8C-83A1-F6EECF244321}">
                <p14:modId xmlns:p14="http://schemas.microsoft.com/office/powerpoint/2010/main" val="614309542"/>
              </p:ext>
            </p:extLst>
          </p:nvPr>
        </p:nvGraphicFramePr>
        <p:xfrm>
          <a:off x="418454" y="1100381"/>
          <a:ext cx="8446700" cy="5029200"/>
        </p:xfrm>
        <a:graphic>
          <a:graphicData uri="http://schemas.openxmlformats.org/drawingml/2006/table">
            <a:tbl>
              <a:tblPr firstRow="1" bandRow="1">
                <a:tableStyleId>{C083E6E3-FA7D-4D7B-A595-EF9225AFEA82}</a:tableStyleId>
              </a:tblPr>
              <a:tblGrid>
                <a:gridCol w="1642821">
                  <a:extLst>
                    <a:ext uri="{9D8B030D-6E8A-4147-A177-3AD203B41FA5}">
                      <a16:colId xmlns="" xmlns:a16="http://schemas.microsoft.com/office/drawing/2014/main" val="2511487185"/>
                    </a:ext>
                  </a:extLst>
                </a:gridCol>
                <a:gridCol w="5300420">
                  <a:extLst>
                    <a:ext uri="{9D8B030D-6E8A-4147-A177-3AD203B41FA5}">
                      <a16:colId xmlns="" xmlns:a16="http://schemas.microsoft.com/office/drawing/2014/main" val="3747204014"/>
                    </a:ext>
                  </a:extLst>
                </a:gridCol>
                <a:gridCol w="1503459">
                  <a:extLst>
                    <a:ext uri="{9D8B030D-6E8A-4147-A177-3AD203B41FA5}">
                      <a16:colId xmlns="" xmlns:a16="http://schemas.microsoft.com/office/drawing/2014/main" val="2697829450"/>
                    </a:ext>
                  </a:extLst>
                </a:gridCol>
              </a:tblGrid>
              <a:tr h="1952785">
                <a:tc>
                  <a:txBody>
                    <a:bodyPr/>
                    <a:lstStyle/>
                    <a:p>
                      <a:r>
                        <a:rPr lang="en-US" dirty="0"/>
                        <a:t>Evidence from the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The writer attempts to amuse the reader with her ideas about school reports by presenting the true thoughts of a teacher.  For instance, the writer states that what teachers actually mean by the phrase ‘shows lively interest’ is that such a student asks awkward questions, which implies that teachers find this type of student difficult to deal with. This would probably amuse any teenage readers who like to ‘act the clown’ in school lessons as the letter is light hearted in tone, suggesting that there is no real harm in their </a:t>
                      </a:r>
                      <a:r>
                        <a:rPr lang="en-US" dirty="0" err="1">
                          <a:latin typeface="Verdana" panose="020B0604030504040204" pitchFamily="34" charset="0"/>
                          <a:ea typeface="Verdana" panose="020B0604030504040204" pitchFamily="34" charset="0"/>
                          <a:cs typeface="Verdana" panose="020B0604030504040204" pitchFamily="34" charset="0"/>
                        </a:rPr>
                        <a:t>behaviour</a:t>
                      </a:r>
                      <a:r>
                        <a:rPr lang="en-US" dirty="0">
                          <a:latin typeface="Verdana" panose="020B0604030504040204" pitchFamily="34" charset="0"/>
                          <a:ea typeface="Verdana" panose="020B0604030504040204" pitchFamily="34" charset="0"/>
                          <a:cs typeface="Verdana" panose="020B0604030504040204" pitchFamily="34" charset="0"/>
                        </a:rPr>
                        <a:t>.  However, there may be some teenagers reading this article who feel differently...</a:t>
                      </a:r>
                    </a:p>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Clear focus on the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70487456"/>
                  </a:ext>
                </a:extLst>
              </a:tr>
              <a:tr h="3076415">
                <a:tc>
                  <a:txBody>
                    <a:bodyPr/>
                    <a:lstStyle/>
                    <a:p>
                      <a:r>
                        <a:rPr lang="en-US" dirty="0"/>
                        <a:t>Evaluation of reader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Development – alternative evaluations?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00740270"/>
                  </a:ext>
                </a:extLst>
              </a:tr>
            </a:tbl>
          </a:graphicData>
        </a:graphic>
      </p:graphicFrame>
    </p:spTree>
    <p:extLst>
      <p:ext uri="{BB962C8B-B14F-4D97-AF65-F5344CB8AC3E}">
        <p14:creationId xmlns:p14="http://schemas.microsoft.com/office/powerpoint/2010/main" val="705802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2" descr="https://i.guim.co.uk/img/static/sys-images/Guardian/Pix/pictures/2012/9/11/1347365025333/School-Beaumont-High-Scho-007.jpg?w=1920&amp;q=55&amp;auto=format&amp;usm=12&amp;fit=max&amp;s=6c3b56ed2c7915f6030292dbe0561e49">
            <a:extLst>
              <a:ext uri="{FF2B5EF4-FFF2-40B4-BE49-F238E27FC236}">
                <a16:creationId xmlns="" xmlns:a16="http://schemas.microsoft.com/office/drawing/2014/main" id="{DFC17DD4-905B-4A11-8D87-27EF36F20DB2}"/>
              </a:ext>
            </a:extLst>
          </p:cNvPr>
          <p:cNvSpPr>
            <a:spLocks noChangeAspect="1" noChangeArrowheads="1"/>
          </p:cNvSpPr>
          <p:nvPr/>
        </p:nvSpPr>
        <p:spPr bwMode="auto">
          <a:xfrm>
            <a:off x="1633538" y="1143000"/>
            <a:ext cx="5876925"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 xmlns:a16="http://schemas.microsoft.com/office/drawing/2014/main" id="{4CD1F9D7-8453-4482-A291-F50A7A0F97E3}"/>
              </a:ext>
            </a:extLst>
          </p:cNvPr>
          <p:cNvSpPr txBox="1"/>
          <p:nvPr/>
        </p:nvSpPr>
        <p:spPr>
          <a:xfrm>
            <a:off x="331304" y="3949148"/>
            <a:ext cx="3339548" cy="1015663"/>
          </a:xfrm>
          <a:prstGeom prst="rect">
            <a:avLst/>
          </a:prstGeom>
          <a:noFill/>
          <a:ln>
            <a:solidFill>
              <a:schemeClr val="tx1"/>
            </a:solidFill>
          </a:ln>
        </p:spPr>
        <p:txBody>
          <a:bodyPr wrap="square" rtlCol="0">
            <a:spAutoFit/>
          </a:bodyPr>
          <a:lstStyle/>
          <a:p>
            <a:r>
              <a:rPr lang="en-GB" sz="2000" dirty="0">
                <a:latin typeface="Arial" panose="020B0604020202020204" pitchFamily="34" charset="0"/>
                <a:cs typeface="Arial" panose="020B0604020202020204" pitchFamily="34" charset="0"/>
              </a:rPr>
              <a:t>Which most closely reflects your perspective about school?</a:t>
            </a:r>
          </a:p>
        </p:txBody>
      </p:sp>
      <p:pic>
        <p:nvPicPr>
          <p:cNvPr id="20" name="Picture 19">
            <a:extLst>
              <a:ext uri="{FF2B5EF4-FFF2-40B4-BE49-F238E27FC236}">
                <a16:creationId xmlns="" xmlns:a16="http://schemas.microsoft.com/office/drawing/2014/main" id="{F872A148-B0D2-47CF-AD64-0E18639C0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16" y="292006"/>
            <a:ext cx="4339084" cy="2897257"/>
          </a:xfrm>
          <a:prstGeom prst="rect">
            <a:avLst/>
          </a:prstGeom>
        </p:spPr>
      </p:pic>
      <p:pic>
        <p:nvPicPr>
          <p:cNvPr id="22" name="Picture 21">
            <a:extLst>
              <a:ext uri="{FF2B5EF4-FFF2-40B4-BE49-F238E27FC236}">
                <a16:creationId xmlns="" xmlns:a16="http://schemas.microsoft.com/office/drawing/2014/main" id="{D5347EFD-FC3F-4681-8698-A07A9D3D1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343" y="3689073"/>
            <a:ext cx="4143880" cy="2766917"/>
          </a:xfrm>
          <a:prstGeom prst="rect">
            <a:avLst/>
          </a:prstGeom>
        </p:spPr>
      </p:pic>
      <p:pic>
        <p:nvPicPr>
          <p:cNvPr id="3" name="Picture 2" descr="A desk with a chair and table in a restaurant&#10;&#10;Description automatically generated">
            <a:extLst>
              <a:ext uri="{FF2B5EF4-FFF2-40B4-BE49-F238E27FC236}">
                <a16:creationId xmlns="" xmlns:a16="http://schemas.microsoft.com/office/drawing/2014/main" id="{7F8326FA-CDEE-6340-B7AF-DD8DC5281905}"/>
              </a:ext>
            </a:extLst>
          </p:cNvPr>
          <p:cNvPicPr>
            <a:picLocks noChangeAspect="1"/>
          </p:cNvPicPr>
          <p:nvPr/>
        </p:nvPicPr>
        <p:blipFill>
          <a:blip r:embed="rId4"/>
          <a:stretch>
            <a:fillRect/>
          </a:stretch>
        </p:blipFill>
        <p:spPr>
          <a:xfrm>
            <a:off x="4716016" y="441239"/>
            <a:ext cx="4351200" cy="2766917"/>
          </a:xfrm>
          <a:prstGeom prst="rect">
            <a:avLst/>
          </a:prstGeom>
        </p:spPr>
      </p:pic>
    </p:spTree>
    <p:extLst>
      <p:ext uri="{BB962C8B-B14F-4D97-AF65-F5344CB8AC3E}">
        <p14:creationId xmlns:p14="http://schemas.microsoft.com/office/powerpoint/2010/main" val="479088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A0DEC83-53B6-F747-9545-9319EC8B0246}"/>
              </a:ext>
            </a:extLst>
          </p:cNvPr>
          <p:cNvSpPr>
            <a:spLocks noGrp="1"/>
          </p:cNvSpPr>
          <p:nvPr>
            <p:ph type="body" idx="1"/>
          </p:nvPr>
        </p:nvSpPr>
        <p:spPr/>
        <p:txBody>
          <a:bodyPr/>
          <a:lstStyle/>
          <a:p>
            <a:endParaRPr lang="en-US" dirty="0"/>
          </a:p>
        </p:txBody>
      </p:sp>
      <p:sp>
        <p:nvSpPr>
          <p:cNvPr id="3" name="Title 2">
            <a:extLst>
              <a:ext uri="{FF2B5EF4-FFF2-40B4-BE49-F238E27FC236}">
                <a16:creationId xmlns="" xmlns:a16="http://schemas.microsoft.com/office/drawing/2014/main" id="{60F2A73C-D109-934E-B4DB-4018C6C80234}"/>
              </a:ext>
            </a:extLst>
          </p:cNvPr>
          <p:cNvSpPr>
            <a:spLocks noGrp="1"/>
          </p:cNvSpPr>
          <p:nvPr>
            <p:ph type="title"/>
          </p:nvPr>
        </p:nvSpPr>
        <p:spPr/>
        <p:txBody>
          <a:bodyPr/>
          <a:lstStyle/>
          <a:p>
            <a:r>
              <a:rPr lang="en-US" dirty="0"/>
              <a:t>Evaluation into comparison</a:t>
            </a:r>
          </a:p>
        </p:txBody>
      </p:sp>
      <p:pic>
        <p:nvPicPr>
          <p:cNvPr id="4" name="Picture 5" descr="bom-compare">
            <a:extLst>
              <a:ext uri="{FF2B5EF4-FFF2-40B4-BE49-F238E27FC236}">
                <a16:creationId xmlns="" xmlns:a16="http://schemas.microsoft.com/office/drawing/2014/main" id="{C3953AED-DE74-9B43-9576-4ED7AF911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995578"/>
            <a:ext cx="7581825" cy="4351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 xmlns:a16="http://schemas.microsoft.com/office/drawing/2014/main" id="{02266CFC-F708-1648-AE36-B5B6AB090E42}"/>
              </a:ext>
            </a:extLst>
          </p:cNvPr>
          <p:cNvSpPr txBox="1">
            <a:spLocks noChangeArrowheads="1"/>
          </p:cNvSpPr>
          <p:nvPr/>
        </p:nvSpPr>
        <p:spPr bwMode="auto">
          <a:xfrm>
            <a:off x="473865" y="5346916"/>
            <a:ext cx="8497888" cy="138499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GB" sz="2400" b="1" dirty="0">
                <a:solidFill>
                  <a:schemeClr val="accent2"/>
                </a:solidFill>
              </a:rPr>
              <a:t>Which fruit would you use to promote healthy eating? Why?  Level 3:Use the words effective/because</a:t>
            </a:r>
          </a:p>
          <a:p>
            <a:pPr eaLnBrk="1" hangingPunct="1">
              <a:spcBef>
                <a:spcPct val="50000"/>
              </a:spcBef>
              <a:buFontTx/>
              <a:buNone/>
            </a:pPr>
            <a:r>
              <a:rPr lang="en-GB" sz="2400" b="1" dirty="0">
                <a:solidFill>
                  <a:schemeClr val="accent2"/>
                </a:solidFill>
              </a:rPr>
              <a:t>                Level 3+: use the words ‘might also’</a:t>
            </a:r>
          </a:p>
        </p:txBody>
      </p:sp>
    </p:spTree>
    <p:extLst>
      <p:ext uri="{BB962C8B-B14F-4D97-AF65-F5344CB8AC3E}">
        <p14:creationId xmlns:p14="http://schemas.microsoft.com/office/powerpoint/2010/main" val="154112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046BA4-F2E5-1748-B1C4-E9299B91787F}"/>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3600" b="1" kern="1200" dirty="0">
                <a:latin typeface="+mj-lt"/>
                <a:ea typeface="+mj-ea"/>
                <a:cs typeface="+mj-cs"/>
              </a:rPr>
              <a:t>Which would you rather swim with, and why?</a:t>
            </a:r>
          </a:p>
        </p:txBody>
      </p:sp>
      <p:sp>
        <p:nvSpPr>
          <p:cNvPr id="9" name="Footer Placeholder 8">
            <a:extLst>
              <a:ext uri="{FF2B5EF4-FFF2-40B4-BE49-F238E27FC236}">
                <a16:creationId xmlns="" xmlns:a16="http://schemas.microsoft.com/office/drawing/2014/main" id="{AF6BC416-5FDD-D846-9B04-408001ADECFE}"/>
              </a:ext>
            </a:extLst>
          </p:cNvPr>
          <p:cNvSpPr>
            <a:spLocks noGrp="1"/>
          </p:cNvSpPr>
          <p:nvPr>
            <p:ph type="ftr" sz="quarter" idx="11"/>
          </p:nvPr>
        </p:nvSpPr>
        <p:spPr>
          <a:xfrm>
            <a:off x="2737184" y="6536267"/>
            <a:ext cx="3669631" cy="306928"/>
          </a:xfrm>
        </p:spPr>
        <p:txBody>
          <a:bodyPr vert="horz" lIns="91440" tIns="45720" rIns="91440" bIns="45720" rtlCol="0" anchor="ctr">
            <a:normAutofit/>
          </a:bodyPr>
          <a:lstStyle/>
          <a:p>
            <a:pPr defTabSz="914400">
              <a:spcAft>
                <a:spcPts val="600"/>
              </a:spcAft>
              <a:defRPr/>
            </a:pPr>
            <a:r>
              <a:rPr lang="en-US" kern="1200">
                <a:solidFill>
                  <a:schemeClr val="tx1">
                    <a:tint val="75000"/>
                  </a:schemeClr>
                </a:solidFill>
                <a:latin typeface="+mn-lt"/>
                <a:ea typeface="+mn-ea"/>
                <a:cs typeface="+mn-cs"/>
              </a:rPr>
              <a:t>J Hughes</a:t>
            </a:r>
          </a:p>
        </p:txBody>
      </p:sp>
      <p:pic>
        <p:nvPicPr>
          <p:cNvPr id="6" name="Picture 5" descr="A fish swimming under water&#10;&#10;Description automatically generated">
            <a:extLst>
              <a:ext uri="{FF2B5EF4-FFF2-40B4-BE49-F238E27FC236}">
                <a16:creationId xmlns="" xmlns:a16="http://schemas.microsoft.com/office/drawing/2014/main" id="{06416C41-3875-D040-81A6-A508236FCC18}"/>
              </a:ext>
            </a:extLst>
          </p:cNvPr>
          <p:cNvPicPr>
            <a:picLocks noChangeAspect="1"/>
          </p:cNvPicPr>
          <p:nvPr/>
        </p:nvPicPr>
        <p:blipFill rotWithShape="1">
          <a:blip r:embed="rId2"/>
          <a:srcRect l="22338" r="38875" b="1"/>
          <a:stretch/>
        </p:blipFill>
        <p:spPr>
          <a:xfrm>
            <a:off x="238226" y="321733"/>
            <a:ext cx="3120339" cy="6214534"/>
          </a:xfrm>
          <a:prstGeom prst="rect">
            <a:avLst/>
          </a:prstGeom>
        </p:spPr>
      </p:pic>
      <p:pic>
        <p:nvPicPr>
          <p:cNvPr id="8" name="Picture 7" descr="A fish swimming under water&#10;&#10;Description automatically generated">
            <a:extLst>
              <a:ext uri="{FF2B5EF4-FFF2-40B4-BE49-F238E27FC236}">
                <a16:creationId xmlns="" xmlns:a16="http://schemas.microsoft.com/office/drawing/2014/main" id="{966B87BF-89D4-0A4A-BD71-6BC035EA4A4B}"/>
              </a:ext>
            </a:extLst>
          </p:cNvPr>
          <p:cNvPicPr>
            <a:picLocks noChangeAspect="1"/>
          </p:cNvPicPr>
          <p:nvPr/>
        </p:nvPicPr>
        <p:blipFill rotWithShape="1">
          <a:blip r:embed="rId3"/>
          <a:srcRect b="7374"/>
          <a:stretch/>
        </p:blipFill>
        <p:spPr>
          <a:xfrm>
            <a:off x="3490722" y="804766"/>
            <a:ext cx="5412813" cy="3008188"/>
          </a:xfrm>
          <a:prstGeom prst="rect">
            <a:avLst/>
          </a:prstGeom>
        </p:spPr>
      </p:pic>
    </p:spTree>
    <p:extLst>
      <p:ext uri="{BB962C8B-B14F-4D97-AF65-F5344CB8AC3E}">
        <p14:creationId xmlns:p14="http://schemas.microsoft.com/office/powerpoint/2010/main" val="1959270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765F4110-C0FC-4D61-ACD2-A7C950EAE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C0F9A6C-8363-374E-85BF-2517770795CF}"/>
              </a:ext>
            </a:extLst>
          </p:cNvPr>
          <p:cNvSpPr>
            <a:spLocks noGrp="1"/>
          </p:cNvSpPr>
          <p:nvPr>
            <p:ph type="title"/>
          </p:nvPr>
        </p:nvSpPr>
        <p:spPr>
          <a:xfrm>
            <a:off x="3766365" y="3812954"/>
            <a:ext cx="4848966" cy="1516014"/>
          </a:xfrm>
        </p:spPr>
        <p:txBody>
          <a:bodyPr vert="horz" lIns="91440" tIns="45720" rIns="91440" bIns="45720" numCol="1" rtlCol="0" anchor="b" anchorCtr="0" compatLnSpc="1">
            <a:prstTxWarp prst="textNoShape">
              <a:avLst/>
            </a:prstTxWarp>
            <a:normAutofit/>
          </a:bodyPr>
          <a:lstStyle/>
          <a:p>
            <a:r>
              <a:rPr lang="en-US" sz="4200" b="1" kern="1200" dirty="0">
                <a:solidFill>
                  <a:srgbClr val="FFFFFF"/>
                </a:solidFill>
                <a:latin typeface="+mj-lt"/>
                <a:ea typeface="+mj-ea"/>
                <a:cs typeface="+mj-cs"/>
              </a:rPr>
              <a:t>Spot the </a:t>
            </a:r>
            <a:br>
              <a:rPr lang="en-US" sz="4200" b="1" kern="1200" dirty="0">
                <a:solidFill>
                  <a:srgbClr val="FFFFFF"/>
                </a:solidFill>
                <a:latin typeface="+mj-lt"/>
                <a:ea typeface="+mj-ea"/>
                <a:cs typeface="+mj-cs"/>
              </a:rPr>
            </a:br>
            <a:r>
              <a:rPr lang="en-US" sz="4200" b="1" kern="1200" dirty="0">
                <a:solidFill>
                  <a:srgbClr val="FFFFFF"/>
                </a:solidFill>
                <a:latin typeface="+mj-lt"/>
                <a:ea typeface="+mj-ea"/>
                <a:cs typeface="+mj-cs"/>
              </a:rPr>
              <a:t>differences.</a:t>
            </a:r>
          </a:p>
        </p:txBody>
      </p:sp>
      <p:cxnSp>
        <p:nvCxnSpPr>
          <p:cNvPr id="17" name="Straight Connector 16">
            <a:extLst>
              <a:ext uri="{FF2B5EF4-FFF2-40B4-BE49-F238E27FC236}">
                <a16:creationId xmlns="" xmlns:a16="http://schemas.microsoft.com/office/drawing/2014/main" id="{CC94CBDB-A76C-499E-95AB-C0A049E315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black and white photo of a person&#10;&#10;Description automatically generated">
            <a:extLst>
              <a:ext uri="{FF2B5EF4-FFF2-40B4-BE49-F238E27FC236}">
                <a16:creationId xmlns="" xmlns:a16="http://schemas.microsoft.com/office/drawing/2014/main" id="{5FC27BF4-AB08-BC48-B9BB-47AD5ABAFD16}"/>
              </a:ext>
            </a:extLst>
          </p:cNvPr>
          <p:cNvPicPr>
            <a:picLocks noChangeAspect="1"/>
          </p:cNvPicPr>
          <p:nvPr/>
        </p:nvPicPr>
        <p:blipFill rotWithShape="1">
          <a:blip r:embed="rId2"/>
          <a:srcRect l="22219" r="10383" b="-2"/>
          <a:stretch/>
        </p:blipFill>
        <p:spPr>
          <a:xfrm>
            <a:off x="238226" y="321733"/>
            <a:ext cx="3120339" cy="6214534"/>
          </a:xfrm>
          <a:prstGeom prst="rect">
            <a:avLst/>
          </a:prstGeom>
        </p:spPr>
      </p:pic>
      <p:pic>
        <p:nvPicPr>
          <p:cNvPr id="10" name="Picture 9" descr="A group of people sitting at a desk&#10;&#10;Description automatically generated">
            <a:extLst>
              <a:ext uri="{FF2B5EF4-FFF2-40B4-BE49-F238E27FC236}">
                <a16:creationId xmlns="" xmlns:a16="http://schemas.microsoft.com/office/drawing/2014/main" id="{2F4D2CCD-9D70-5E43-A41A-A6F9B1F7B7DD}"/>
              </a:ext>
            </a:extLst>
          </p:cNvPr>
          <p:cNvPicPr>
            <a:picLocks noChangeAspect="1"/>
          </p:cNvPicPr>
          <p:nvPr/>
        </p:nvPicPr>
        <p:blipFill rotWithShape="1">
          <a:blip r:embed="rId3"/>
          <a:srcRect t="3804" b="10365"/>
          <a:stretch/>
        </p:blipFill>
        <p:spPr>
          <a:xfrm>
            <a:off x="3490722" y="299363"/>
            <a:ext cx="5412813" cy="3008188"/>
          </a:xfrm>
          <a:prstGeom prst="rect">
            <a:avLst/>
          </a:prstGeom>
        </p:spPr>
      </p:pic>
    </p:spTree>
    <p:extLst>
      <p:ext uri="{BB962C8B-B14F-4D97-AF65-F5344CB8AC3E}">
        <p14:creationId xmlns:p14="http://schemas.microsoft.com/office/powerpoint/2010/main" val="2791803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B11F02E-C388-DA4E-913D-E79C82508974}"/>
              </a:ext>
            </a:extLst>
          </p:cNvPr>
          <p:cNvSpPr/>
          <p:nvPr/>
        </p:nvSpPr>
        <p:spPr>
          <a:xfrm>
            <a:off x="4909846" y="1978572"/>
            <a:ext cx="3960441" cy="3569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D7005344-0EC6-514A-B4A6-6E4BB117DDA8}"/>
              </a:ext>
            </a:extLst>
          </p:cNvPr>
          <p:cNvSpPr/>
          <p:nvPr/>
        </p:nvSpPr>
        <p:spPr>
          <a:xfrm>
            <a:off x="0" y="2060848"/>
            <a:ext cx="4751511" cy="3888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A0CCA5C3-2159-2E40-B1AA-8BAD5B884250}"/>
              </a:ext>
            </a:extLst>
          </p:cNvPr>
          <p:cNvSpPr>
            <a:spLocks noGrp="1"/>
          </p:cNvSpPr>
          <p:nvPr>
            <p:ph type="title"/>
          </p:nvPr>
        </p:nvSpPr>
        <p:spPr>
          <a:xfrm>
            <a:off x="914400" y="600780"/>
            <a:ext cx="7067228" cy="1325563"/>
          </a:xfrm>
          <a:solidFill>
            <a:schemeClr val="accent1">
              <a:lumMod val="20000"/>
              <a:lumOff val="80000"/>
            </a:schemeClr>
          </a:solidFill>
        </p:spPr>
        <p:txBody>
          <a:bodyPr>
            <a:normAutofit/>
          </a:bodyPr>
          <a:lstStyle/>
          <a:p>
            <a:pPr algn="ctr"/>
            <a:r>
              <a:rPr lang="en-US" sz="3600" b="1" dirty="0">
                <a:solidFill>
                  <a:schemeClr val="accent1"/>
                </a:solidFill>
                <a:latin typeface="Arial" panose="020B0604020202020204" pitchFamily="34" charset="0"/>
                <a:cs typeface="Arial" panose="020B0604020202020204" pitchFamily="34" charset="0"/>
              </a:rPr>
              <a:t>Which would you support, and why?</a:t>
            </a:r>
          </a:p>
        </p:txBody>
      </p:sp>
      <p:sp>
        <p:nvSpPr>
          <p:cNvPr id="3" name="Rectangle 2">
            <a:extLst>
              <a:ext uri="{FF2B5EF4-FFF2-40B4-BE49-F238E27FC236}">
                <a16:creationId xmlns="" xmlns:a16="http://schemas.microsoft.com/office/drawing/2014/main" id="{809882BE-D09E-0645-A317-415C2DB48898}"/>
              </a:ext>
            </a:extLst>
          </p:cNvPr>
          <p:cNvSpPr/>
          <p:nvPr/>
        </p:nvSpPr>
        <p:spPr>
          <a:xfrm>
            <a:off x="-1" y="2060848"/>
            <a:ext cx="4751512" cy="3416320"/>
          </a:xfrm>
          <a:prstGeom prst="rect">
            <a:avLst/>
          </a:prstGeom>
        </p:spPr>
        <p:txBody>
          <a:bodyPr wrap="square">
            <a:spAutoFit/>
          </a:bodyPr>
          <a:lstStyle/>
          <a:p>
            <a:endParaRPr lang="en-GB" b="1" i="0" u="none" strike="noStrike" dirty="0">
              <a:solidFill>
                <a:srgbClr val="1E1E1E"/>
              </a:solidFill>
              <a:effectLst/>
              <a:latin typeface="Raleway"/>
            </a:endParaRPr>
          </a:p>
          <a:p>
            <a:r>
              <a:rPr lang="en-GB" b="1" dirty="0">
                <a:solidFill>
                  <a:srgbClr val="1E1E1E"/>
                </a:solidFill>
                <a:latin typeface="Raleway"/>
              </a:rPr>
              <a:t>THE SHARK TRUST UK</a:t>
            </a:r>
          </a:p>
          <a:p>
            <a:endParaRPr lang="en-GB" b="1" dirty="0">
              <a:solidFill>
                <a:srgbClr val="1E1E1E"/>
              </a:solidFill>
              <a:latin typeface="Raleway"/>
            </a:endParaRPr>
          </a:p>
          <a:p>
            <a:r>
              <a:rPr lang="en-GB" b="1" i="0" u="none" strike="noStrike" dirty="0">
                <a:solidFill>
                  <a:srgbClr val="1E1E1E"/>
                </a:solidFill>
                <a:effectLst/>
                <a:latin typeface="Raleway"/>
              </a:rPr>
              <a:t>OUR VISION</a:t>
            </a:r>
          </a:p>
          <a:p>
            <a:r>
              <a:rPr lang="en-GB" b="0" i="0" u="none" strike="noStrike" dirty="0">
                <a:solidFill>
                  <a:srgbClr val="1E1E1E"/>
                </a:solidFill>
                <a:effectLst/>
                <a:latin typeface="Raleway"/>
              </a:rPr>
              <a:t>A future where sharks thrive within a globally healthy marine ecosystem.</a:t>
            </a:r>
            <a:br>
              <a:rPr lang="en-GB" b="0" i="0" u="none" strike="noStrike" dirty="0">
                <a:solidFill>
                  <a:srgbClr val="1E1E1E"/>
                </a:solidFill>
                <a:effectLst/>
                <a:latin typeface="Raleway"/>
              </a:rPr>
            </a:br>
            <a:r>
              <a:rPr lang="en-GB" b="0" i="0" u="none" strike="noStrike" dirty="0">
                <a:solidFill>
                  <a:srgbClr val="1E1E1E"/>
                </a:solidFill>
                <a:effectLst/>
                <a:latin typeface="Raleway"/>
              </a:rPr>
              <a:t/>
            </a:r>
            <a:br>
              <a:rPr lang="en-GB" b="0" i="0" u="none" strike="noStrike" dirty="0">
                <a:solidFill>
                  <a:srgbClr val="1E1E1E"/>
                </a:solidFill>
                <a:effectLst/>
                <a:latin typeface="Raleway"/>
              </a:rPr>
            </a:br>
            <a:endParaRPr lang="en-GB" b="0" i="0" u="none" strike="noStrike" dirty="0">
              <a:solidFill>
                <a:srgbClr val="1E1E1E"/>
              </a:solidFill>
              <a:effectLst/>
              <a:latin typeface="Raleway"/>
            </a:endParaRPr>
          </a:p>
          <a:p>
            <a:r>
              <a:rPr lang="en-GB" b="1" i="0" u="none" strike="noStrike" dirty="0">
                <a:solidFill>
                  <a:srgbClr val="1E1E1E"/>
                </a:solidFill>
                <a:effectLst/>
                <a:latin typeface="Raleway"/>
              </a:rPr>
              <a:t>OUR MISSION</a:t>
            </a:r>
          </a:p>
          <a:p>
            <a:r>
              <a:rPr lang="en-GB" b="0" i="0" u="none" strike="noStrike" dirty="0">
                <a:solidFill>
                  <a:srgbClr val="1E1E1E"/>
                </a:solidFill>
                <a:effectLst/>
                <a:latin typeface="Raleway"/>
              </a:rPr>
              <a:t>Safeguarding the future of sharks through positive change. We achieve this through science, education, influence and action.</a:t>
            </a:r>
          </a:p>
        </p:txBody>
      </p:sp>
      <p:sp>
        <p:nvSpPr>
          <p:cNvPr id="4" name="Rectangle 3">
            <a:extLst>
              <a:ext uri="{FF2B5EF4-FFF2-40B4-BE49-F238E27FC236}">
                <a16:creationId xmlns="" xmlns:a16="http://schemas.microsoft.com/office/drawing/2014/main" id="{720C2B70-C130-6E47-92EF-718557B62BA5}"/>
              </a:ext>
            </a:extLst>
          </p:cNvPr>
          <p:cNvSpPr/>
          <p:nvPr/>
        </p:nvSpPr>
        <p:spPr>
          <a:xfrm>
            <a:off x="5004048" y="2158889"/>
            <a:ext cx="3960440" cy="3416320"/>
          </a:xfrm>
          <a:prstGeom prst="rect">
            <a:avLst/>
          </a:prstGeom>
        </p:spPr>
        <p:txBody>
          <a:bodyPr wrap="square">
            <a:spAutoFit/>
          </a:bodyPr>
          <a:lstStyle/>
          <a:p>
            <a:r>
              <a:rPr lang="en-GB" b="1" i="0" u="none" strike="noStrike" cap="all" dirty="0">
                <a:solidFill>
                  <a:srgbClr val="16161D"/>
                </a:solidFill>
                <a:effectLst/>
                <a:latin typeface="futura-pt"/>
              </a:rPr>
              <a:t>IT'S HERE! THE SECOND FIN FIGHTER'S SHARKFEST! GET READY FOR A FUN PACKED DAY FULL OF ALL THINGS SHARKY! </a:t>
            </a:r>
            <a:r>
              <a:rPr lang="en-GB" b="1" i="0" u="none" strike="noStrike" dirty="0">
                <a:solidFill>
                  <a:srgbClr val="16161D"/>
                </a:solidFill>
                <a:effectLst/>
                <a:latin typeface="futura-pt"/>
              </a:rPr>
              <a:t>Fin Fighters are an ambitious new UK shark conservation organisation; on a mission to protect sharks worldwide and end the sale and distribution of shark fin in the UK by the year 2023.</a:t>
            </a:r>
          </a:p>
          <a:p>
            <a:endParaRPr lang="en-GB" b="1" i="0" u="none" strike="noStrike" cap="all" dirty="0">
              <a:solidFill>
                <a:srgbClr val="16161D"/>
              </a:solidFill>
              <a:effectLst/>
              <a:latin typeface="futura-pt"/>
            </a:endParaRPr>
          </a:p>
        </p:txBody>
      </p:sp>
      <p:sp>
        <p:nvSpPr>
          <p:cNvPr id="8" name="Footer Placeholder 7">
            <a:extLst>
              <a:ext uri="{FF2B5EF4-FFF2-40B4-BE49-F238E27FC236}">
                <a16:creationId xmlns="" xmlns:a16="http://schemas.microsoft.com/office/drawing/2014/main" id="{6DAF10AC-8CC6-D349-A48A-36884AE5507C}"/>
              </a:ext>
            </a:extLst>
          </p:cNvPr>
          <p:cNvSpPr>
            <a:spLocks noGrp="1"/>
          </p:cNvSpPr>
          <p:nvPr>
            <p:ph type="ftr" sz="quarter" idx="11"/>
          </p:nvPr>
        </p:nvSpPr>
        <p:spPr/>
        <p:txBody>
          <a:bodyPr/>
          <a:lstStyle/>
          <a:p>
            <a:pPr>
              <a:defRPr/>
            </a:pPr>
            <a:r>
              <a:rPr lang="en-US"/>
              <a:t>J Hughes</a:t>
            </a:r>
          </a:p>
        </p:txBody>
      </p:sp>
    </p:spTree>
    <p:extLst>
      <p:ext uri="{BB962C8B-B14F-4D97-AF65-F5344CB8AC3E}">
        <p14:creationId xmlns:p14="http://schemas.microsoft.com/office/powerpoint/2010/main" val="690219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28840" y="1129142"/>
            <a:ext cx="8104609" cy="4723581"/>
          </a:xfrm>
          <a:prstGeom prst="rect">
            <a:avLst/>
          </a:prstGeom>
          <a:noFill/>
          <a:ln>
            <a:noFill/>
          </a:ln>
        </p:spPr>
        <p:txBody>
          <a:bodyPr spcFirstLastPara="1" wrap="square" lIns="0" tIns="0" rIns="0" bIns="0" anchor="t" anchorCtr="0">
            <a:noAutofit/>
          </a:bodyPr>
          <a:lstStyle/>
          <a:p>
            <a:pPr fontAlgn="base">
              <a:buFont typeface="Arial" panose="020B0604020202020204" pitchFamily="34" charset="0"/>
              <a:buChar char="•"/>
            </a:pPr>
            <a:r>
              <a:rPr lang="en-GB" dirty="0">
                <a:solidFill>
                  <a:srgbClr val="000000"/>
                </a:solidFill>
                <a:latin typeface="Calibri" panose="020F0502020204030204" pitchFamily="34" charset="0"/>
              </a:rPr>
              <a:t>Check-in</a:t>
            </a:r>
          </a:p>
          <a:p>
            <a:pPr fontAlgn="base">
              <a:buFont typeface="Arial" panose="020B0604020202020204" pitchFamily="34" charset="0"/>
              <a:buChar char="•"/>
            </a:pPr>
            <a:r>
              <a:rPr lang="en-GB" dirty="0">
                <a:solidFill>
                  <a:srgbClr val="000000"/>
                </a:solidFill>
                <a:latin typeface="Calibri" panose="020F0502020204030204" pitchFamily="34" charset="0"/>
              </a:rPr>
              <a:t>Update/feedback</a:t>
            </a:r>
          </a:p>
          <a:p>
            <a:pPr fontAlgn="base">
              <a:buFont typeface="Arial" panose="020B0604020202020204" pitchFamily="34" charset="0"/>
              <a:buChar char="•"/>
            </a:pPr>
            <a:r>
              <a:rPr lang="en-GB" dirty="0">
                <a:solidFill>
                  <a:srgbClr val="000000"/>
                </a:solidFill>
                <a:latin typeface="Calibri" panose="020F0502020204030204" pitchFamily="34" charset="0"/>
              </a:rPr>
              <a:t>Online resources</a:t>
            </a:r>
          </a:p>
          <a:p>
            <a:pPr fontAlgn="base">
              <a:buFont typeface="Arial" panose="020B0604020202020204" pitchFamily="34" charset="0"/>
              <a:buChar char="•"/>
            </a:pPr>
            <a:r>
              <a:rPr lang="en-GB" dirty="0">
                <a:solidFill>
                  <a:srgbClr val="000000"/>
                </a:solidFill>
                <a:latin typeface="Calibri" panose="020F0502020204030204" pitchFamily="34" charset="0"/>
              </a:rPr>
              <a:t>Language ideas and resources of the week</a:t>
            </a:r>
          </a:p>
          <a:p>
            <a:pPr fontAlgn="base">
              <a:buFont typeface="Arial" panose="020B0604020202020204" pitchFamily="34" charset="0"/>
              <a:buChar char="•"/>
            </a:pPr>
            <a:r>
              <a:rPr lang="en-GB" dirty="0">
                <a:solidFill>
                  <a:srgbClr val="000000"/>
                </a:solidFill>
                <a:latin typeface="Calibri" panose="020F0502020204030204" pitchFamily="34" charset="0"/>
              </a:rPr>
              <a:t>Tea break – time to discuss, share and energise</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Preview of new resources.</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marL="228600" indent="0" fontAlgn="base"/>
            <a:r>
              <a:rPr lang="en-GB" dirty="0">
                <a:solidFill>
                  <a:srgbClr val="000000"/>
                </a:solidFill>
                <a:latin typeface="Calibri" panose="020F0502020204030204" pitchFamily="34" charset="0"/>
              </a:rPr>
              <a:t/>
            </a:r>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a:p>
            <a:r>
              <a:rPr lang="en-GB" dirty="0"/>
              <a:t/>
            </a:r>
            <a:br>
              <a:rPr lang="en-GB" dirty="0"/>
            </a:b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Agenda</a:t>
            </a:r>
            <a:endParaRPr dirty="0"/>
          </a:p>
        </p:txBody>
      </p:sp>
    </p:spTree>
    <p:extLst>
      <p:ext uri="{BB962C8B-B14F-4D97-AF65-F5344CB8AC3E}">
        <p14:creationId xmlns:p14="http://schemas.microsoft.com/office/powerpoint/2010/main" val="3400669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2664" r="-2" b="-2"/>
          <a:stretch/>
        </p:blipFill>
        <p:spPr bwMode="auto">
          <a:xfrm>
            <a:off x="20" y="1"/>
            <a:ext cx="453768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4828" r="-2" b="-2"/>
          <a:stretch/>
        </p:blipFill>
        <p:spPr bwMode="auto">
          <a:xfrm>
            <a:off x="4606291" y="1"/>
            <a:ext cx="4537709"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 xmlns:a16="http://schemas.microsoft.com/office/drawing/2014/main" id="{0EB854C3-BA30-8E41-8ADE-D5330CFAEA8C}"/>
              </a:ext>
            </a:extLst>
          </p:cNvPr>
          <p:cNvPicPr>
            <a:picLocks noChangeAspect="1"/>
          </p:cNvPicPr>
          <p:nvPr/>
        </p:nvPicPr>
        <p:blipFill rotWithShape="1">
          <a:blip r:embed="rId4"/>
          <a:srcRect t="3895" r="-2" b="-2"/>
          <a:stretch/>
        </p:blipFill>
        <p:spPr>
          <a:xfrm>
            <a:off x="20" y="3489159"/>
            <a:ext cx="453768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1012" r="-2" b="-2"/>
          <a:stretch/>
        </p:blipFill>
        <p:spPr bwMode="auto">
          <a:xfrm>
            <a:off x="4606291" y="3489159"/>
            <a:ext cx="4537709"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0667" r="10666" b="-1"/>
          <a:stretch/>
        </p:blipFill>
        <p:spPr bwMode="auto">
          <a:xfrm>
            <a:off x="2987802" y="1918638"/>
            <a:ext cx="3168396" cy="3020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800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A733D33-2998-F34A-B73F-F5FCD6586788}"/>
              </a:ext>
            </a:extLst>
          </p:cNvPr>
          <p:cNvSpPr>
            <a:spLocks noGrp="1"/>
          </p:cNvSpPr>
          <p:nvPr>
            <p:ph type="title"/>
          </p:nvPr>
        </p:nvSpPr>
        <p:spPr>
          <a:solidFill>
            <a:schemeClr val="accent1">
              <a:lumMod val="20000"/>
              <a:lumOff val="80000"/>
            </a:schemeClr>
          </a:solidFill>
        </p:spPr>
        <p:txBody>
          <a:bodyPr/>
          <a:lstStyle/>
          <a:p>
            <a:r>
              <a:rPr lang="en-US" dirty="0"/>
              <a:t>Model paragraph</a:t>
            </a:r>
          </a:p>
        </p:txBody>
      </p:sp>
      <p:graphicFrame>
        <p:nvGraphicFramePr>
          <p:cNvPr id="4" name="Table 3">
            <a:extLst>
              <a:ext uri="{FF2B5EF4-FFF2-40B4-BE49-F238E27FC236}">
                <a16:creationId xmlns="" xmlns:a16="http://schemas.microsoft.com/office/drawing/2014/main" id="{34C7F932-34C7-1548-9D42-8F729FC9F5E3}"/>
              </a:ext>
            </a:extLst>
          </p:cNvPr>
          <p:cNvGraphicFramePr>
            <a:graphicFrameLocks noGrp="1"/>
          </p:cNvGraphicFramePr>
          <p:nvPr>
            <p:extLst>
              <p:ext uri="{D42A27DB-BD31-4B8C-83A1-F6EECF244321}">
                <p14:modId xmlns:p14="http://schemas.microsoft.com/office/powerpoint/2010/main" val="3294632791"/>
              </p:ext>
            </p:extLst>
          </p:nvPr>
        </p:nvGraphicFramePr>
        <p:xfrm>
          <a:off x="348650" y="1590440"/>
          <a:ext cx="8446700" cy="5089197"/>
        </p:xfrm>
        <a:graphic>
          <a:graphicData uri="http://schemas.openxmlformats.org/drawingml/2006/table">
            <a:tbl>
              <a:tblPr firstRow="1" bandRow="1">
                <a:tableStyleId>{C083E6E3-FA7D-4D7B-A595-EF9225AFEA82}</a:tableStyleId>
              </a:tblPr>
              <a:tblGrid>
                <a:gridCol w="1642821">
                  <a:extLst>
                    <a:ext uri="{9D8B030D-6E8A-4147-A177-3AD203B41FA5}">
                      <a16:colId xmlns="" xmlns:a16="http://schemas.microsoft.com/office/drawing/2014/main" val="2511487185"/>
                    </a:ext>
                  </a:extLst>
                </a:gridCol>
                <a:gridCol w="5300420">
                  <a:extLst>
                    <a:ext uri="{9D8B030D-6E8A-4147-A177-3AD203B41FA5}">
                      <a16:colId xmlns="" xmlns:a16="http://schemas.microsoft.com/office/drawing/2014/main" val="3747204014"/>
                    </a:ext>
                  </a:extLst>
                </a:gridCol>
                <a:gridCol w="1503459">
                  <a:extLst>
                    <a:ext uri="{9D8B030D-6E8A-4147-A177-3AD203B41FA5}">
                      <a16:colId xmlns="" xmlns:a16="http://schemas.microsoft.com/office/drawing/2014/main" val="2697829450"/>
                    </a:ext>
                  </a:extLst>
                </a:gridCol>
              </a:tblGrid>
              <a:tr h="1374575">
                <a:tc>
                  <a:txBody>
                    <a:bodyPr/>
                    <a:lstStyle/>
                    <a:p>
                      <a:r>
                        <a:rPr lang="en-US" b="0" dirty="0"/>
                        <a:t>Evidence from text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lang="en-US" sz="1800" b="0" dirty="0">
                          <a:latin typeface="Verdana" panose="020B0604030504040204" pitchFamily="34" charset="0"/>
                          <a:ea typeface="Verdana" panose="020B0604030504040204" pitchFamily="34" charset="0"/>
                          <a:cs typeface="Verdana" panose="020B0604030504040204" pitchFamily="34" charset="0"/>
                        </a:rPr>
                        <a:t>Both photographers have presented the idea that education takes place in a formal classroom situation.  For instance, picture 1 shows students sat at schoolroom desks facing the front of the room in rows, presenting a very traditional, disciplined perspective about education.  Similarly, in the second picture, students are forward facing and sat in rows, but whereas the students in the first picture are all sitting upright and looking serious, the photographer of picture 2 has used more casual poses. For instance, the girl in the forefront is smiling and the boy next to her is slouching against the desk behind, which suggests that this photographer’s perspective of education is that it should be more relaxed in tone.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b="0" dirty="0"/>
                        <a:t>Clear comparison of ideas/</a:t>
                      </a:r>
                    </a:p>
                    <a:p>
                      <a:r>
                        <a:rPr lang="en-US" b="0" dirty="0"/>
                        <a:t>perspectives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770487456"/>
                  </a:ext>
                </a:extLst>
              </a:tr>
              <a:tr h="894918">
                <a:tc rowSpan="2">
                  <a:txBody>
                    <a:bodyPr/>
                    <a:lstStyle/>
                    <a:p>
                      <a:r>
                        <a:rPr lang="en-US" dirty="0"/>
                        <a:t>Evidence from text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304716768"/>
                  </a:ext>
                </a:extLst>
              </a:tr>
              <a:tr h="934219">
                <a:tc vMerge="1">
                  <a:txBody>
                    <a:bodyPr/>
                    <a:lstStyle/>
                    <a:p>
                      <a:r>
                        <a:rPr lang="en-US" dirty="0"/>
                        <a:t>Comparative connectives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Comparison of </a:t>
                      </a:r>
                      <a:r>
                        <a:rPr lang="en-US"/>
                        <a:t>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structure</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00740270"/>
                  </a:ext>
                </a:extLst>
              </a:tr>
              <a:tr h="1885485">
                <a:tc>
                  <a:txBody>
                    <a:bodyPr/>
                    <a:lstStyle/>
                    <a:p>
                      <a:r>
                        <a:rPr lang="en-US" dirty="0"/>
                        <a:t>Comparative connectives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4200091"/>
                  </a:ext>
                </a:extLst>
              </a:tr>
            </a:tbl>
          </a:graphicData>
        </a:graphic>
      </p:graphicFrame>
      <p:sp>
        <p:nvSpPr>
          <p:cNvPr id="2" name="TextBox 1">
            <a:extLst>
              <a:ext uri="{FF2B5EF4-FFF2-40B4-BE49-F238E27FC236}">
                <a16:creationId xmlns="" xmlns:a16="http://schemas.microsoft.com/office/drawing/2014/main" id="{7444656D-F21C-1A4E-8C2D-73D5A6F1A18E}"/>
              </a:ext>
            </a:extLst>
          </p:cNvPr>
          <p:cNvSpPr txBox="1"/>
          <p:nvPr/>
        </p:nvSpPr>
        <p:spPr>
          <a:xfrm>
            <a:off x="1034148" y="817956"/>
            <a:ext cx="6568219" cy="646331"/>
          </a:xfrm>
          <a:prstGeom prst="rect">
            <a:avLst/>
          </a:prstGeom>
          <a:noFill/>
        </p:spPr>
        <p:txBody>
          <a:bodyPr wrap="square" rtlCol="0">
            <a:spAutoFit/>
          </a:bodyPr>
          <a:lstStyle/>
          <a:p>
            <a:r>
              <a:rPr lang="en-US" dirty="0"/>
              <a:t>Compare how the pictures present ideas and perspectives about education.</a:t>
            </a:r>
          </a:p>
        </p:txBody>
      </p:sp>
    </p:spTree>
    <p:extLst>
      <p:ext uri="{BB962C8B-B14F-4D97-AF65-F5344CB8AC3E}">
        <p14:creationId xmlns:p14="http://schemas.microsoft.com/office/powerpoint/2010/main" val="238006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7881366C-348A-AD43-BDD6-366685555F54}"/>
              </a:ext>
            </a:extLst>
          </p:cNvPr>
          <p:cNvSpPr txBox="1"/>
          <p:nvPr/>
        </p:nvSpPr>
        <p:spPr>
          <a:xfrm>
            <a:off x="704335" y="4732637"/>
            <a:ext cx="2743199" cy="646331"/>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Tea Break</a:t>
            </a:r>
          </a:p>
        </p:txBody>
      </p:sp>
    </p:spTree>
    <p:extLst>
      <p:ext uri="{BB962C8B-B14F-4D97-AF65-F5344CB8AC3E}">
        <p14:creationId xmlns:p14="http://schemas.microsoft.com/office/powerpoint/2010/main" val="3089535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433920A-816F-EB48-B9B0-DF27FB580D3F}"/>
              </a:ext>
            </a:extLst>
          </p:cNvPr>
          <p:cNvSpPr>
            <a:spLocks noGrp="1"/>
          </p:cNvSpPr>
          <p:nvPr>
            <p:ph type="body" idx="1"/>
          </p:nvPr>
        </p:nvSpPr>
        <p:spPr>
          <a:xfrm>
            <a:off x="552356" y="1798960"/>
            <a:ext cx="8229600" cy="4070500"/>
          </a:xfrm>
        </p:spPr>
        <p:txBody>
          <a:bodyPr/>
          <a:lstStyle/>
          <a:p>
            <a:pPr marL="685800" indent="-457200">
              <a:buFont typeface="Arial" panose="020B0604020202020204" pitchFamily="34" charset="0"/>
              <a:buChar char="•"/>
            </a:pPr>
            <a:r>
              <a:rPr lang="en-US" dirty="0"/>
              <a:t>Your time to share ideas, inspire each other with great ideas or just say hello.</a:t>
            </a:r>
          </a:p>
        </p:txBody>
      </p:sp>
      <p:sp>
        <p:nvSpPr>
          <p:cNvPr id="3" name="Title 2">
            <a:extLst>
              <a:ext uri="{FF2B5EF4-FFF2-40B4-BE49-F238E27FC236}">
                <a16:creationId xmlns="" xmlns:a16="http://schemas.microsoft.com/office/drawing/2014/main" id="{F440E247-CE68-4B45-8E32-F4A14ABFCD3E}"/>
              </a:ext>
            </a:extLst>
          </p:cNvPr>
          <p:cNvSpPr>
            <a:spLocks noGrp="1"/>
          </p:cNvSpPr>
          <p:nvPr>
            <p:ph type="title"/>
          </p:nvPr>
        </p:nvSpPr>
        <p:spPr/>
        <p:txBody>
          <a:bodyPr/>
          <a:lstStyle/>
          <a:p>
            <a:r>
              <a:rPr lang="en-US" dirty="0"/>
              <a:t>Tea break</a:t>
            </a:r>
          </a:p>
        </p:txBody>
      </p:sp>
    </p:spTree>
    <p:extLst>
      <p:ext uri="{BB962C8B-B14F-4D97-AF65-F5344CB8AC3E}">
        <p14:creationId xmlns:p14="http://schemas.microsoft.com/office/powerpoint/2010/main" val="37877285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 xmlns:a16="http://schemas.microsoft.com/office/drawing/2014/main" id="{7881366C-348A-AD43-BDD6-366685555F54}"/>
              </a:ext>
            </a:extLst>
          </p:cNvPr>
          <p:cNvSpPr txBox="1"/>
          <p:nvPr/>
        </p:nvSpPr>
        <p:spPr>
          <a:xfrm>
            <a:off x="704335" y="4732637"/>
            <a:ext cx="2743199" cy="1200329"/>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Shared Resources</a:t>
            </a:r>
          </a:p>
        </p:txBody>
      </p:sp>
    </p:spTree>
    <p:extLst>
      <p:ext uri="{BB962C8B-B14F-4D97-AF65-F5344CB8AC3E}">
        <p14:creationId xmlns:p14="http://schemas.microsoft.com/office/powerpoint/2010/main" val="3655486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a:t>This week: </a:t>
            </a:r>
            <a:r>
              <a:rPr lang="en-GB" dirty="0" smtClean="0"/>
              <a:t> </a:t>
            </a:r>
            <a:r>
              <a:rPr lang="en-GB" dirty="0" err="1" smtClean="0"/>
              <a:t>Saira</a:t>
            </a:r>
            <a:r>
              <a:rPr lang="en-GB" dirty="0" smtClean="0"/>
              <a:t> Bloomfield</a:t>
            </a:r>
          </a:p>
          <a:p>
            <a:endParaRPr lang="en-GB" dirty="0" smtClean="0"/>
          </a:p>
          <a:p>
            <a:r>
              <a:rPr lang="en-GB" dirty="0"/>
              <a:t> </a:t>
            </a:r>
            <a:r>
              <a:rPr lang="en-GB" dirty="0" smtClean="0"/>
              <a:t> (Natalie Bennett-Inge sent in some great Lit resources which we will show you next week). </a:t>
            </a:r>
          </a:p>
          <a:p>
            <a:r>
              <a:rPr lang="en-GB" i="1" dirty="0" smtClean="0"/>
              <a:t> </a:t>
            </a:r>
            <a:endParaRPr lang="en-GB" i="1" dirty="0"/>
          </a:p>
          <a:p>
            <a:r>
              <a:rPr lang="en-GB" dirty="0"/>
              <a:t>  </a:t>
            </a:r>
            <a:r>
              <a:rPr lang="en-GB" i="1" dirty="0" smtClean="0"/>
              <a:t>We </a:t>
            </a:r>
            <a:r>
              <a:rPr lang="en-GB" i="1" dirty="0"/>
              <a:t>will send all these resources out to you after this webinar</a:t>
            </a:r>
            <a:r>
              <a:rPr lang="en-GB" i="1" dirty="0" smtClean="0"/>
              <a:t>. </a:t>
            </a:r>
          </a:p>
        </p:txBody>
      </p:sp>
      <p:sp>
        <p:nvSpPr>
          <p:cNvPr id="3" name="Title 2"/>
          <p:cNvSpPr>
            <a:spLocks noGrp="1"/>
          </p:cNvSpPr>
          <p:nvPr>
            <p:ph type="title"/>
          </p:nvPr>
        </p:nvSpPr>
        <p:spPr/>
        <p:txBody>
          <a:bodyPr/>
          <a:lstStyle/>
          <a:p>
            <a:r>
              <a:rPr lang="en-GB" dirty="0"/>
              <a:t>Thanks for sharing!</a:t>
            </a:r>
          </a:p>
        </p:txBody>
      </p:sp>
    </p:spTree>
    <p:extLst>
      <p:ext uri="{BB962C8B-B14F-4D97-AF65-F5344CB8AC3E}">
        <p14:creationId xmlns:p14="http://schemas.microsoft.com/office/powerpoint/2010/main" val="364015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 name="Picture 8"/>
          <p:cNvPicPr>
            <a:picLocks noChangeAspect="1"/>
          </p:cNvPicPr>
          <p:nvPr/>
        </p:nvPicPr>
        <p:blipFill>
          <a:blip r:embed="rId3"/>
          <a:stretch>
            <a:fillRect/>
          </a:stretch>
        </p:blipFill>
        <p:spPr>
          <a:xfrm>
            <a:off x="0" y="128416"/>
            <a:ext cx="9144000" cy="6601168"/>
          </a:xfrm>
          <a:prstGeom prst="rect">
            <a:avLst/>
          </a:prstGeom>
        </p:spPr>
      </p:pic>
      <p:pic>
        <p:nvPicPr>
          <p:cNvPr id="20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389438"/>
            <a:ext cx="1055688" cy="24257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p:cNvPicPr>
            <a:picLocks noChangeAspect="1" noChangeArrowheads="1"/>
          </p:cNvPicPr>
          <p:nvPr/>
        </p:nvPicPr>
        <p:blipFill>
          <a:blip r:embed="rId5">
            <a:extLst>
              <a:ext uri="{28A0092B-C50C-407E-A947-70E740481C1C}">
                <a14:useLocalDpi xmlns:a14="http://schemas.microsoft.com/office/drawing/2010/main" val="0"/>
              </a:ext>
            </a:extLst>
          </a:blip>
          <a:srcRect l="-26318" t="-412" r="-21826" b="51019"/>
          <a:stretch>
            <a:fillRect/>
          </a:stretch>
        </p:blipFill>
        <p:spPr bwMode="auto">
          <a:xfrm>
            <a:off x="-38100" y="1588"/>
            <a:ext cx="1069975" cy="44815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4389438"/>
            <a:ext cx="1055688" cy="2425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l="-26318" t="-412" r="-21826" b="51019"/>
          <a:stretch>
            <a:fillRect/>
          </a:stretch>
        </p:blipFill>
        <p:spPr bwMode="auto">
          <a:xfrm>
            <a:off x="-38100" y="1588"/>
            <a:ext cx="1069975" cy="448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542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97F08B8-0456-414D-8039-1E6625717530}"/>
              </a:ext>
            </a:extLst>
          </p:cNvPr>
          <p:cNvSpPr>
            <a:spLocks noGrp="1"/>
          </p:cNvSpPr>
          <p:nvPr>
            <p:ph type="body" idx="1"/>
          </p:nvPr>
        </p:nvSpPr>
        <p:spPr/>
        <p:txBody>
          <a:bodyPr/>
          <a:lstStyle/>
          <a:p>
            <a:r>
              <a:rPr lang="en-US" dirty="0"/>
              <a:t>If you send them to us at      </a:t>
            </a:r>
            <a:r>
              <a:rPr lang="en-US" dirty="0">
                <a:hlinkClick r:id="rId2"/>
              </a:rPr>
              <a:t>thefullenglish@pearson.com</a:t>
            </a:r>
            <a:endParaRPr lang="en-US" dirty="0"/>
          </a:p>
          <a:p>
            <a:endParaRPr lang="en-US" dirty="0"/>
          </a:p>
          <a:p>
            <a:r>
              <a:rPr lang="en-US" dirty="0"/>
              <a:t>  we will make them available to all who have signed up today.</a:t>
            </a:r>
          </a:p>
          <a:p>
            <a:endParaRPr lang="en-US" dirty="0"/>
          </a:p>
          <a:p>
            <a:endParaRPr lang="en-US" dirty="0"/>
          </a:p>
          <a:p>
            <a:r>
              <a:rPr lang="en-US" dirty="0"/>
              <a:t>Send us your requests (through the questionnaire link at the end) for next week – I’ll try my best to come up with something.</a:t>
            </a:r>
          </a:p>
        </p:txBody>
      </p:sp>
      <p:sp>
        <p:nvSpPr>
          <p:cNvPr id="3" name="Title 2">
            <a:extLst>
              <a:ext uri="{FF2B5EF4-FFF2-40B4-BE49-F238E27FC236}">
                <a16:creationId xmlns="" xmlns:a16="http://schemas.microsoft.com/office/drawing/2014/main" id="{338B1445-944D-844F-B125-DDC86A2C18D2}"/>
              </a:ext>
            </a:extLst>
          </p:cNvPr>
          <p:cNvSpPr>
            <a:spLocks noGrp="1"/>
          </p:cNvSpPr>
          <p:nvPr>
            <p:ph type="title"/>
          </p:nvPr>
        </p:nvSpPr>
        <p:spPr>
          <a:ln>
            <a:solidFill>
              <a:schemeClr val="accent1"/>
            </a:solidFill>
          </a:ln>
        </p:spPr>
        <p:txBody>
          <a:bodyPr/>
          <a:lstStyle/>
          <a:p>
            <a:r>
              <a:rPr lang="en-US" dirty="0"/>
              <a:t>Any other ideas to share?</a:t>
            </a:r>
          </a:p>
        </p:txBody>
      </p:sp>
    </p:spTree>
    <p:extLst>
      <p:ext uri="{BB962C8B-B14F-4D97-AF65-F5344CB8AC3E}">
        <p14:creationId xmlns:p14="http://schemas.microsoft.com/office/powerpoint/2010/main" val="162949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0EFAA12-AA47-7C42-8AD9-E50A13C91912}"/>
              </a:ext>
            </a:extLst>
          </p:cNvPr>
          <p:cNvSpPr>
            <a:spLocks noGrp="1"/>
          </p:cNvSpPr>
          <p:nvPr>
            <p:ph type="body" idx="1"/>
          </p:nvPr>
        </p:nvSpPr>
        <p:spPr>
          <a:xfrm>
            <a:off x="540000" y="1440000"/>
            <a:ext cx="8229600" cy="4217849"/>
          </a:xfrm>
          <a:ln>
            <a:solidFill>
              <a:schemeClr val="accent1"/>
            </a:solidFill>
          </a:ln>
        </p:spPr>
        <p:txBody>
          <a:bodyPr/>
          <a:lstStyle/>
          <a:p>
            <a:r>
              <a:rPr lang="en-US" dirty="0"/>
              <a:t>21st May 2020</a:t>
            </a:r>
          </a:p>
          <a:p>
            <a:endParaRPr lang="en-US" dirty="0"/>
          </a:p>
          <a:p>
            <a:r>
              <a:rPr lang="en-US" dirty="0"/>
              <a:t>Literature</a:t>
            </a:r>
          </a:p>
          <a:p>
            <a:endParaRPr lang="en-US" dirty="0"/>
          </a:p>
          <a:p>
            <a:r>
              <a:rPr lang="en-US" dirty="0"/>
              <a:t>Any suggestions now?</a:t>
            </a:r>
          </a:p>
          <a:p>
            <a:endParaRPr lang="en-US" dirty="0"/>
          </a:p>
        </p:txBody>
      </p:sp>
      <p:sp>
        <p:nvSpPr>
          <p:cNvPr id="3" name="Title 2">
            <a:extLst>
              <a:ext uri="{FF2B5EF4-FFF2-40B4-BE49-F238E27FC236}">
                <a16:creationId xmlns="" xmlns:a16="http://schemas.microsoft.com/office/drawing/2014/main" id="{18A8CE51-4972-6348-8AEE-F2EDD523F56B}"/>
              </a:ext>
            </a:extLst>
          </p:cNvPr>
          <p:cNvSpPr>
            <a:spLocks noGrp="1"/>
          </p:cNvSpPr>
          <p:nvPr>
            <p:ph type="title"/>
          </p:nvPr>
        </p:nvSpPr>
        <p:spPr>
          <a:ln>
            <a:solidFill>
              <a:schemeClr val="accent1"/>
            </a:solidFill>
          </a:ln>
        </p:spPr>
        <p:txBody>
          <a:bodyPr/>
          <a:lstStyle/>
          <a:p>
            <a:r>
              <a:rPr lang="en-US" dirty="0"/>
              <a:t>Further dates &amp; ideas</a:t>
            </a:r>
          </a:p>
        </p:txBody>
      </p:sp>
    </p:spTree>
    <p:extLst>
      <p:ext uri="{BB962C8B-B14F-4D97-AF65-F5344CB8AC3E}">
        <p14:creationId xmlns:p14="http://schemas.microsoft.com/office/powerpoint/2010/main" val="2068365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What more can we do to help?</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2552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44338" y="927663"/>
            <a:ext cx="8104609" cy="2501337"/>
          </a:xfrm>
          <a:prstGeom prst="rect">
            <a:avLst/>
          </a:prstGeom>
          <a:noFill/>
          <a:ln>
            <a:solidFill>
              <a:schemeClr val="tx1"/>
            </a:solidFill>
          </a:ln>
        </p:spPr>
        <p:txBody>
          <a:bodyPr spcFirstLastPara="1" wrap="square" lIns="0" tIns="0" rIns="0" bIns="0" anchor="t" anchorCtr="0">
            <a:noAutofit/>
          </a:bodyPr>
          <a:lstStyle/>
          <a:p>
            <a:pPr marL="228600" indent="0"/>
            <a:r>
              <a:rPr lang="en-GB" sz="2400" dirty="0"/>
              <a:t>This week:</a:t>
            </a:r>
          </a:p>
          <a:p>
            <a:pPr marL="685800" indent="-457200">
              <a:buFont typeface="Wingdings" pitchFamily="2" charset="2"/>
              <a:buChar char="ü"/>
            </a:pPr>
            <a:r>
              <a:rPr lang="en-GB" sz="2400" dirty="0"/>
              <a:t>Language</a:t>
            </a:r>
          </a:p>
          <a:p>
            <a:pPr marL="685800" indent="-457200">
              <a:buFont typeface="Wingdings" pitchFamily="2" charset="2"/>
              <a:buChar char="ü"/>
            </a:pPr>
            <a:r>
              <a:rPr lang="en-GB" sz="2400" dirty="0"/>
              <a:t>Evaluation and comparison focus</a:t>
            </a:r>
          </a:p>
          <a:p>
            <a:pPr marL="685800" indent="-457200">
              <a:buFont typeface="Wingdings" pitchFamily="2" charset="2"/>
              <a:buChar char="ü"/>
            </a:pPr>
            <a:r>
              <a:rPr lang="en-GB" sz="2400" dirty="0"/>
              <a:t>Some shared resources from you</a:t>
            </a:r>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Feedback</a:t>
            </a:r>
            <a:endParaRPr dirty="0"/>
          </a:p>
        </p:txBody>
      </p:sp>
      <p:sp>
        <p:nvSpPr>
          <p:cNvPr id="2" name="TextBox 1">
            <a:extLst>
              <a:ext uri="{FF2B5EF4-FFF2-40B4-BE49-F238E27FC236}">
                <a16:creationId xmlns="" xmlns:a16="http://schemas.microsoft.com/office/drawing/2014/main" id="{03B28152-1D00-C44E-9DFA-F3F190A40DD0}"/>
              </a:ext>
            </a:extLst>
          </p:cNvPr>
          <p:cNvSpPr txBox="1"/>
          <p:nvPr/>
        </p:nvSpPr>
        <p:spPr>
          <a:xfrm>
            <a:off x="2609643" y="3939788"/>
            <a:ext cx="5780243" cy="954107"/>
          </a:xfrm>
          <a:prstGeom prst="rect">
            <a:avLst/>
          </a:prstGeom>
          <a:noFill/>
          <a:ln>
            <a:solidFill>
              <a:schemeClr val="tx1"/>
            </a:solidFill>
          </a:ln>
        </p:spPr>
        <p:txBody>
          <a:bodyPr wrap="square" rtlCol="0">
            <a:spAutoFit/>
          </a:bodyPr>
          <a:lstStyle/>
          <a:p>
            <a:r>
              <a:rPr lang="en-US" sz="2800" dirty="0">
                <a:latin typeface="Adobe Devanagari" panose="02040503050201020203" pitchFamily="18" charset="0"/>
                <a:cs typeface="Adobe Devanagari" panose="02040503050201020203" pitchFamily="18" charset="0"/>
              </a:rPr>
              <a:t>Next week:</a:t>
            </a:r>
          </a:p>
          <a:p>
            <a:pPr marL="285750" indent="-285750">
              <a:buFont typeface="Arial" panose="020B0604020202020204" pitchFamily="34" charset="0"/>
              <a:buChar char="•"/>
            </a:pPr>
            <a:r>
              <a:rPr lang="en-US" sz="2800" dirty="0">
                <a:latin typeface="Adobe Devanagari" panose="02040503050201020203" pitchFamily="18" charset="0"/>
                <a:cs typeface="Adobe Devanagari" panose="02040503050201020203" pitchFamily="18" charset="0"/>
              </a:rPr>
              <a:t>Literature</a:t>
            </a:r>
          </a:p>
        </p:txBody>
      </p:sp>
      <p:sp>
        <p:nvSpPr>
          <p:cNvPr id="3" name="TextBox 2">
            <a:extLst>
              <a:ext uri="{FF2B5EF4-FFF2-40B4-BE49-F238E27FC236}">
                <a16:creationId xmlns="" xmlns:a16="http://schemas.microsoft.com/office/drawing/2014/main" id="{1B6F431D-C531-6147-99DB-9A5FD058DD34}"/>
              </a:ext>
            </a:extLst>
          </p:cNvPr>
          <p:cNvSpPr txBox="1"/>
          <p:nvPr/>
        </p:nvSpPr>
        <p:spPr>
          <a:xfrm>
            <a:off x="371959" y="5755118"/>
            <a:ext cx="5501898" cy="923330"/>
          </a:xfrm>
          <a:prstGeom prst="rect">
            <a:avLst/>
          </a:prstGeom>
          <a:noFill/>
          <a:ln>
            <a:solidFill>
              <a:schemeClr val="tx1"/>
            </a:solidFill>
          </a:ln>
        </p:spPr>
        <p:txBody>
          <a:bodyPr wrap="square" rtlCol="0">
            <a:spAutoFit/>
          </a:bodyPr>
          <a:lstStyle/>
          <a:p>
            <a:r>
              <a:rPr lang="en-US" dirty="0"/>
              <a:t>Shout out for help from you:</a:t>
            </a:r>
          </a:p>
          <a:p>
            <a:pPr marL="285750" indent="-285750">
              <a:buFont typeface="Arial" panose="020B0604020202020204" pitchFamily="34" charset="0"/>
              <a:buChar char="•"/>
            </a:pPr>
            <a:r>
              <a:rPr lang="en-US" dirty="0"/>
              <a:t>More resources to be shared please!</a:t>
            </a:r>
          </a:p>
          <a:p>
            <a:endParaRPr lang="en-US" dirty="0"/>
          </a:p>
        </p:txBody>
      </p:sp>
    </p:spTree>
    <p:extLst>
      <p:ext uri="{BB962C8B-B14F-4D97-AF65-F5344CB8AC3E}">
        <p14:creationId xmlns:p14="http://schemas.microsoft.com/office/powerpoint/2010/main" val="257349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0A060B-D57B-2D4B-9B76-746275EE4229}"/>
              </a:ext>
            </a:extLst>
          </p:cNvPr>
          <p:cNvSpPr>
            <a:spLocks noGrp="1"/>
          </p:cNvSpPr>
          <p:nvPr>
            <p:ph type="body" idx="1"/>
          </p:nvPr>
        </p:nvSpPr>
        <p:spPr>
          <a:xfrm>
            <a:off x="843079" y="1282891"/>
            <a:ext cx="7987022" cy="4979774"/>
          </a:xfrm>
          <a:custGeom>
            <a:avLst/>
            <a:gdLst>
              <a:gd name="connsiteX0" fmla="*/ 0 w 8229600"/>
              <a:gd name="connsiteY0" fmla="*/ 0 h 4219395"/>
              <a:gd name="connsiteX1" fmla="*/ 505533 w 8229600"/>
              <a:gd name="connsiteY1" fmla="*/ 0 h 4219395"/>
              <a:gd name="connsiteX2" fmla="*/ 846473 w 8229600"/>
              <a:gd name="connsiteY2" fmla="*/ 0 h 4219395"/>
              <a:gd name="connsiteX3" fmla="*/ 1598894 w 8229600"/>
              <a:gd name="connsiteY3" fmla="*/ 0 h 4219395"/>
              <a:gd name="connsiteX4" fmla="*/ 2104426 w 8229600"/>
              <a:gd name="connsiteY4" fmla="*/ 0 h 4219395"/>
              <a:gd name="connsiteX5" fmla="*/ 2609959 w 8229600"/>
              <a:gd name="connsiteY5" fmla="*/ 0 h 4219395"/>
              <a:gd name="connsiteX6" fmla="*/ 3362379 w 8229600"/>
              <a:gd name="connsiteY6" fmla="*/ 0 h 4219395"/>
              <a:gd name="connsiteX7" fmla="*/ 3785616 w 8229600"/>
              <a:gd name="connsiteY7" fmla="*/ 0 h 4219395"/>
              <a:gd name="connsiteX8" fmla="*/ 4538037 w 8229600"/>
              <a:gd name="connsiteY8" fmla="*/ 0 h 4219395"/>
              <a:gd name="connsiteX9" fmla="*/ 5290457 w 8229600"/>
              <a:gd name="connsiteY9" fmla="*/ 0 h 4219395"/>
              <a:gd name="connsiteX10" fmla="*/ 5878286 w 8229600"/>
              <a:gd name="connsiteY10" fmla="*/ 0 h 4219395"/>
              <a:gd name="connsiteX11" fmla="*/ 6630706 w 8229600"/>
              <a:gd name="connsiteY11" fmla="*/ 0 h 4219395"/>
              <a:gd name="connsiteX12" fmla="*/ 7136239 w 8229600"/>
              <a:gd name="connsiteY12" fmla="*/ 0 h 4219395"/>
              <a:gd name="connsiteX13" fmla="*/ 7641771 w 8229600"/>
              <a:gd name="connsiteY13" fmla="*/ 0 h 4219395"/>
              <a:gd name="connsiteX14" fmla="*/ 8229600 w 8229600"/>
              <a:gd name="connsiteY14" fmla="*/ 0 h 4219395"/>
              <a:gd name="connsiteX15" fmla="*/ 8229600 w 8229600"/>
              <a:gd name="connsiteY15" fmla="*/ 485230 h 4219395"/>
              <a:gd name="connsiteX16" fmla="*/ 8229600 w 8229600"/>
              <a:gd name="connsiteY16" fmla="*/ 1012655 h 4219395"/>
              <a:gd name="connsiteX17" fmla="*/ 8229600 w 8229600"/>
              <a:gd name="connsiteY17" fmla="*/ 1582273 h 4219395"/>
              <a:gd name="connsiteX18" fmla="*/ 8229600 w 8229600"/>
              <a:gd name="connsiteY18" fmla="*/ 2151891 h 4219395"/>
              <a:gd name="connsiteX19" fmla="*/ 8229600 w 8229600"/>
              <a:gd name="connsiteY19" fmla="*/ 2721510 h 4219395"/>
              <a:gd name="connsiteX20" fmla="*/ 8229600 w 8229600"/>
              <a:gd name="connsiteY20" fmla="*/ 3122352 h 4219395"/>
              <a:gd name="connsiteX21" fmla="*/ 8229600 w 8229600"/>
              <a:gd name="connsiteY21" fmla="*/ 3565389 h 4219395"/>
              <a:gd name="connsiteX22" fmla="*/ 8229600 w 8229600"/>
              <a:gd name="connsiteY22" fmla="*/ 4219395 h 4219395"/>
              <a:gd name="connsiteX23" fmla="*/ 7724067 w 8229600"/>
              <a:gd name="connsiteY23" fmla="*/ 4219395 h 4219395"/>
              <a:gd name="connsiteX24" fmla="*/ 7136239 w 8229600"/>
              <a:gd name="connsiteY24" fmla="*/ 4219395 h 4219395"/>
              <a:gd name="connsiteX25" fmla="*/ 6795298 w 8229600"/>
              <a:gd name="connsiteY25" fmla="*/ 4219395 h 4219395"/>
              <a:gd name="connsiteX26" fmla="*/ 6454358 w 8229600"/>
              <a:gd name="connsiteY26" fmla="*/ 4219395 h 4219395"/>
              <a:gd name="connsiteX27" fmla="*/ 5866529 w 8229600"/>
              <a:gd name="connsiteY27" fmla="*/ 4219395 h 4219395"/>
              <a:gd name="connsiteX28" fmla="*/ 5443293 w 8229600"/>
              <a:gd name="connsiteY28" fmla="*/ 4219395 h 4219395"/>
              <a:gd name="connsiteX29" fmla="*/ 4773168 w 8229600"/>
              <a:gd name="connsiteY29" fmla="*/ 4219395 h 4219395"/>
              <a:gd name="connsiteX30" fmla="*/ 4349931 w 8229600"/>
              <a:gd name="connsiteY30" fmla="*/ 4219395 h 4219395"/>
              <a:gd name="connsiteX31" fmla="*/ 3679807 w 8229600"/>
              <a:gd name="connsiteY31" fmla="*/ 4219395 h 4219395"/>
              <a:gd name="connsiteX32" fmla="*/ 3338866 w 8229600"/>
              <a:gd name="connsiteY32" fmla="*/ 4219395 h 4219395"/>
              <a:gd name="connsiteX33" fmla="*/ 2668742 w 8229600"/>
              <a:gd name="connsiteY33" fmla="*/ 4219395 h 4219395"/>
              <a:gd name="connsiteX34" fmla="*/ 2245505 w 8229600"/>
              <a:gd name="connsiteY34" fmla="*/ 4219395 h 4219395"/>
              <a:gd name="connsiteX35" fmla="*/ 1904565 w 8229600"/>
              <a:gd name="connsiteY35" fmla="*/ 4219395 h 4219395"/>
              <a:gd name="connsiteX36" fmla="*/ 1481328 w 8229600"/>
              <a:gd name="connsiteY36" fmla="*/ 4219395 h 4219395"/>
              <a:gd name="connsiteX37" fmla="*/ 811203 w 8229600"/>
              <a:gd name="connsiteY37" fmla="*/ 4219395 h 4219395"/>
              <a:gd name="connsiteX38" fmla="*/ 0 w 8229600"/>
              <a:gd name="connsiteY38" fmla="*/ 4219395 h 4219395"/>
              <a:gd name="connsiteX39" fmla="*/ 0 w 8229600"/>
              <a:gd name="connsiteY39" fmla="*/ 3818552 h 4219395"/>
              <a:gd name="connsiteX40" fmla="*/ 0 w 8229600"/>
              <a:gd name="connsiteY40" fmla="*/ 3417710 h 4219395"/>
              <a:gd name="connsiteX41" fmla="*/ 0 w 8229600"/>
              <a:gd name="connsiteY41" fmla="*/ 2848092 h 4219395"/>
              <a:gd name="connsiteX42" fmla="*/ 0 w 8229600"/>
              <a:gd name="connsiteY42" fmla="*/ 2447249 h 4219395"/>
              <a:gd name="connsiteX43" fmla="*/ 0 w 8229600"/>
              <a:gd name="connsiteY43" fmla="*/ 1919825 h 4219395"/>
              <a:gd name="connsiteX44" fmla="*/ 0 w 8229600"/>
              <a:gd name="connsiteY44" fmla="*/ 1476788 h 4219395"/>
              <a:gd name="connsiteX45" fmla="*/ 0 w 8229600"/>
              <a:gd name="connsiteY45" fmla="*/ 949364 h 4219395"/>
              <a:gd name="connsiteX46" fmla="*/ 0 w 8229600"/>
              <a:gd name="connsiteY46" fmla="*/ 0 h 421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29600" h="4219395" extrusionOk="0">
                <a:moveTo>
                  <a:pt x="0" y="0"/>
                </a:moveTo>
                <a:cubicBezTo>
                  <a:pt x="135527" y="-57494"/>
                  <a:pt x="376976" y="25161"/>
                  <a:pt x="505533" y="0"/>
                </a:cubicBezTo>
                <a:cubicBezTo>
                  <a:pt x="634090" y="-25161"/>
                  <a:pt x="695344" y="28865"/>
                  <a:pt x="846473" y="0"/>
                </a:cubicBezTo>
                <a:cubicBezTo>
                  <a:pt x="997602" y="-28865"/>
                  <a:pt x="1281262" y="36869"/>
                  <a:pt x="1598894" y="0"/>
                </a:cubicBezTo>
                <a:cubicBezTo>
                  <a:pt x="1916526" y="-36869"/>
                  <a:pt x="1915421" y="12977"/>
                  <a:pt x="2104426" y="0"/>
                </a:cubicBezTo>
                <a:cubicBezTo>
                  <a:pt x="2293431" y="-12977"/>
                  <a:pt x="2450212" y="51236"/>
                  <a:pt x="2609959" y="0"/>
                </a:cubicBezTo>
                <a:cubicBezTo>
                  <a:pt x="2769706" y="-51236"/>
                  <a:pt x="3088348" y="69552"/>
                  <a:pt x="3362379" y="0"/>
                </a:cubicBezTo>
                <a:cubicBezTo>
                  <a:pt x="3636410" y="-69552"/>
                  <a:pt x="3633555" y="6774"/>
                  <a:pt x="3785616" y="0"/>
                </a:cubicBezTo>
                <a:cubicBezTo>
                  <a:pt x="3937677" y="-6774"/>
                  <a:pt x="4305417" y="78537"/>
                  <a:pt x="4538037" y="0"/>
                </a:cubicBezTo>
                <a:cubicBezTo>
                  <a:pt x="4770657" y="-78537"/>
                  <a:pt x="4922836" y="50346"/>
                  <a:pt x="5290457" y="0"/>
                </a:cubicBezTo>
                <a:cubicBezTo>
                  <a:pt x="5658078" y="-50346"/>
                  <a:pt x="5618036" y="42774"/>
                  <a:pt x="5878286" y="0"/>
                </a:cubicBezTo>
                <a:cubicBezTo>
                  <a:pt x="6138536" y="-42774"/>
                  <a:pt x="6300493" y="39784"/>
                  <a:pt x="6630706" y="0"/>
                </a:cubicBezTo>
                <a:cubicBezTo>
                  <a:pt x="6960919" y="-39784"/>
                  <a:pt x="6913160" y="52102"/>
                  <a:pt x="7136239" y="0"/>
                </a:cubicBezTo>
                <a:cubicBezTo>
                  <a:pt x="7359318" y="-52102"/>
                  <a:pt x="7516162" y="23704"/>
                  <a:pt x="7641771" y="0"/>
                </a:cubicBezTo>
                <a:cubicBezTo>
                  <a:pt x="7767380" y="-23704"/>
                  <a:pt x="8054549" y="24433"/>
                  <a:pt x="8229600" y="0"/>
                </a:cubicBezTo>
                <a:cubicBezTo>
                  <a:pt x="8248342" y="206705"/>
                  <a:pt x="8203731" y="366996"/>
                  <a:pt x="8229600" y="485230"/>
                </a:cubicBezTo>
                <a:cubicBezTo>
                  <a:pt x="8255469" y="603464"/>
                  <a:pt x="8171889" y="887323"/>
                  <a:pt x="8229600" y="1012655"/>
                </a:cubicBezTo>
                <a:cubicBezTo>
                  <a:pt x="8287311" y="1137988"/>
                  <a:pt x="8226169" y="1338552"/>
                  <a:pt x="8229600" y="1582273"/>
                </a:cubicBezTo>
                <a:cubicBezTo>
                  <a:pt x="8233031" y="1825994"/>
                  <a:pt x="8217802" y="1910644"/>
                  <a:pt x="8229600" y="2151891"/>
                </a:cubicBezTo>
                <a:cubicBezTo>
                  <a:pt x="8241398" y="2393138"/>
                  <a:pt x="8217811" y="2528031"/>
                  <a:pt x="8229600" y="2721510"/>
                </a:cubicBezTo>
                <a:cubicBezTo>
                  <a:pt x="8241389" y="2914989"/>
                  <a:pt x="8184854" y="2966728"/>
                  <a:pt x="8229600" y="3122352"/>
                </a:cubicBezTo>
                <a:cubicBezTo>
                  <a:pt x="8274346" y="3277976"/>
                  <a:pt x="8196047" y="3418497"/>
                  <a:pt x="8229600" y="3565389"/>
                </a:cubicBezTo>
                <a:cubicBezTo>
                  <a:pt x="8263153" y="3712281"/>
                  <a:pt x="8213008" y="4041159"/>
                  <a:pt x="8229600" y="4219395"/>
                </a:cubicBezTo>
                <a:cubicBezTo>
                  <a:pt x="8039466" y="4253255"/>
                  <a:pt x="7898196" y="4215855"/>
                  <a:pt x="7724067" y="4219395"/>
                </a:cubicBezTo>
                <a:cubicBezTo>
                  <a:pt x="7549938" y="4222935"/>
                  <a:pt x="7421207" y="4191768"/>
                  <a:pt x="7136239" y="4219395"/>
                </a:cubicBezTo>
                <a:cubicBezTo>
                  <a:pt x="6851271" y="4247022"/>
                  <a:pt x="6869999" y="4212939"/>
                  <a:pt x="6795298" y="4219395"/>
                </a:cubicBezTo>
                <a:cubicBezTo>
                  <a:pt x="6720597" y="4225851"/>
                  <a:pt x="6553665" y="4184572"/>
                  <a:pt x="6454358" y="4219395"/>
                </a:cubicBezTo>
                <a:cubicBezTo>
                  <a:pt x="6355051" y="4254218"/>
                  <a:pt x="6080173" y="4212669"/>
                  <a:pt x="5866529" y="4219395"/>
                </a:cubicBezTo>
                <a:cubicBezTo>
                  <a:pt x="5652885" y="4226121"/>
                  <a:pt x="5619958" y="4198371"/>
                  <a:pt x="5443293" y="4219395"/>
                </a:cubicBezTo>
                <a:cubicBezTo>
                  <a:pt x="5266628" y="4240419"/>
                  <a:pt x="5014033" y="4175842"/>
                  <a:pt x="4773168" y="4219395"/>
                </a:cubicBezTo>
                <a:cubicBezTo>
                  <a:pt x="4532303" y="4262948"/>
                  <a:pt x="4480147" y="4189131"/>
                  <a:pt x="4349931" y="4219395"/>
                </a:cubicBezTo>
                <a:cubicBezTo>
                  <a:pt x="4219715" y="4249659"/>
                  <a:pt x="3867298" y="4144521"/>
                  <a:pt x="3679807" y="4219395"/>
                </a:cubicBezTo>
                <a:cubicBezTo>
                  <a:pt x="3492316" y="4294269"/>
                  <a:pt x="3442389" y="4205294"/>
                  <a:pt x="3338866" y="4219395"/>
                </a:cubicBezTo>
                <a:cubicBezTo>
                  <a:pt x="3235343" y="4233496"/>
                  <a:pt x="2874494" y="4186801"/>
                  <a:pt x="2668742" y="4219395"/>
                </a:cubicBezTo>
                <a:cubicBezTo>
                  <a:pt x="2462990" y="4251989"/>
                  <a:pt x="2398449" y="4188821"/>
                  <a:pt x="2245505" y="4219395"/>
                </a:cubicBezTo>
                <a:cubicBezTo>
                  <a:pt x="2092561" y="4249969"/>
                  <a:pt x="2000774" y="4195136"/>
                  <a:pt x="1904565" y="4219395"/>
                </a:cubicBezTo>
                <a:cubicBezTo>
                  <a:pt x="1808356" y="4243654"/>
                  <a:pt x="1581399" y="4170588"/>
                  <a:pt x="1481328" y="4219395"/>
                </a:cubicBezTo>
                <a:cubicBezTo>
                  <a:pt x="1381257" y="4268202"/>
                  <a:pt x="1098686" y="4170844"/>
                  <a:pt x="811203" y="4219395"/>
                </a:cubicBezTo>
                <a:cubicBezTo>
                  <a:pt x="523721" y="4267946"/>
                  <a:pt x="312209" y="4209081"/>
                  <a:pt x="0" y="4219395"/>
                </a:cubicBezTo>
                <a:cubicBezTo>
                  <a:pt x="-32221" y="4131390"/>
                  <a:pt x="19377" y="3991239"/>
                  <a:pt x="0" y="3818552"/>
                </a:cubicBezTo>
                <a:cubicBezTo>
                  <a:pt x="-19377" y="3645865"/>
                  <a:pt x="26076" y="3535452"/>
                  <a:pt x="0" y="3417710"/>
                </a:cubicBezTo>
                <a:cubicBezTo>
                  <a:pt x="-26076" y="3299968"/>
                  <a:pt x="22788" y="3126280"/>
                  <a:pt x="0" y="2848092"/>
                </a:cubicBezTo>
                <a:cubicBezTo>
                  <a:pt x="-22788" y="2569904"/>
                  <a:pt x="31566" y="2641121"/>
                  <a:pt x="0" y="2447249"/>
                </a:cubicBezTo>
                <a:cubicBezTo>
                  <a:pt x="-31566" y="2253377"/>
                  <a:pt x="29721" y="2064721"/>
                  <a:pt x="0" y="1919825"/>
                </a:cubicBezTo>
                <a:cubicBezTo>
                  <a:pt x="-29721" y="1774929"/>
                  <a:pt x="48686" y="1572144"/>
                  <a:pt x="0" y="1476788"/>
                </a:cubicBezTo>
                <a:cubicBezTo>
                  <a:pt x="-48686" y="1381432"/>
                  <a:pt x="4900" y="1203766"/>
                  <a:pt x="0" y="949364"/>
                </a:cubicBezTo>
                <a:cubicBezTo>
                  <a:pt x="-4900" y="694962"/>
                  <a:pt x="71664" y="295241"/>
                  <a:pt x="0" y="0"/>
                </a:cubicBezTo>
                <a:close/>
              </a:path>
            </a:pathLst>
          </a:custGeom>
          <a:ln>
            <a:solidFill>
              <a:schemeClr val="accent1"/>
            </a:solidFill>
            <a:extLst>
              <a:ext uri="{C807C97D-BFC1-408E-A445-0C87EB9F89A2}">
                <ask:lineSketchStyleProps xmlns="" xmlns:ask="http://schemas.microsoft.com/office/drawing/2018/sketchyshapes" sd="1219033472">
                  <ask:type>
                    <ask:lineSketchScribble/>
                  </ask:type>
                </ask:lineSketchStyleProps>
              </a:ext>
            </a:extLst>
          </a:ln>
        </p:spPr>
        <p:txBody>
          <a:bodyPr/>
          <a:lstStyle/>
          <a:p>
            <a:pPr marL="228600" indent="0"/>
            <a:r>
              <a:rPr lang="en-GB" dirty="0">
                <a:latin typeface="Berlin Sans FB" panose="020E0602020502020306" pitchFamily="34" charset="77"/>
              </a:rPr>
              <a:t>Knowledge organisers for ‘A Christmas Carol’ and </a:t>
            </a:r>
          </a:p>
          <a:p>
            <a:pPr marL="228600" indent="0"/>
            <a:r>
              <a:rPr lang="en-GB" dirty="0">
                <a:latin typeface="Berlin Sans FB" panose="020E0602020502020306" pitchFamily="34" charset="77"/>
              </a:rPr>
              <a:t> ‘An Inspector Calls’ </a:t>
            </a:r>
          </a:p>
          <a:p>
            <a:pPr marL="228600" indent="0"/>
            <a:r>
              <a:rPr lang="en-GB" dirty="0">
                <a:latin typeface="Berlin Sans FB" panose="020E0602020502020306" pitchFamily="34" charset="77"/>
              </a:rPr>
              <a:t> </a:t>
            </a:r>
          </a:p>
          <a:p>
            <a:pPr marL="228600" indent="0"/>
            <a:r>
              <a:rPr lang="en-GB" sz="2400" dirty="0">
                <a:latin typeface="Berlin Sans FB" panose="020E0602020502020306" pitchFamily="34" charset="77"/>
              </a:rPr>
              <a:t>These consist of: </a:t>
            </a:r>
          </a:p>
          <a:p>
            <a:pPr marL="685800" indent="-457200">
              <a:buFont typeface="Arial" panose="020B0604020202020204" pitchFamily="34" charset="0"/>
              <a:buChar char="•"/>
            </a:pPr>
            <a:r>
              <a:rPr lang="en-GB" sz="2400" dirty="0">
                <a:latin typeface="Berlin Sans FB" panose="020E0602020502020306" pitchFamily="34" charset="77"/>
              </a:rPr>
              <a:t>1 A3 organiser with everything on</a:t>
            </a:r>
          </a:p>
          <a:p>
            <a:pPr marL="685800" indent="-457200">
              <a:buFont typeface="Arial" panose="020B0604020202020204" pitchFamily="34" charset="0"/>
              <a:buChar char="•"/>
            </a:pPr>
            <a:r>
              <a:rPr lang="en-GB" sz="2400" dirty="0">
                <a:latin typeface="Berlin Sans FB" panose="020E0602020502020306" pitchFamily="34" charset="77"/>
              </a:rPr>
              <a:t>1 A3 blank organiser for students to complete</a:t>
            </a:r>
          </a:p>
          <a:p>
            <a:pPr marL="685800" indent="-457200">
              <a:buFont typeface="Arial" panose="020B0604020202020204" pitchFamily="34" charset="0"/>
              <a:buChar char="•"/>
            </a:pPr>
            <a:r>
              <a:rPr lang="en-GB" sz="2400" dirty="0">
                <a:latin typeface="Berlin Sans FB" panose="020E0602020502020306" pitchFamily="34" charset="77"/>
              </a:rPr>
              <a:t>1 A4 </a:t>
            </a:r>
            <a:r>
              <a:rPr lang="en-GB" sz="2400" dirty="0" err="1">
                <a:latin typeface="Berlin Sans FB" panose="020E0602020502020306" pitchFamily="34" charset="77"/>
              </a:rPr>
              <a:t>powerpoint</a:t>
            </a:r>
            <a:r>
              <a:rPr lang="en-GB" sz="2400" dirty="0">
                <a:latin typeface="Berlin Sans FB" panose="020E0602020502020306" pitchFamily="34" charset="77"/>
              </a:rPr>
              <a:t> with the tables from the A3 organiser on each slide.</a:t>
            </a:r>
          </a:p>
          <a:p>
            <a:pPr marL="228600" indent="0" algn="ctr"/>
            <a:r>
              <a:rPr lang="en-GB" sz="1800" b="1" dirty="0">
                <a:solidFill>
                  <a:srgbClr val="9900CC"/>
                </a:solidFill>
                <a:hlinkClick r:id="rId2"/>
              </a:rPr>
              <a:t>For Knowledge Organisers click here and scroll down the page!</a:t>
            </a:r>
            <a:endParaRPr lang="en-GB" sz="1800" b="1" dirty="0">
              <a:solidFill>
                <a:srgbClr val="9900CC"/>
              </a:solidFill>
            </a:endParaRPr>
          </a:p>
          <a:p>
            <a:pPr marL="228600" indent="0" algn="ctr"/>
            <a:endParaRPr lang="en-GB" sz="1800" dirty="0">
              <a:solidFill>
                <a:srgbClr val="9900CC"/>
              </a:solidFill>
              <a:latin typeface="Berlin Sans FB" panose="020E0602020502020306" pitchFamily="34" charset="77"/>
            </a:endParaRPr>
          </a:p>
        </p:txBody>
      </p:sp>
      <p:sp>
        <p:nvSpPr>
          <p:cNvPr id="3" name="Title 2">
            <a:extLst>
              <a:ext uri="{FF2B5EF4-FFF2-40B4-BE49-F238E27FC236}">
                <a16:creationId xmlns="" xmlns:a16="http://schemas.microsoft.com/office/drawing/2014/main" id="{7BD17048-29C0-0A42-9159-E89A0E123E1C}"/>
              </a:ext>
            </a:extLst>
          </p:cNvPr>
          <p:cNvSpPr>
            <a:spLocks noGrp="1"/>
          </p:cNvSpPr>
          <p:nvPr>
            <p:ph type="title"/>
          </p:nvPr>
        </p:nvSpPr>
        <p:spPr/>
        <p:txBody>
          <a:bodyPr/>
          <a:lstStyle/>
          <a:p>
            <a:r>
              <a:rPr lang="en-US" dirty="0"/>
              <a:t>New Resources</a:t>
            </a:r>
          </a:p>
        </p:txBody>
      </p:sp>
    </p:spTree>
    <p:extLst>
      <p:ext uri="{BB962C8B-B14F-4D97-AF65-F5344CB8AC3E}">
        <p14:creationId xmlns:p14="http://schemas.microsoft.com/office/powerpoint/2010/main" val="2888868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0A060B-D57B-2D4B-9B76-746275EE4229}"/>
              </a:ext>
            </a:extLst>
          </p:cNvPr>
          <p:cNvSpPr>
            <a:spLocks noGrp="1"/>
          </p:cNvSpPr>
          <p:nvPr>
            <p:ph type="body" idx="1"/>
          </p:nvPr>
        </p:nvSpPr>
        <p:spPr>
          <a:xfrm>
            <a:off x="843079" y="1282891"/>
            <a:ext cx="7987022" cy="4979774"/>
          </a:xfrm>
          <a:custGeom>
            <a:avLst/>
            <a:gdLst>
              <a:gd name="connsiteX0" fmla="*/ 0 w 8229600"/>
              <a:gd name="connsiteY0" fmla="*/ 0 h 4219395"/>
              <a:gd name="connsiteX1" fmla="*/ 505533 w 8229600"/>
              <a:gd name="connsiteY1" fmla="*/ 0 h 4219395"/>
              <a:gd name="connsiteX2" fmla="*/ 846473 w 8229600"/>
              <a:gd name="connsiteY2" fmla="*/ 0 h 4219395"/>
              <a:gd name="connsiteX3" fmla="*/ 1598894 w 8229600"/>
              <a:gd name="connsiteY3" fmla="*/ 0 h 4219395"/>
              <a:gd name="connsiteX4" fmla="*/ 2104426 w 8229600"/>
              <a:gd name="connsiteY4" fmla="*/ 0 h 4219395"/>
              <a:gd name="connsiteX5" fmla="*/ 2609959 w 8229600"/>
              <a:gd name="connsiteY5" fmla="*/ 0 h 4219395"/>
              <a:gd name="connsiteX6" fmla="*/ 3362379 w 8229600"/>
              <a:gd name="connsiteY6" fmla="*/ 0 h 4219395"/>
              <a:gd name="connsiteX7" fmla="*/ 3785616 w 8229600"/>
              <a:gd name="connsiteY7" fmla="*/ 0 h 4219395"/>
              <a:gd name="connsiteX8" fmla="*/ 4538037 w 8229600"/>
              <a:gd name="connsiteY8" fmla="*/ 0 h 4219395"/>
              <a:gd name="connsiteX9" fmla="*/ 5290457 w 8229600"/>
              <a:gd name="connsiteY9" fmla="*/ 0 h 4219395"/>
              <a:gd name="connsiteX10" fmla="*/ 5878286 w 8229600"/>
              <a:gd name="connsiteY10" fmla="*/ 0 h 4219395"/>
              <a:gd name="connsiteX11" fmla="*/ 6630706 w 8229600"/>
              <a:gd name="connsiteY11" fmla="*/ 0 h 4219395"/>
              <a:gd name="connsiteX12" fmla="*/ 7136239 w 8229600"/>
              <a:gd name="connsiteY12" fmla="*/ 0 h 4219395"/>
              <a:gd name="connsiteX13" fmla="*/ 7641771 w 8229600"/>
              <a:gd name="connsiteY13" fmla="*/ 0 h 4219395"/>
              <a:gd name="connsiteX14" fmla="*/ 8229600 w 8229600"/>
              <a:gd name="connsiteY14" fmla="*/ 0 h 4219395"/>
              <a:gd name="connsiteX15" fmla="*/ 8229600 w 8229600"/>
              <a:gd name="connsiteY15" fmla="*/ 485230 h 4219395"/>
              <a:gd name="connsiteX16" fmla="*/ 8229600 w 8229600"/>
              <a:gd name="connsiteY16" fmla="*/ 1012655 h 4219395"/>
              <a:gd name="connsiteX17" fmla="*/ 8229600 w 8229600"/>
              <a:gd name="connsiteY17" fmla="*/ 1582273 h 4219395"/>
              <a:gd name="connsiteX18" fmla="*/ 8229600 w 8229600"/>
              <a:gd name="connsiteY18" fmla="*/ 2151891 h 4219395"/>
              <a:gd name="connsiteX19" fmla="*/ 8229600 w 8229600"/>
              <a:gd name="connsiteY19" fmla="*/ 2721510 h 4219395"/>
              <a:gd name="connsiteX20" fmla="*/ 8229600 w 8229600"/>
              <a:gd name="connsiteY20" fmla="*/ 3122352 h 4219395"/>
              <a:gd name="connsiteX21" fmla="*/ 8229600 w 8229600"/>
              <a:gd name="connsiteY21" fmla="*/ 3565389 h 4219395"/>
              <a:gd name="connsiteX22" fmla="*/ 8229600 w 8229600"/>
              <a:gd name="connsiteY22" fmla="*/ 4219395 h 4219395"/>
              <a:gd name="connsiteX23" fmla="*/ 7724067 w 8229600"/>
              <a:gd name="connsiteY23" fmla="*/ 4219395 h 4219395"/>
              <a:gd name="connsiteX24" fmla="*/ 7136239 w 8229600"/>
              <a:gd name="connsiteY24" fmla="*/ 4219395 h 4219395"/>
              <a:gd name="connsiteX25" fmla="*/ 6795298 w 8229600"/>
              <a:gd name="connsiteY25" fmla="*/ 4219395 h 4219395"/>
              <a:gd name="connsiteX26" fmla="*/ 6454358 w 8229600"/>
              <a:gd name="connsiteY26" fmla="*/ 4219395 h 4219395"/>
              <a:gd name="connsiteX27" fmla="*/ 5866529 w 8229600"/>
              <a:gd name="connsiteY27" fmla="*/ 4219395 h 4219395"/>
              <a:gd name="connsiteX28" fmla="*/ 5443293 w 8229600"/>
              <a:gd name="connsiteY28" fmla="*/ 4219395 h 4219395"/>
              <a:gd name="connsiteX29" fmla="*/ 4773168 w 8229600"/>
              <a:gd name="connsiteY29" fmla="*/ 4219395 h 4219395"/>
              <a:gd name="connsiteX30" fmla="*/ 4349931 w 8229600"/>
              <a:gd name="connsiteY30" fmla="*/ 4219395 h 4219395"/>
              <a:gd name="connsiteX31" fmla="*/ 3679807 w 8229600"/>
              <a:gd name="connsiteY31" fmla="*/ 4219395 h 4219395"/>
              <a:gd name="connsiteX32" fmla="*/ 3338866 w 8229600"/>
              <a:gd name="connsiteY32" fmla="*/ 4219395 h 4219395"/>
              <a:gd name="connsiteX33" fmla="*/ 2668742 w 8229600"/>
              <a:gd name="connsiteY33" fmla="*/ 4219395 h 4219395"/>
              <a:gd name="connsiteX34" fmla="*/ 2245505 w 8229600"/>
              <a:gd name="connsiteY34" fmla="*/ 4219395 h 4219395"/>
              <a:gd name="connsiteX35" fmla="*/ 1904565 w 8229600"/>
              <a:gd name="connsiteY35" fmla="*/ 4219395 h 4219395"/>
              <a:gd name="connsiteX36" fmla="*/ 1481328 w 8229600"/>
              <a:gd name="connsiteY36" fmla="*/ 4219395 h 4219395"/>
              <a:gd name="connsiteX37" fmla="*/ 811203 w 8229600"/>
              <a:gd name="connsiteY37" fmla="*/ 4219395 h 4219395"/>
              <a:gd name="connsiteX38" fmla="*/ 0 w 8229600"/>
              <a:gd name="connsiteY38" fmla="*/ 4219395 h 4219395"/>
              <a:gd name="connsiteX39" fmla="*/ 0 w 8229600"/>
              <a:gd name="connsiteY39" fmla="*/ 3818552 h 4219395"/>
              <a:gd name="connsiteX40" fmla="*/ 0 w 8229600"/>
              <a:gd name="connsiteY40" fmla="*/ 3417710 h 4219395"/>
              <a:gd name="connsiteX41" fmla="*/ 0 w 8229600"/>
              <a:gd name="connsiteY41" fmla="*/ 2848092 h 4219395"/>
              <a:gd name="connsiteX42" fmla="*/ 0 w 8229600"/>
              <a:gd name="connsiteY42" fmla="*/ 2447249 h 4219395"/>
              <a:gd name="connsiteX43" fmla="*/ 0 w 8229600"/>
              <a:gd name="connsiteY43" fmla="*/ 1919825 h 4219395"/>
              <a:gd name="connsiteX44" fmla="*/ 0 w 8229600"/>
              <a:gd name="connsiteY44" fmla="*/ 1476788 h 4219395"/>
              <a:gd name="connsiteX45" fmla="*/ 0 w 8229600"/>
              <a:gd name="connsiteY45" fmla="*/ 949364 h 4219395"/>
              <a:gd name="connsiteX46" fmla="*/ 0 w 8229600"/>
              <a:gd name="connsiteY46" fmla="*/ 0 h 421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29600" h="4219395" extrusionOk="0">
                <a:moveTo>
                  <a:pt x="0" y="0"/>
                </a:moveTo>
                <a:cubicBezTo>
                  <a:pt x="135527" y="-57494"/>
                  <a:pt x="376976" y="25161"/>
                  <a:pt x="505533" y="0"/>
                </a:cubicBezTo>
                <a:cubicBezTo>
                  <a:pt x="634090" y="-25161"/>
                  <a:pt x="695344" y="28865"/>
                  <a:pt x="846473" y="0"/>
                </a:cubicBezTo>
                <a:cubicBezTo>
                  <a:pt x="997602" y="-28865"/>
                  <a:pt x="1281262" y="36869"/>
                  <a:pt x="1598894" y="0"/>
                </a:cubicBezTo>
                <a:cubicBezTo>
                  <a:pt x="1916526" y="-36869"/>
                  <a:pt x="1915421" y="12977"/>
                  <a:pt x="2104426" y="0"/>
                </a:cubicBezTo>
                <a:cubicBezTo>
                  <a:pt x="2293431" y="-12977"/>
                  <a:pt x="2450212" y="51236"/>
                  <a:pt x="2609959" y="0"/>
                </a:cubicBezTo>
                <a:cubicBezTo>
                  <a:pt x="2769706" y="-51236"/>
                  <a:pt x="3088348" y="69552"/>
                  <a:pt x="3362379" y="0"/>
                </a:cubicBezTo>
                <a:cubicBezTo>
                  <a:pt x="3636410" y="-69552"/>
                  <a:pt x="3633555" y="6774"/>
                  <a:pt x="3785616" y="0"/>
                </a:cubicBezTo>
                <a:cubicBezTo>
                  <a:pt x="3937677" y="-6774"/>
                  <a:pt x="4305417" y="78537"/>
                  <a:pt x="4538037" y="0"/>
                </a:cubicBezTo>
                <a:cubicBezTo>
                  <a:pt x="4770657" y="-78537"/>
                  <a:pt x="4922836" y="50346"/>
                  <a:pt x="5290457" y="0"/>
                </a:cubicBezTo>
                <a:cubicBezTo>
                  <a:pt x="5658078" y="-50346"/>
                  <a:pt x="5618036" y="42774"/>
                  <a:pt x="5878286" y="0"/>
                </a:cubicBezTo>
                <a:cubicBezTo>
                  <a:pt x="6138536" y="-42774"/>
                  <a:pt x="6300493" y="39784"/>
                  <a:pt x="6630706" y="0"/>
                </a:cubicBezTo>
                <a:cubicBezTo>
                  <a:pt x="6960919" y="-39784"/>
                  <a:pt x="6913160" y="52102"/>
                  <a:pt x="7136239" y="0"/>
                </a:cubicBezTo>
                <a:cubicBezTo>
                  <a:pt x="7359318" y="-52102"/>
                  <a:pt x="7516162" y="23704"/>
                  <a:pt x="7641771" y="0"/>
                </a:cubicBezTo>
                <a:cubicBezTo>
                  <a:pt x="7767380" y="-23704"/>
                  <a:pt x="8054549" y="24433"/>
                  <a:pt x="8229600" y="0"/>
                </a:cubicBezTo>
                <a:cubicBezTo>
                  <a:pt x="8248342" y="206705"/>
                  <a:pt x="8203731" y="366996"/>
                  <a:pt x="8229600" y="485230"/>
                </a:cubicBezTo>
                <a:cubicBezTo>
                  <a:pt x="8255469" y="603464"/>
                  <a:pt x="8171889" y="887323"/>
                  <a:pt x="8229600" y="1012655"/>
                </a:cubicBezTo>
                <a:cubicBezTo>
                  <a:pt x="8287311" y="1137988"/>
                  <a:pt x="8226169" y="1338552"/>
                  <a:pt x="8229600" y="1582273"/>
                </a:cubicBezTo>
                <a:cubicBezTo>
                  <a:pt x="8233031" y="1825994"/>
                  <a:pt x="8217802" y="1910644"/>
                  <a:pt x="8229600" y="2151891"/>
                </a:cubicBezTo>
                <a:cubicBezTo>
                  <a:pt x="8241398" y="2393138"/>
                  <a:pt x="8217811" y="2528031"/>
                  <a:pt x="8229600" y="2721510"/>
                </a:cubicBezTo>
                <a:cubicBezTo>
                  <a:pt x="8241389" y="2914989"/>
                  <a:pt x="8184854" y="2966728"/>
                  <a:pt x="8229600" y="3122352"/>
                </a:cubicBezTo>
                <a:cubicBezTo>
                  <a:pt x="8274346" y="3277976"/>
                  <a:pt x="8196047" y="3418497"/>
                  <a:pt x="8229600" y="3565389"/>
                </a:cubicBezTo>
                <a:cubicBezTo>
                  <a:pt x="8263153" y="3712281"/>
                  <a:pt x="8213008" y="4041159"/>
                  <a:pt x="8229600" y="4219395"/>
                </a:cubicBezTo>
                <a:cubicBezTo>
                  <a:pt x="8039466" y="4253255"/>
                  <a:pt x="7898196" y="4215855"/>
                  <a:pt x="7724067" y="4219395"/>
                </a:cubicBezTo>
                <a:cubicBezTo>
                  <a:pt x="7549938" y="4222935"/>
                  <a:pt x="7421207" y="4191768"/>
                  <a:pt x="7136239" y="4219395"/>
                </a:cubicBezTo>
                <a:cubicBezTo>
                  <a:pt x="6851271" y="4247022"/>
                  <a:pt x="6869999" y="4212939"/>
                  <a:pt x="6795298" y="4219395"/>
                </a:cubicBezTo>
                <a:cubicBezTo>
                  <a:pt x="6720597" y="4225851"/>
                  <a:pt x="6553665" y="4184572"/>
                  <a:pt x="6454358" y="4219395"/>
                </a:cubicBezTo>
                <a:cubicBezTo>
                  <a:pt x="6355051" y="4254218"/>
                  <a:pt x="6080173" y="4212669"/>
                  <a:pt x="5866529" y="4219395"/>
                </a:cubicBezTo>
                <a:cubicBezTo>
                  <a:pt x="5652885" y="4226121"/>
                  <a:pt x="5619958" y="4198371"/>
                  <a:pt x="5443293" y="4219395"/>
                </a:cubicBezTo>
                <a:cubicBezTo>
                  <a:pt x="5266628" y="4240419"/>
                  <a:pt x="5014033" y="4175842"/>
                  <a:pt x="4773168" y="4219395"/>
                </a:cubicBezTo>
                <a:cubicBezTo>
                  <a:pt x="4532303" y="4262948"/>
                  <a:pt x="4480147" y="4189131"/>
                  <a:pt x="4349931" y="4219395"/>
                </a:cubicBezTo>
                <a:cubicBezTo>
                  <a:pt x="4219715" y="4249659"/>
                  <a:pt x="3867298" y="4144521"/>
                  <a:pt x="3679807" y="4219395"/>
                </a:cubicBezTo>
                <a:cubicBezTo>
                  <a:pt x="3492316" y="4294269"/>
                  <a:pt x="3442389" y="4205294"/>
                  <a:pt x="3338866" y="4219395"/>
                </a:cubicBezTo>
                <a:cubicBezTo>
                  <a:pt x="3235343" y="4233496"/>
                  <a:pt x="2874494" y="4186801"/>
                  <a:pt x="2668742" y="4219395"/>
                </a:cubicBezTo>
                <a:cubicBezTo>
                  <a:pt x="2462990" y="4251989"/>
                  <a:pt x="2398449" y="4188821"/>
                  <a:pt x="2245505" y="4219395"/>
                </a:cubicBezTo>
                <a:cubicBezTo>
                  <a:pt x="2092561" y="4249969"/>
                  <a:pt x="2000774" y="4195136"/>
                  <a:pt x="1904565" y="4219395"/>
                </a:cubicBezTo>
                <a:cubicBezTo>
                  <a:pt x="1808356" y="4243654"/>
                  <a:pt x="1581399" y="4170588"/>
                  <a:pt x="1481328" y="4219395"/>
                </a:cubicBezTo>
                <a:cubicBezTo>
                  <a:pt x="1381257" y="4268202"/>
                  <a:pt x="1098686" y="4170844"/>
                  <a:pt x="811203" y="4219395"/>
                </a:cubicBezTo>
                <a:cubicBezTo>
                  <a:pt x="523721" y="4267946"/>
                  <a:pt x="312209" y="4209081"/>
                  <a:pt x="0" y="4219395"/>
                </a:cubicBezTo>
                <a:cubicBezTo>
                  <a:pt x="-32221" y="4131390"/>
                  <a:pt x="19377" y="3991239"/>
                  <a:pt x="0" y="3818552"/>
                </a:cubicBezTo>
                <a:cubicBezTo>
                  <a:pt x="-19377" y="3645865"/>
                  <a:pt x="26076" y="3535452"/>
                  <a:pt x="0" y="3417710"/>
                </a:cubicBezTo>
                <a:cubicBezTo>
                  <a:pt x="-26076" y="3299968"/>
                  <a:pt x="22788" y="3126280"/>
                  <a:pt x="0" y="2848092"/>
                </a:cubicBezTo>
                <a:cubicBezTo>
                  <a:pt x="-22788" y="2569904"/>
                  <a:pt x="31566" y="2641121"/>
                  <a:pt x="0" y="2447249"/>
                </a:cubicBezTo>
                <a:cubicBezTo>
                  <a:pt x="-31566" y="2253377"/>
                  <a:pt x="29721" y="2064721"/>
                  <a:pt x="0" y="1919825"/>
                </a:cubicBezTo>
                <a:cubicBezTo>
                  <a:pt x="-29721" y="1774929"/>
                  <a:pt x="48686" y="1572144"/>
                  <a:pt x="0" y="1476788"/>
                </a:cubicBezTo>
                <a:cubicBezTo>
                  <a:pt x="-48686" y="1381432"/>
                  <a:pt x="4900" y="1203766"/>
                  <a:pt x="0" y="949364"/>
                </a:cubicBezTo>
                <a:cubicBezTo>
                  <a:pt x="-4900" y="694962"/>
                  <a:pt x="71664" y="295241"/>
                  <a:pt x="0" y="0"/>
                </a:cubicBezTo>
                <a:close/>
              </a:path>
            </a:pathLst>
          </a:custGeom>
          <a:ln>
            <a:solidFill>
              <a:schemeClr val="accent1"/>
            </a:solidFill>
            <a:extLst>
              <a:ext uri="{C807C97D-BFC1-408E-A445-0C87EB9F89A2}">
                <ask:lineSketchStyleProps xmlns="" xmlns:ask="http://schemas.microsoft.com/office/drawing/2018/sketchyshapes" sd="1219033472">
                  <ask:type>
                    <ask:lineSketchScribble/>
                  </ask:type>
                </ask:lineSketchStyleProps>
              </a:ext>
            </a:extLst>
          </a:ln>
        </p:spPr>
        <p:txBody>
          <a:bodyPr/>
          <a:lstStyle/>
          <a:p>
            <a:pPr marL="228600" indent="0"/>
            <a:r>
              <a:rPr lang="en-GB" dirty="0">
                <a:latin typeface="Berlin Sans FB" panose="020E0602020502020306" pitchFamily="34" charset="77"/>
              </a:rPr>
              <a:t>Online learning pack for ‘Jekyll and Hyde’.</a:t>
            </a:r>
          </a:p>
          <a:p>
            <a:pPr marL="228600" indent="0"/>
            <a:r>
              <a:rPr lang="en-GB" dirty="0">
                <a:latin typeface="Berlin Sans FB" panose="020E0602020502020306" pitchFamily="34" charset="77"/>
              </a:rPr>
              <a:t> </a:t>
            </a:r>
          </a:p>
          <a:p>
            <a:pPr marL="228600" indent="0"/>
            <a:r>
              <a:rPr lang="en-GB" sz="2400" dirty="0">
                <a:latin typeface="Berlin Sans FB" panose="020E0602020502020306" pitchFamily="34" charset="77"/>
              </a:rPr>
              <a:t>This consists of: </a:t>
            </a:r>
          </a:p>
          <a:p>
            <a:pPr marL="571500" indent="-342900">
              <a:buFont typeface="Arial" panose="020B0604020202020204" pitchFamily="34" charset="0"/>
              <a:buChar char="•"/>
            </a:pPr>
            <a:r>
              <a:rPr lang="en-GB" sz="2400" dirty="0">
                <a:latin typeface="Berlin Sans FB" panose="020E0602020502020306" pitchFamily="34" charset="77"/>
              </a:rPr>
              <a:t>full text</a:t>
            </a:r>
          </a:p>
          <a:p>
            <a:pPr marL="571500" indent="-342900">
              <a:buFont typeface="Arial" panose="020B0604020202020204" pitchFamily="34" charset="0"/>
              <a:buChar char="•"/>
            </a:pPr>
            <a:r>
              <a:rPr lang="en-GB" sz="2400" dirty="0">
                <a:latin typeface="Berlin Sans FB" panose="020E0602020502020306" pitchFamily="34" charset="77"/>
              </a:rPr>
              <a:t>revision/learning activities for each chapter</a:t>
            </a:r>
          </a:p>
          <a:p>
            <a:pPr marL="571500" indent="-342900">
              <a:buFont typeface="Arial" panose="020B0604020202020204" pitchFamily="34" charset="0"/>
              <a:buChar char="•"/>
            </a:pPr>
            <a:r>
              <a:rPr lang="en-GB" sz="2400" dirty="0">
                <a:latin typeface="Berlin Sans FB" panose="020E0602020502020306" pitchFamily="34" charset="77"/>
              </a:rPr>
              <a:t>exam-style questions</a:t>
            </a:r>
          </a:p>
          <a:p>
            <a:pPr marL="571500" indent="-342900">
              <a:buFont typeface="Arial" panose="020B0604020202020204" pitchFamily="34" charset="0"/>
              <a:buChar char="•"/>
            </a:pPr>
            <a:r>
              <a:rPr lang="en-GB" sz="2400" dirty="0">
                <a:latin typeface="Berlin Sans FB" panose="020E0602020502020306" pitchFamily="34" charset="77"/>
              </a:rPr>
              <a:t>model paragraphs</a:t>
            </a:r>
          </a:p>
          <a:p>
            <a:pPr marL="228600" indent="0"/>
            <a:endParaRPr lang="en-GB" sz="2400" dirty="0">
              <a:latin typeface="Berlin Sans FB" panose="020E0602020502020306" pitchFamily="34" charset="77"/>
            </a:endParaRPr>
          </a:p>
          <a:p>
            <a:pPr marL="228600" indent="0"/>
            <a:r>
              <a:rPr lang="en-GB" sz="2400" dirty="0">
                <a:latin typeface="Berlin Sans FB" panose="020E0602020502020306" pitchFamily="34" charset="77"/>
                <a:hlinkClick r:id="rId2"/>
              </a:rPr>
              <a:t>For online learning pack click here and go to the Guide section</a:t>
            </a:r>
            <a:r>
              <a:rPr lang="en-GB" sz="2400" dirty="0">
                <a:latin typeface="Berlin Sans FB" panose="020E0602020502020306" pitchFamily="34" charset="77"/>
              </a:rPr>
              <a:t> </a:t>
            </a:r>
          </a:p>
          <a:p>
            <a:pPr marL="228600" indent="0" algn="ctr"/>
            <a:endParaRPr lang="en-GB" sz="1800" dirty="0">
              <a:solidFill>
                <a:srgbClr val="9900CC"/>
              </a:solidFill>
              <a:latin typeface="Berlin Sans FB" panose="020E0602020502020306" pitchFamily="34" charset="77"/>
            </a:endParaRPr>
          </a:p>
        </p:txBody>
      </p:sp>
      <p:sp>
        <p:nvSpPr>
          <p:cNvPr id="3" name="Title 2">
            <a:extLst>
              <a:ext uri="{FF2B5EF4-FFF2-40B4-BE49-F238E27FC236}">
                <a16:creationId xmlns="" xmlns:a16="http://schemas.microsoft.com/office/drawing/2014/main" id="{7BD17048-29C0-0A42-9159-E89A0E123E1C}"/>
              </a:ext>
            </a:extLst>
          </p:cNvPr>
          <p:cNvSpPr>
            <a:spLocks noGrp="1"/>
          </p:cNvSpPr>
          <p:nvPr>
            <p:ph type="title"/>
          </p:nvPr>
        </p:nvSpPr>
        <p:spPr/>
        <p:txBody>
          <a:bodyPr/>
          <a:lstStyle/>
          <a:p>
            <a:r>
              <a:rPr lang="en-US" dirty="0"/>
              <a:t>New Resources</a:t>
            </a:r>
          </a:p>
        </p:txBody>
      </p:sp>
    </p:spTree>
    <p:extLst>
      <p:ext uri="{BB962C8B-B14F-4D97-AF65-F5344CB8AC3E}">
        <p14:creationId xmlns:p14="http://schemas.microsoft.com/office/powerpoint/2010/main" val="2359968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0A060B-D57B-2D4B-9B76-746275EE4229}"/>
              </a:ext>
            </a:extLst>
          </p:cNvPr>
          <p:cNvSpPr>
            <a:spLocks noGrp="1"/>
          </p:cNvSpPr>
          <p:nvPr>
            <p:ph type="body" idx="1"/>
          </p:nvPr>
        </p:nvSpPr>
        <p:spPr>
          <a:xfrm>
            <a:off x="1034148" y="885287"/>
            <a:ext cx="7888406" cy="4915012"/>
          </a:xfrm>
          <a:custGeom>
            <a:avLst/>
            <a:gdLst>
              <a:gd name="connsiteX0" fmla="*/ 0 w 8229600"/>
              <a:gd name="connsiteY0" fmla="*/ 0 h 4219395"/>
              <a:gd name="connsiteX1" fmla="*/ 505533 w 8229600"/>
              <a:gd name="connsiteY1" fmla="*/ 0 h 4219395"/>
              <a:gd name="connsiteX2" fmla="*/ 846473 w 8229600"/>
              <a:gd name="connsiteY2" fmla="*/ 0 h 4219395"/>
              <a:gd name="connsiteX3" fmla="*/ 1598894 w 8229600"/>
              <a:gd name="connsiteY3" fmla="*/ 0 h 4219395"/>
              <a:gd name="connsiteX4" fmla="*/ 2104426 w 8229600"/>
              <a:gd name="connsiteY4" fmla="*/ 0 h 4219395"/>
              <a:gd name="connsiteX5" fmla="*/ 2609959 w 8229600"/>
              <a:gd name="connsiteY5" fmla="*/ 0 h 4219395"/>
              <a:gd name="connsiteX6" fmla="*/ 3362379 w 8229600"/>
              <a:gd name="connsiteY6" fmla="*/ 0 h 4219395"/>
              <a:gd name="connsiteX7" fmla="*/ 3785616 w 8229600"/>
              <a:gd name="connsiteY7" fmla="*/ 0 h 4219395"/>
              <a:gd name="connsiteX8" fmla="*/ 4538037 w 8229600"/>
              <a:gd name="connsiteY8" fmla="*/ 0 h 4219395"/>
              <a:gd name="connsiteX9" fmla="*/ 5290457 w 8229600"/>
              <a:gd name="connsiteY9" fmla="*/ 0 h 4219395"/>
              <a:gd name="connsiteX10" fmla="*/ 5878286 w 8229600"/>
              <a:gd name="connsiteY10" fmla="*/ 0 h 4219395"/>
              <a:gd name="connsiteX11" fmla="*/ 6630706 w 8229600"/>
              <a:gd name="connsiteY11" fmla="*/ 0 h 4219395"/>
              <a:gd name="connsiteX12" fmla="*/ 7136239 w 8229600"/>
              <a:gd name="connsiteY12" fmla="*/ 0 h 4219395"/>
              <a:gd name="connsiteX13" fmla="*/ 7641771 w 8229600"/>
              <a:gd name="connsiteY13" fmla="*/ 0 h 4219395"/>
              <a:gd name="connsiteX14" fmla="*/ 8229600 w 8229600"/>
              <a:gd name="connsiteY14" fmla="*/ 0 h 4219395"/>
              <a:gd name="connsiteX15" fmla="*/ 8229600 w 8229600"/>
              <a:gd name="connsiteY15" fmla="*/ 485230 h 4219395"/>
              <a:gd name="connsiteX16" fmla="*/ 8229600 w 8229600"/>
              <a:gd name="connsiteY16" fmla="*/ 1012655 h 4219395"/>
              <a:gd name="connsiteX17" fmla="*/ 8229600 w 8229600"/>
              <a:gd name="connsiteY17" fmla="*/ 1582273 h 4219395"/>
              <a:gd name="connsiteX18" fmla="*/ 8229600 w 8229600"/>
              <a:gd name="connsiteY18" fmla="*/ 2151891 h 4219395"/>
              <a:gd name="connsiteX19" fmla="*/ 8229600 w 8229600"/>
              <a:gd name="connsiteY19" fmla="*/ 2721510 h 4219395"/>
              <a:gd name="connsiteX20" fmla="*/ 8229600 w 8229600"/>
              <a:gd name="connsiteY20" fmla="*/ 3122352 h 4219395"/>
              <a:gd name="connsiteX21" fmla="*/ 8229600 w 8229600"/>
              <a:gd name="connsiteY21" fmla="*/ 3565389 h 4219395"/>
              <a:gd name="connsiteX22" fmla="*/ 8229600 w 8229600"/>
              <a:gd name="connsiteY22" fmla="*/ 4219395 h 4219395"/>
              <a:gd name="connsiteX23" fmla="*/ 7724067 w 8229600"/>
              <a:gd name="connsiteY23" fmla="*/ 4219395 h 4219395"/>
              <a:gd name="connsiteX24" fmla="*/ 7136239 w 8229600"/>
              <a:gd name="connsiteY24" fmla="*/ 4219395 h 4219395"/>
              <a:gd name="connsiteX25" fmla="*/ 6795298 w 8229600"/>
              <a:gd name="connsiteY25" fmla="*/ 4219395 h 4219395"/>
              <a:gd name="connsiteX26" fmla="*/ 6454358 w 8229600"/>
              <a:gd name="connsiteY26" fmla="*/ 4219395 h 4219395"/>
              <a:gd name="connsiteX27" fmla="*/ 5866529 w 8229600"/>
              <a:gd name="connsiteY27" fmla="*/ 4219395 h 4219395"/>
              <a:gd name="connsiteX28" fmla="*/ 5443293 w 8229600"/>
              <a:gd name="connsiteY28" fmla="*/ 4219395 h 4219395"/>
              <a:gd name="connsiteX29" fmla="*/ 4773168 w 8229600"/>
              <a:gd name="connsiteY29" fmla="*/ 4219395 h 4219395"/>
              <a:gd name="connsiteX30" fmla="*/ 4349931 w 8229600"/>
              <a:gd name="connsiteY30" fmla="*/ 4219395 h 4219395"/>
              <a:gd name="connsiteX31" fmla="*/ 3679807 w 8229600"/>
              <a:gd name="connsiteY31" fmla="*/ 4219395 h 4219395"/>
              <a:gd name="connsiteX32" fmla="*/ 3338866 w 8229600"/>
              <a:gd name="connsiteY32" fmla="*/ 4219395 h 4219395"/>
              <a:gd name="connsiteX33" fmla="*/ 2668742 w 8229600"/>
              <a:gd name="connsiteY33" fmla="*/ 4219395 h 4219395"/>
              <a:gd name="connsiteX34" fmla="*/ 2245505 w 8229600"/>
              <a:gd name="connsiteY34" fmla="*/ 4219395 h 4219395"/>
              <a:gd name="connsiteX35" fmla="*/ 1904565 w 8229600"/>
              <a:gd name="connsiteY35" fmla="*/ 4219395 h 4219395"/>
              <a:gd name="connsiteX36" fmla="*/ 1481328 w 8229600"/>
              <a:gd name="connsiteY36" fmla="*/ 4219395 h 4219395"/>
              <a:gd name="connsiteX37" fmla="*/ 811203 w 8229600"/>
              <a:gd name="connsiteY37" fmla="*/ 4219395 h 4219395"/>
              <a:gd name="connsiteX38" fmla="*/ 0 w 8229600"/>
              <a:gd name="connsiteY38" fmla="*/ 4219395 h 4219395"/>
              <a:gd name="connsiteX39" fmla="*/ 0 w 8229600"/>
              <a:gd name="connsiteY39" fmla="*/ 3818552 h 4219395"/>
              <a:gd name="connsiteX40" fmla="*/ 0 w 8229600"/>
              <a:gd name="connsiteY40" fmla="*/ 3417710 h 4219395"/>
              <a:gd name="connsiteX41" fmla="*/ 0 w 8229600"/>
              <a:gd name="connsiteY41" fmla="*/ 2848092 h 4219395"/>
              <a:gd name="connsiteX42" fmla="*/ 0 w 8229600"/>
              <a:gd name="connsiteY42" fmla="*/ 2447249 h 4219395"/>
              <a:gd name="connsiteX43" fmla="*/ 0 w 8229600"/>
              <a:gd name="connsiteY43" fmla="*/ 1919825 h 4219395"/>
              <a:gd name="connsiteX44" fmla="*/ 0 w 8229600"/>
              <a:gd name="connsiteY44" fmla="*/ 1476788 h 4219395"/>
              <a:gd name="connsiteX45" fmla="*/ 0 w 8229600"/>
              <a:gd name="connsiteY45" fmla="*/ 949364 h 4219395"/>
              <a:gd name="connsiteX46" fmla="*/ 0 w 8229600"/>
              <a:gd name="connsiteY46" fmla="*/ 0 h 421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29600" h="4219395" extrusionOk="0">
                <a:moveTo>
                  <a:pt x="0" y="0"/>
                </a:moveTo>
                <a:cubicBezTo>
                  <a:pt x="135527" y="-57494"/>
                  <a:pt x="376976" y="25161"/>
                  <a:pt x="505533" y="0"/>
                </a:cubicBezTo>
                <a:cubicBezTo>
                  <a:pt x="634090" y="-25161"/>
                  <a:pt x="695344" y="28865"/>
                  <a:pt x="846473" y="0"/>
                </a:cubicBezTo>
                <a:cubicBezTo>
                  <a:pt x="997602" y="-28865"/>
                  <a:pt x="1281262" y="36869"/>
                  <a:pt x="1598894" y="0"/>
                </a:cubicBezTo>
                <a:cubicBezTo>
                  <a:pt x="1916526" y="-36869"/>
                  <a:pt x="1915421" y="12977"/>
                  <a:pt x="2104426" y="0"/>
                </a:cubicBezTo>
                <a:cubicBezTo>
                  <a:pt x="2293431" y="-12977"/>
                  <a:pt x="2450212" y="51236"/>
                  <a:pt x="2609959" y="0"/>
                </a:cubicBezTo>
                <a:cubicBezTo>
                  <a:pt x="2769706" y="-51236"/>
                  <a:pt x="3088348" y="69552"/>
                  <a:pt x="3362379" y="0"/>
                </a:cubicBezTo>
                <a:cubicBezTo>
                  <a:pt x="3636410" y="-69552"/>
                  <a:pt x="3633555" y="6774"/>
                  <a:pt x="3785616" y="0"/>
                </a:cubicBezTo>
                <a:cubicBezTo>
                  <a:pt x="3937677" y="-6774"/>
                  <a:pt x="4305417" y="78537"/>
                  <a:pt x="4538037" y="0"/>
                </a:cubicBezTo>
                <a:cubicBezTo>
                  <a:pt x="4770657" y="-78537"/>
                  <a:pt x="4922836" y="50346"/>
                  <a:pt x="5290457" y="0"/>
                </a:cubicBezTo>
                <a:cubicBezTo>
                  <a:pt x="5658078" y="-50346"/>
                  <a:pt x="5618036" y="42774"/>
                  <a:pt x="5878286" y="0"/>
                </a:cubicBezTo>
                <a:cubicBezTo>
                  <a:pt x="6138536" y="-42774"/>
                  <a:pt x="6300493" y="39784"/>
                  <a:pt x="6630706" y="0"/>
                </a:cubicBezTo>
                <a:cubicBezTo>
                  <a:pt x="6960919" y="-39784"/>
                  <a:pt x="6913160" y="52102"/>
                  <a:pt x="7136239" y="0"/>
                </a:cubicBezTo>
                <a:cubicBezTo>
                  <a:pt x="7359318" y="-52102"/>
                  <a:pt x="7516162" y="23704"/>
                  <a:pt x="7641771" y="0"/>
                </a:cubicBezTo>
                <a:cubicBezTo>
                  <a:pt x="7767380" y="-23704"/>
                  <a:pt x="8054549" y="24433"/>
                  <a:pt x="8229600" y="0"/>
                </a:cubicBezTo>
                <a:cubicBezTo>
                  <a:pt x="8248342" y="206705"/>
                  <a:pt x="8203731" y="366996"/>
                  <a:pt x="8229600" y="485230"/>
                </a:cubicBezTo>
                <a:cubicBezTo>
                  <a:pt x="8255469" y="603464"/>
                  <a:pt x="8171889" y="887323"/>
                  <a:pt x="8229600" y="1012655"/>
                </a:cubicBezTo>
                <a:cubicBezTo>
                  <a:pt x="8287311" y="1137988"/>
                  <a:pt x="8226169" y="1338552"/>
                  <a:pt x="8229600" y="1582273"/>
                </a:cubicBezTo>
                <a:cubicBezTo>
                  <a:pt x="8233031" y="1825994"/>
                  <a:pt x="8217802" y="1910644"/>
                  <a:pt x="8229600" y="2151891"/>
                </a:cubicBezTo>
                <a:cubicBezTo>
                  <a:pt x="8241398" y="2393138"/>
                  <a:pt x="8217811" y="2528031"/>
                  <a:pt x="8229600" y="2721510"/>
                </a:cubicBezTo>
                <a:cubicBezTo>
                  <a:pt x="8241389" y="2914989"/>
                  <a:pt x="8184854" y="2966728"/>
                  <a:pt x="8229600" y="3122352"/>
                </a:cubicBezTo>
                <a:cubicBezTo>
                  <a:pt x="8274346" y="3277976"/>
                  <a:pt x="8196047" y="3418497"/>
                  <a:pt x="8229600" y="3565389"/>
                </a:cubicBezTo>
                <a:cubicBezTo>
                  <a:pt x="8263153" y="3712281"/>
                  <a:pt x="8213008" y="4041159"/>
                  <a:pt x="8229600" y="4219395"/>
                </a:cubicBezTo>
                <a:cubicBezTo>
                  <a:pt x="8039466" y="4253255"/>
                  <a:pt x="7898196" y="4215855"/>
                  <a:pt x="7724067" y="4219395"/>
                </a:cubicBezTo>
                <a:cubicBezTo>
                  <a:pt x="7549938" y="4222935"/>
                  <a:pt x="7421207" y="4191768"/>
                  <a:pt x="7136239" y="4219395"/>
                </a:cubicBezTo>
                <a:cubicBezTo>
                  <a:pt x="6851271" y="4247022"/>
                  <a:pt x="6869999" y="4212939"/>
                  <a:pt x="6795298" y="4219395"/>
                </a:cubicBezTo>
                <a:cubicBezTo>
                  <a:pt x="6720597" y="4225851"/>
                  <a:pt x="6553665" y="4184572"/>
                  <a:pt x="6454358" y="4219395"/>
                </a:cubicBezTo>
                <a:cubicBezTo>
                  <a:pt x="6355051" y="4254218"/>
                  <a:pt x="6080173" y="4212669"/>
                  <a:pt x="5866529" y="4219395"/>
                </a:cubicBezTo>
                <a:cubicBezTo>
                  <a:pt x="5652885" y="4226121"/>
                  <a:pt x="5619958" y="4198371"/>
                  <a:pt x="5443293" y="4219395"/>
                </a:cubicBezTo>
                <a:cubicBezTo>
                  <a:pt x="5266628" y="4240419"/>
                  <a:pt x="5014033" y="4175842"/>
                  <a:pt x="4773168" y="4219395"/>
                </a:cubicBezTo>
                <a:cubicBezTo>
                  <a:pt x="4532303" y="4262948"/>
                  <a:pt x="4480147" y="4189131"/>
                  <a:pt x="4349931" y="4219395"/>
                </a:cubicBezTo>
                <a:cubicBezTo>
                  <a:pt x="4219715" y="4249659"/>
                  <a:pt x="3867298" y="4144521"/>
                  <a:pt x="3679807" y="4219395"/>
                </a:cubicBezTo>
                <a:cubicBezTo>
                  <a:pt x="3492316" y="4294269"/>
                  <a:pt x="3442389" y="4205294"/>
                  <a:pt x="3338866" y="4219395"/>
                </a:cubicBezTo>
                <a:cubicBezTo>
                  <a:pt x="3235343" y="4233496"/>
                  <a:pt x="2874494" y="4186801"/>
                  <a:pt x="2668742" y="4219395"/>
                </a:cubicBezTo>
                <a:cubicBezTo>
                  <a:pt x="2462990" y="4251989"/>
                  <a:pt x="2398449" y="4188821"/>
                  <a:pt x="2245505" y="4219395"/>
                </a:cubicBezTo>
                <a:cubicBezTo>
                  <a:pt x="2092561" y="4249969"/>
                  <a:pt x="2000774" y="4195136"/>
                  <a:pt x="1904565" y="4219395"/>
                </a:cubicBezTo>
                <a:cubicBezTo>
                  <a:pt x="1808356" y="4243654"/>
                  <a:pt x="1581399" y="4170588"/>
                  <a:pt x="1481328" y="4219395"/>
                </a:cubicBezTo>
                <a:cubicBezTo>
                  <a:pt x="1381257" y="4268202"/>
                  <a:pt x="1098686" y="4170844"/>
                  <a:pt x="811203" y="4219395"/>
                </a:cubicBezTo>
                <a:cubicBezTo>
                  <a:pt x="523721" y="4267946"/>
                  <a:pt x="312209" y="4209081"/>
                  <a:pt x="0" y="4219395"/>
                </a:cubicBezTo>
                <a:cubicBezTo>
                  <a:pt x="-32221" y="4131390"/>
                  <a:pt x="19377" y="3991239"/>
                  <a:pt x="0" y="3818552"/>
                </a:cubicBezTo>
                <a:cubicBezTo>
                  <a:pt x="-19377" y="3645865"/>
                  <a:pt x="26076" y="3535452"/>
                  <a:pt x="0" y="3417710"/>
                </a:cubicBezTo>
                <a:cubicBezTo>
                  <a:pt x="-26076" y="3299968"/>
                  <a:pt x="22788" y="3126280"/>
                  <a:pt x="0" y="2848092"/>
                </a:cubicBezTo>
                <a:cubicBezTo>
                  <a:pt x="-22788" y="2569904"/>
                  <a:pt x="31566" y="2641121"/>
                  <a:pt x="0" y="2447249"/>
                </a:cubicBezTo>
                <a:cubicBezTo>
                  <a:pt x="-31566" y="2253377"/>
                  <a:pt x="29721" y="2064721"/>
                  <a:pt x="0" y="1919825"/>
                </a:cubicBezTo>
                <a:cubicBezTo>
                  <a:pt x="-29721" y="1774929"/>
                  <a:pt x="48686" y="1572144"/>
                  <a:pt x="0" y="1476788"/>
                </a:cubicBezTo>
                <a:cubicBezTo>
                  <a:pt x="-48686" y="1381432"/>
                  <a:pt x="4900" y="1203766"/>
                  <a:pt x="0" y="949364"/>
                </a:cubicBezTo>
                <a:cubicBezTo>
                  <a:pt x="-4900" y="694962"/>
                  <a:pt x="71664" y="295241"/>
                  <a:pt x="0" y="0"/>
                </a:cubicBezTo>
                <a:close/>
              </a:path>
            </a:pathLst>
          </a:custGeom>
          <a:ln>
            <a:solidFill>
              <a:schemeClr val="accent1"/>
            </a:solidFill>
            <a:extLst>
              <a:ext uri="{C807C97D-BFC1-408E-A445-0C87EB9F89A2}">
                <ask:lineSketchStyleProps xmlns="" xmlns:ask="http://schemas.microsoft.com/office/drawing/2018/sketchyshapes" sd="1219033472">
                  <ask:type>
                    <ask:lineSketchScribble/>
                  </ask:type>
                </ask:lineSketchStyleProps>
              </a:ext>
            </a:extLst>
          </a:ln>
        </p:spPr>
        <p:txBody>
          <a:bodyPr/>
          <a:lstStyle/>
          <a:p>
            <a:pPr marL="228600" indent="0"/>
            <a:r>
              <a:rPr lang="en-GB" dirty="0" err="1">
                <a:latin typeface="Berlin Sans FB" panose="020E0602020502020306" pitchFamily="34" charset="77"/>
              </a:rPr>
              <a:t>Powerpoint</a:t>
            </a:r>
            <a:r>
              <a:rPr lang="en-GB" dirty="0">
                <a:latin typeface="Berlin Sans FB" panose="020E0602020502020306" pitchFamily="34" charset="77"/>
              </a:rPr>
              <a:t> lessons for ‘A Christmas Carol’, ‘Jekyll and Hyde’,  ‘An Inspector Calls’  and Poetry.</a:t>
            </a:r>
          </a:p>
          <a:p>
            <a:pPr marL="228600" indent="0"/>
            <a:r>
              <a:rPr lang="en-GB" dirty="0">
                <a:latin typeface="Berlin Sans FB" panose="020E0602020502020306" pitchFamily="34" charset="77"/>
              </a:rPr>
              <a:t> </a:t>
            </a:r>
          </a:p>
          <a:p>
            <a:pPr marL="228600" indent="0"/>
            <a:r>
              <a:rPr lang="en-GB" sz="2400" dirty="0">
                <a:latin typeface="Berlin Sans FB" panose="020E0602020502020306" pitchFamily="34" charset="77"/>
              </a:rPr>
              <a:t>These consist of: </a:t>
            </a:r>
          </a:p>
          <a:p>
            <a:pPr marL="571500" indent="-342900">
              <a:buFont typeface="Arial" panose="020B0604020202020204" pitchFamily="34" charset="0"/>
              <a:buChar char="•"/>
            </a:pPr>
            <a:r>
              <a:rPr lang="en-GB" sz="2400" dirty="0">
                <a:latin typeface="Berlin Sans FB" panose="020E0602020502020306" pitchFamily="34" charset="77"/>
              </a:rPr>
              <a:t>revision of texts</a:t>
            </a:r>
          </a:p>
          <a:p>
            <a:pPr marL="571500" indent="-342900">
              <a:buFont typeface="Arial" panose="020B0604020202020204" pitchFamily="34" charset="0"/>
              <a:buChar char="•"/>
            </a:pPr>
            <a:r>
              <a:rPr lang="en-GB" sz="2400" dirty="0">
                <a:latin typeface="Berlin Sans FB" panose="020E0602020502020306" pitchFamily="34" charset="77"/>
              </a:rPr>
              <a:t>support and planning for exam questions</a:t>
            </a:r>
          </a:p>
          <a:p>
            <a:pPr marL="571500" indent="-342900">
              <a:buFont typeface="Arial" panose="020B0604020202020204" pitchFamily="34" charset="0"/>
              <a:buChar char="•"/>
            </a:pPr>
            <a:r>
              <a:rPr lang="en-GB" sz="2400" dirty="0">
                <a:latin typeface="Berlin Sans FB" panose="020E0602020502020306" pitchFamily="34" charset="77"/>
              </a:rPr>
              <a:t>model paragraph</a:t>
            </a:r>
          </a:p>
          <a:p>
            <a:pPr marL="571500" indent="-342900">
              <a:buFont typeface="Arial" panose="020B0604020202020204" pitchFamily="34" charset="0"/>
              <a:buChar char="•"/>
            </a:pPr>
            <a:r>
              <a:rPr lang="en-GB" sz="2400" dirty="0">
                <a:latin typeface="Berlin Sans FB" panose="020E0602020502020306" pitchFamily="34" charset="77"/>
              </a:rPr>
              <a:t>full </a:t>
            </a:r>
            <a:r>
              <a:rPr lang="en-GB" sz="2400" dirty="0" smtClean="0">
                <a:latin typeface="Berlin Sans FB" panose="020E0602020502020306" pitchFamily="34" charset="77"/>
              </a:rPr>
              <a:t>commentary</a:t>
            </a:r>
          </a:p>
          <a:p>
            <a:pPr marL="228600" indent="0" algn="ctr"/>
            <a:endParaRPr lang="en-GB" sz="2000" dirty="0" smtClean="0">
              <a:solidFill>
                <a:srgbClr val="9900CC"/>
              </a:solidFill>
              <a:latin typeface="Berlin Sans FB" panose="020E0602020502020306" pitchFamily="34" charset="77"/>
            </a:endParaRPr>
          </a:p>
          <a:p>
            <a:pPr marL="228600" indent="0" algn="ctr"/>
            <a:endParaRPr lang="en-GB" sz="1800" dirty="0">
              <a:solidFill>
                <a:srgbClr val="9900CC"/>
              </a:solidFill>
              <a:latin typeface="Berlin Sans FB" panose="020E0602020502020306" pitchFamily="34" charset="77"/>
            </a:endParaRPr>
          </a:p>
        </p:txBody>
      </p:sp>
      <p:sp>
        <p:nvSpPr>
          <p:cNvPr id="3" name="Title 2">
            <a:extLst>
              <a:ext uri="{FF2B5EF4-FFF2-40B4-BE49-F238E27FC236}">
                <a16:creationId xmlns="" xmlns:a16="http://schemas.microsoft.com/office/drawing/2014/main" id="{7BD17048-29C0-0A42-9159-E89A0E123E1C}"/>
              </a:ext>
            </a:extLst>
          </p:cNvPr>
          <p:cNvSpPr>
            <a:spLocks noGrp="1"/>
          </p:cNvSpPr>
          <p:nvPr>
            <p:ph type="title"/>
          </p:nvPr>
        </p:nvSpPr>
        <p:spPr/>
        <p:txBody>
          <a:bodyPr/>
          <a:lstStyle/>
          <a:p>
            <a:r>
              <a:rPr lang="en-US" dirty="0"/>
              <a:t>New Resources</a:t>
            </a:r>
          </a:p>
        </p:txBody>
      </p:sp>
      <p:sp>
        <p:nvSpPr>
          <p:cNvPr id="4" name="Rectangle 3"/>
          <p:cNvSpPr/>
          <p:nvPr/>
        </p:nvSpPr>
        <p:spPr>
          <a:xfrm>
            <a:off x="3302758" y="4592672"/>
            <a:ext cx="5619796" cy="461665"/>
          </a:xfrm>
          <a:prstGeom prst="rect">
            <a:avLst/>
          </a:prstGeom>
        </p:spPr>
        <p:txBody>
          <a:bodyPr wrap="square">
            <a:spAutoFit/>
          </a:bodyPr>
          <a:lstStyle/>
          <a:p>
            <a:r>
              <a:rPr lang="en-GB" sz="2400" dirty="0" smtClean="0">
                <a:solidFill>
                  <a:srgbClr val="7030A0"/>
                </a:solidFill>
                <a:latin typeface="Calibri" panose="020F0502020204030204" pitchFamily="34" charset="0"/>
                <a:hlinkClick r:id="rId2"/>
              </a:rPr>
              <a:t>Click Here for Link </a:t>
            </a:r>
            <a:endParaRPr lang="en-GB" sz="2400" dirty="0">
              <a:solidFill>
                <a:srgbClr val="7030A0"/>
              </a:solidFill>
            </a:endParaRPr>
          </a:p>
        </p:txBody>
      </p:sp>
    </p:spTree>
    <p:extLst>
      <p:ext uri="{BB962C8B-B14F-4D97-AF65-F5344CB8AC3E}">
        <p14:creationId xmlns:p14="http://schemas.microsoft.com/office/powerpoint/2010/main" val="3739137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65912" y="1364736"/>
            <a:ext cx="8229600" cy="4683889"/>
          </a:xfrm>
        </p:spPr>
        <p:txBody>
          <a:bodyPr/>
          <a:lstStyle/>
          <a:p>
            <a:endParaRPr lang="en-GB" dirty="0"/>
          </a:p>
          <a:p>
            <a:endParaRPr lang="en-GB" dirty="0"/>
          </a:p>
          <a:p>
            <a:endParaRPr lang="en-GB" dirty="0"/>
          </a:p>
          <a:p>
            <a:endParaRPr lang="en-GB" dirty="0"/>
          </a:p>
        </p:txBody>
      </p:sp>
      <p:sp>
        <p:nvSpPr>
          <p:cNvPr id="3" name="Title 2"/>
          <p:cNvSpPr>
            <a:spLocks noGrp="1"/>
          </p:cNvSpPr>
          <p:nvPr>
            <p:ph type="title"/>
          </p:nvPr>
        </p:nvSpPr>
        <p:spPr/>
        <p:txBody>
          <a:bodyPr/>
          <a:lstStyle/>
          <a:p>
            <a:r>
              <a:rPr lang="en-GB" dirty="0"/>
              <a:t>To order </a:t>
            </a:r>
          </a:p>
        </p:txBody>
      </p:sp>
      <p:sp>
        <p:nvSpPr>
          <p:cNvPr id="4" name="Google Shape;214;p36">
            <a:extLst>
              <a:ext uri="{FF2B5EF4-FFF2-40B4-BE49-F238E27FC236}">
                <a16:creationId xmlns="" xmlns:a16="http://schemas.microsoft.com/office/drawing/2014/main" id="{D1BCEC36-0303-FF43-81CF-4114E3C98AFD}"/>
              </a:ext>
            </a:extLst>
          </p:cNvPr>
          <p:cNvSpPr txBox="1"/>
          <p:nvPr/>
        </p:nvSpPr>
        <p:spPr>
          <a:xfrm>
            <a:off x="913813" y="1828800"/>
            <a:ext cx="4752088" cy="3753134"/>
          </a:xfrm>
          <a:prstGeom prst="rect">
            <a:avLst/>
          </a:prstGeom>
          <a:noFill/>
          <a:ln>
            <a:solidFill>
              <a:schemeClr val="accent1"/>
            </a:solidFill>
          </a:ln>
        </p:spPr>
        <p:txBody>
          <a:bodyPr spcFirstLastPara="1" wrap="square" lIns="91425" tIns="91425" rIns="91425" bIns="91425" anchor="t" anchorCtr="0">
            <a:noAutofit/>
          </a:bodyPr>
          <a:lstStyle/>
          <a:p>
            <a:pPr marL="114300">
              <a:buSzPts val="1800"/>
            </a:pPr>
            <a:endParaRPr lang="en-GB" sz="1800" dirty="0">
              <a:latin typeface="Open Sans"/>
              <a:ea typeface="Open Sans"/>
              <a:cs typeface="Open Sans"/>
              <a:sym typeface="Open Sans"/>
            </a:endParaRPr>
          </a:p>
          <a:p>
            <a:pPr marL="457200" indent="-342900">
              <a:buSzPts val="1800"/>
              <a:buFont typeface="Open Sans"/>
              <a:buChar char="●"/>
            </a:pPr>
            <a:r>
              <a:rPr lang="en-GB" sz="1800" dirty="0">
                <a:latin typeface="Open Sans"/>
                <a:ea typeface="Open Sans"/>
                <a:cs typeface="Open Sans"/>
                <a:sym typeface="Open Sans"/>
              </a:rPr>
              <a:t>Get a </a:t>
            </a:r>
            <a:r>
              <a:rPr lang="en-GB" sz="1800" b="1" dirty="0">
                <a:latin typeface="Open Sans"/>
                <a:ea typeface="Open Sans"/>
                <a:cs typeface="Open Sans"/>
                <a:sym typeface="Open Sans"/>
              </a:rPr>
              <a:t>massive 55%</a:t>
            </a:r>
            <a:r>
              <a:rPr lang="en-GB" sz="1800" dirty="0">
                <a:latin typeface="Open Sans"/>
                <a:ea typeface="Open Sans"/>
                <a:cs typeface="Open Sans"/>
                <a:sym typeface="Open Sans"/>
              </a:rPr>
              <a:t> </a:t>
            </a:r>
            <a:r>
              <a:rPr lang="en-GB" sz="1800" b="1" dirty="0">
                <a:latin typeface="Open Sans"/>
                <a:ea typeface="Open Sans"/>
                <a:cs typeface="Open Sans"/>
                <a:sym typeface="Open Sans"/>
              </a:rPr>
              <a:t>discount </a:t>
            </a:r>
            <a:r>
              <a:rPr lang="en-GB" sz="1800" dirty="0">
                <a:latin typeface="Open Sans"/>
                <a:ea typeface="Open Sans"/>
                <a:cs typeface="Open Sans"/>
                <a:sym typeface="Open Sans"/>
              </a:rPr>
              <a:t>by ordering at </a:t>
            </a:r>
            <a:r>
              <a:rPr lang="en-GB" sz="1800" b="1" dirty="0">
                <a:solidFill>
                  <a:srgbClr val="0000FF"/>
                </a:solidFill>
                <a:latin typeface="Open Sans"/>
                <a:ea typeface="Open Sans"/>
                <a:cs typeface="Open Sans"/>
                <a:sym typeface="Open Sans"/>
              </a:rPr>
              <a:t>www.pearsonschools.co.uk/YN</a:t>
            </a:r>
            <a:r>
              <a:rPr lang="en-GB" sz="1800" dirty="0">
                <a:latin typeface="Open Sans"/>
                <a:ea typeface="Open Sans"/>
                <a:cs typeface="Open Sans"/>
                <a:sym typeface="Open Sans"/>
              </a:rPr>
              <a:t> and u</a:t>
            </a:r>
            <a:r>
              <a:rPr lang="en-GB" sz="1800" dirty="0">
                <a:solidFill>
                  <a:schemeClr val="dk1"/>
                </a:solidFill>
                <a:latin typeface="Open Sans"/>
                <a:ea typeface="Open Sans"/>
                <a:cs typeface="Open Sans"/>
                <a:sym typeface="Open Sans"/>
              </a:rPr>
              <a:t>sing </a:t>
            </a:r>
            <a:br>
              <a:rPr lang="en-GB" sz="1800" dirty="0">
                <a:solidFill>
                  <a:schemeClr val="dk1"/>
                </a:solidFill>
                <a:latin typeface="Open Sans"/>
                <a:ea typeface="Open Sans"/>
                <a:cs typeface="Open Sans"/>
                <a:sym typeface="Open Sans"/>
              </a:rPr>
            </a:br>
            <a:r>
              <a:rPr lang="en-GB" sz="1800" b="1" dirty="0">
                <a:solidFill>
                  <a:schemeClr val="dk1"/>
                </a:solidFill>
                <a:latin typeface="Open Sans"/>
                <a:ea typeface="Open Sans"/>
                <a:cs typeface="Open Sans"/>
                <a:sym typeface="Open Sans"/>
              </a:rPr>
              <a:t>code 19YORK55 </a:t>
            </a:r>
            <a:r>
              <a:rPr lang="en-GB" sz="1800" dirty="0">
                <a:solidFill>
                  <a:schemeClr val="dk1"/>
                </a:solidFill>
                <a:latin typeface="Open Sans"/>
                <a:ea typeface="Open Sans"/>
                <a:cs typeface="Open Sans"/>
                <a:sym typeface="Open Sans"/>
              </a:rPr>
              <a:t>at checkout</a:t>
            </a:r>
            <a:endParaRPr sz="1800" dirty="0">
              <a:latin typeface="Open Sans"/>
              <a:ea typeface="Open Sans"/>
              <a:cs typeface="Open Sans"/>
              <a:sym typeface="Open Sans"/>
            </a:endParaRPr>
          </a:p>
          <a:p>
            <a:pPr marL="457200"/>
            <a:endParaRPr sz="1800" dirty="0">
              <a:latin typeface="Open Sans"/>
              <a:ea typeface="Open Sans"/>
              <a:cs typeface="Open Sans"/>
              <a:sym typeface="Open Sans"/>
            </a:endParaRPr>
          </a:p>
          <a:p>
            <a:endParaRPr sz="1800" dirty="0">
              <a:latin typeface="Open Sans"/>
              <a:ea typeface="Open Sans"/>
              <a:cs typeface="Open Sans"/>
              <a:sym typeface="Open Sans"/>
            </a:endParaRPr>
          </a:p>
          <a:p>
            <a:pPr marL="457200" indent="-342900">
              <a:buSzPts val="1800"/>
              <a:buFont typeface="Open Sans"/>
              <a:buChar char="●"/>
            </a:pPr>
            <a:r>
              <a:rPr lang="en-GB" sz="1800" b="1" u="sng" dirty="0">
                <a:solidFill>
                  <a:schemeClr val="hlink"/>
                </a:solidFill>
                <a:latin typeface="Open Sans"/>
                <a:ea typeface="Open Sans"/>
                <a:cs typeface="Open Sans"/>
                <a:sym typeface="Open Sans"/>
                <a:hlinkClick r:id="rId2"/>
              </a:rPr>
              <a:t>Order on Amazon</a:t>
            </a:r>
            <a:endParaRPr sz="1800" dirty="0">
              <a:latin typeface="Open Sans"/>
              <a:ea typeface="Open Sans"/>
              <a:cs typeface="Open Sans"/>
              <a:sym typeface="Open Sans"/>
            </a:endParaRPr>
          </a:p>
          <a:p>
            <a:endParaRPr sz="1800" dirty="0">
              <a:latin typeface="Open Sans"/>
              <a:ea typeface="Open Sans"/>
              <a:cs typeface="Open Sans"/>
              <a:sym typeface="Open Sans"/>
            </a:endParaRPr>
          </a:p>
          <a:p>
            <a:endParaRPr sz="1800" dirty="0">
              <a:latin typeface="Open Sans"/>
              <a:ea typeface="Open Sans"/>
              <a:cs typeface="Open Sans"/>
              <a:sym typeface="Open Sans"/>
            </a:endParaRPr>
          </a:p>
          <a:p>
            <a:pPr marL="457200" indent="-342900">
              <a:buClr>
                <a:schemeClr val="dk1"/>
              </a:buClr>
              <a:buSzPts val="1800"/>
              <a:buFont typeface="Open Sans"/>
              <a:buChar char="●"/>
            </a:pPr>
            <a:r>
              <a:rPr lang="en-GB" sz="1800" b="1" dirty="0">
                <a:solidFill>
                  <a:schemeClr val="dk1"/>
                </a:solidFill>
                <a:latin typeface="Open Sans"/>
                <a:ea typeface="Open Sans"/>
                <a:cs typeface="Open Sans"/>
                <a:sym typeface="Open Sans"/>
              </a:rPr>
              <a:t>Digital versions</a:t>
            </a:r>
            <a:r>
              <a:rPr lang="en-GB" sz="1800" dirty="0">
                <a:solidFill>
                  <a:schemeClr val="dk1"/>
                </a:solidFill>
                <a:latin typeface="Open Sans"/>
                <a:ea typeface="Open Sans"/>
                <a:cs typeface="Open Sans"/>
                <a:sym typeface="Open Sans"/>
              </a:rPr>
              <a:t> also available at </a:t>
            </a:r>
            <a:br>
              <a:rPr lang="en-GB" sz="1800" dirty="0">
                <a:solidFill>
                  <a:schemeClr val="dk1"/>
                </a:solidFill>
                <a:latin typeface="Open Sans"/>
                <a:ea typeface="Open Sans"/>
                <a:cs typeface="Open Sans"/>
                <a:sym typeface="Open Sans"/>
              </a:rPr>
            </a:br>
            <a:r>
              <a:rPr lang="en-GB" sz="1800" b="1" dirty="0">
                <a:solidFill>
                  <a:srgbClr val="0000FF"/>
                </a:solidFill>
                <a:latin typeface="Open Sans"/>
                <a:ea typeface="Open Sans"/>
                <a:cs typeface="Open Sans"/>
                <a:sym typeface="Open Sans"/>
                <a:hlinkClick r:id="rId3"/>
              </a:rPr>
              <a:t>www.yorknotes.com</a:t>
            </a:r>
            <a:endParaRPr lang="en-GB" sz="1800" b="1" dirty="0">
              <a:solidFill>
                <a:srgbClr val="0000FF"/>
              </a:solidFill>
              <a:latin typeface="Open Sans"/>
              <a:ea typeface="Open Sans"/>
              <a:cs typeface="Open Sans"/>
              <a:sym typeface="Open Sans"/>
            </a:endParaRPr>
          </a:p>
          <a:p>
            <a:pPr marL="457200" indent="-342900">
              <a:buClr>
                <a:schemeClr val="dk1"/>
              </a:buClr>
              <a:buSzPts val="1800"/>
              <a:buFont typeface="Open Sans"/>
              <a:buChar char="●"/>
            </a:pPr>
            <a:endParaRPr lang="en-GB" b="1" dirty="0">
              <a:solidFill>
                <a:srgbClr val="0000FF"/>
              </a:solidFill>
              <a:latin typeface="Open Sans"/>
              <a:ea typeface="Open Sans"/>
              <a:cs typeface="Open Sans"/>
              <a:sym typeface="Open Sans"/>
            </a:endParaRPr>
          </a:p>
          <a:p>
            <a:r>
              <a:rPr lang="en-US" sz="1400" i="1" dirty="0" smtClean="0">
                <a:solidFill>
                  <a:schemeClr val="dk1"/>
                </a:solidFill>
                <a:latin typeface="Verdana"/>
                <a:ea typeface="Verdana"/>
                <a:cs typeface="Verdana"/>
                <a:sym typeface="Verdana"/>
                <a:rtl val="0"/>
              </a:rPr>
              <a:t>Please </a:t>
            </a:r>
            <a:r>
              <a:rPr lang="en-US" sz="1400" i="1" dirty="0">
                <a:solidFill>
                  <a:schemeClr val="dk1"/>
                </a:solidFill>
                <a:latin typeface="Verdana"/>
                <a:ea typeface="Verdana"/>
                <a:cs typeface="Verdana"/>
                <a:sym typeface="Verdana"/>
                <a:rtl val="0"/>
              </a:rPr>
              <a:t>note,  it is not necessary to purchase endorsed or Pearson products and resources to deliver our qualifications.</a:t>
            </a:r>
            <a:endParaRPr sz="1400" i="1" dirty="0">
              <a:latin typeface="Open Sans"/>
              <a:ea typeface="Open Sans"/>
              <a:cs typeface="Open Sans"/>
              <a:sym typeface="Open Sans"/>
            </a:endParaRPr>
          </a:p>
        </p:txBody>
      </p:sp>
      <p:pic>
        <p:nvPicPr>
          <p:cNvPr id="5" name="Google Shape;215;p36">
            <a:extLst>
              <a:ext uri="{FF2B5EF4-FFF2-40B4-BE49-F238E27FC236}">
                <a16:creationId xmlns="" xmlns:a16="http://schemas.microsoft.com/office/drawing/2014/main" id="{9EA1C4E1-B880-0944-AEC0-56A60CBE352D}"/>
              </a:ext>
            </a:extLst>
          </p:cNvPr>
          <p:cNvPicPr preferRelativeResize="0"/>
          <p:nvPr/>
        </p:nvPicPr>
        <p:blipFill>
          <a:blip r:embed="rId4">
            <a:alphaModFix/>
          </a:blip>
          <a:stretch>
            <a:fillRect/>
          </a:stretch>
        </p:blipFill>
        <p:spPr>
          <a:xfrm>
            <a:off x="5887493" y="2511188"/>
            <a:ext cx="2386426" cy="2899984"/>
          </a:xfrm>
          <a:prstGeom prst="rect">
            <a:avLst/>
          </a:prstGeom>
          <a:noFill/>
          <a:ln>
            <a:noFill/>
          </a:ln>
          <a:effectLst>
            <a:outerShdw blurRad="57150" dist="19050" dir="5400000" algn="bl" rotWithShape="0">
              <a:srgbClr val="000000">
                <a:alpha val="50000"/>
              </a:srgbClr>
            </a:outerShdw>
          </a:effectLst>
        </p:spPr>
      </p:pic>
      <p:sp>
        <p:nvSpPr>
          <p:cNvPr id="6" name="Rectangle 5"/>
          <p:cNvSpPr/>
          <p:nvPr/>
        </p:nvSpPr>
        <p:spPr>
          <a:xfrm>
            <a:off x="1805421" y="1133904"/>
            <a:ext cx="5025671" cy="461665"/>
          </a:xfrm>
          <a:prstGeom prst="rect">
            <a:avLst/>
          </a:prstGeom>
        </p:spPr>
        <p:txBody>
          <a:bodyPr wrap="none">
            <a:spAutoFit/>
          </a:bodyPr>
          <a:lstStyle/>
          <a:p>
            <a:r>
              <a:rPr lang="en-GB" sz="2400" dirty="0">
                <a:solidFill>
                  <a:srgbClr val="002060"/>
                </a:solidFill>
                <a:hlinkClick r:id="rId5"/>
              </a:rPr>
              <a:t>Click to find free </a:t>
            </a:r>
            <a:r>
              <a:rPr lang="en-GB" sz="2400" dirty="0" smtClean="0">
                <a:solidFill>
                  <a:srgbClr val="002060"/>
                </a:solidFill>
                <a:hlinkClick r:id="rId5"/>
              </a:rPr>
              <a:t>Macbeth starter pack </a:t>
            </a:r>
            <a:endParaRPr lang="en-GB" sz="2400" dirty="0">
              <a:solidFill>
                <a:srgbClr val="002060"/>
              </a:solidFill>
            </a:endParaRPr>
          </a:p>
        </p:txBody>
      </p:sp>
    </p:spTree>
    <p:extLst>
      <p:ext uri="{BB962C8B-B14F-4D97-AF65-F5344CB8AC3E}">
        <p14:creationId xmlns:p14="http://schemas.microsoft.com/office/powerpoint/2010/main" val="409268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D9154B0-3079-FE43-AD72-401E89BE57F9}"/>
              </a:ext>
            </a:extLst>
          </p:cNvPr>
          <p:cNvSpPr>
            <a:spLocks noGrp="1"/>
          </p:cNvSpPr>
          <p:nvPr>
            <p:ph type="body" idx="1"/>
          </p:nvPr>
        </p:nvSpPr>
        <p:spPr>
          <a:ln>
            <a:solidFill>
              <a:schemeClr val="accent1"/>
            </a:solidFill>
          </a:ln>
        </p:spPr>
        <p:txBody>
          <a:bodyPr/>
          <a:lstStyle/>
          <a:p>
            <a:r>
              <a:rPr lang="en-GB" sz="1800" dirty="0"/>
              <a:t>Sign-up for Secondary resources form is here: </a:t>
            </a:r>
            <a:r>
              <a:rPr lang="en-GB" sz="1800" dirty="0">
                <a:hlinkClick r:id="rId2"/>
              </a:rPr>
              <a:t>https://www.pearson.com/uk/educators/schools/update-for-schools/secondary-support.html</a:t>
            </a:r>
            <a:endParaRPr lang="en-GB" sz="1800" dirty="0"/>
          </a:p>
          <a:p>
            <a:endParaRPr lang="en-GB" dirty="0"/>
          </a:p>
          <a:p>
            <a:r>
              <a:rPr lang="en-GB" sz="1600" dirty="0"/>
              <a:t>This gives access to: </a:t>
            </a:r>
          </a:p>
          <a:p>
            <a:pPr lvl="1"/>
            <a:r>
              <a:rPr lang="en-GB" sz="1200" dirty="0"/>
              <a:t>KS3 Skills for Writing </a:t>
            </a:r>
            <a:br>
              <a:rPr lang="en-GB" sz="1200" dirty="0"/>
            </a:br>
            <a:r>
              <a:rPr lang="en-GB" sz="1200" dirty="0"/>
              <a:t> </a:t>
            </a:r>
          </a:p>
          <a:p>
            <a:pPr lvl="1"/>
            <a:r>
              <a:rPr lang="en-GB" sz="1200" dirty="0"/>
              <a:t>Pearson Edexcel GCSE (9–1) English Language Text Anthology</a:t>
            </a:r>
            <a:br>
              <a:rPr lang="en-GB" sz="1200" dirty="0"/>
            </a:br>
            <a:r>
              <a:rPr lang="en-GB" sz="1200" dirty="0"/>
              <a:t> </a:t>
            </a:r>
          </a:p>
          <a:p>
            <a:pPr lvl="1"/>
            <a:r>
              <a:rPr lang="en-GB" sz="1200" dirty="0"/>
              <a:t>Pearson Edexcel GCSE (9–1) English Language Core Student Book – coming soon!</a:t>
            </a:r>
            <a:br>
              <a:rPr lang="en-GB" sz="1200" dirty="0"/>
            </a:br>
            <a:r>
              <a:rPr lang="en-GB" sz="1200" dirty="0"/>
              <a:t> </a:t>
            </a:r>
          </a:p>
          <a:p>
            <a:pPr lvl="1"/>
            <a:r>
              <a:rPr lang="en-GB" sz="1200" dirty="0"/>
              <a:t>Pearson Edexcel GCSE (9–1) English Language Revision Guide</a:t>
            </a:r>
            <a:br>
              <a:rPr lang="en-GB" sz="1200" dirty="0"/>
            </a:br>
            <a:r>
              <a:rPr lang="en-GB" sz="1200" dirty="0"/>
              <a:t> </a:t>
            </a:r>
          </a:p>
          <a:p>
            <a:pPr lvl="1"/>
            <a:r>
              <a:rPr lang="en-GB" sz="1200" dirty="0"/>
              <a:t>AQA GCSE (9–1)  English Language Revision Guide.</a:t>
            </a:r>
          </a:p>
          <a:p>
            <a:r>
              <a:rPr lang="en-GB" dirty="0"/>
              <a:t/>
            </a:r>
            <a:br>
              <a:rPr lang="en-GB" dirty="0"/>
            </a:br>
            <a:endParaRPr lang="en-US" dirty="0"/>
          </a:p>
        </p:txBody>
      </p:sp>
      <p:sp>
        <p:nvSpPr>
          <p:cNvPr id="3" name="Title 2">
            <a:extLst>
              <a:ext uri="{FF2B5EF4-FFF2-40B4-BE49-F238E27FC236}">
                <a16:creationId xmlns="" xmlns:a16="http://schemas.microsoft.com/office/drawing/2014/main" id="{CA6CC700-05FC-B04D-8D8B-09AD2AE0C459}"/>
              </a:ext>
            </a:extLst>
          </p:cNvPr>
          <p:cNvSpPr>
            <a:spLocks noGrp="1"/>
          </p:cNvSpPr>
          <p:nvPr>
            <p:ph type="title"/>
          </p:nvPr>
        </p:nvSpPr>
        <p:spPr/>
        <p:txBody>
          <a:bodyPr/>
          <a:lstStyle/>
          <a:p>
            <a:r>
              <a:rPr lang="en-US" dirty="0"/>
              <a:t>Secondary resources</a:t>
            </a:r>
          </a:p>
        </p:txBody>
      </p:sp>
    </p:spTree>
    <p:extLst>
      <p:ext uri="{BB962C8B-B14F-4D97-AF65-F5344CB8AC3E}">
        <p14:creationId xmlns:p14="http://schemas.microsoft.com/office/powerpoint/2010/main" val="1553016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p:nvSpPr>
          <p:cNvPr id="219" name="Google Shape;219;g4190bae54d_0_1"/>
          <p:cNvSpPr txBox="1">
            <a:spLocks noGrp="1"/>
          </p:cNvSpPr>
          <p:nvPr>
            <p:ph type="title"/>
          </p:nvPr>
        </p:nvSpPr>
        <p:spPr>
          <a:xfrm>
            <a:off x="859514" y="365133"/>
            <a:ext cx="3840085" cy="1692794"/>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pPr>
            <a:r>
              <a:rPr lang="en-US" sz="4400" dirty="0">
                <a:solidFill>
                  <a:schemeClr val="tx1"/>
                </a:solidFill>
                <a:latin typeface="+mj-lt"/>
                <a:ea typeface="+mj-ea"/>
                <a:cs typeface="+mj-cs"/>
              </a:rPr>
              <a:t>Your Subject Advisor</a:t>
            </a:r>
          </a:p>
        </p:txBody>
      </p:sp>
      <p:cxnSp>
        <p:nvCxnSpPr>
          <p:cNvPr id="223" name="Straight Arrow Connector 97">
            <a:extLst>
              <a:ext uri="{FF2B5EF4-FFF2-40B4-BE49-F238E27FC236}">
                <a16:creationId xmlns=""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8" name="Google Shape;218;g4190bae54d_0_1"/>
          <p:cNvSpPr txBox="1">
            <a:spLocks noGrp="1"/>
          </p:cNvSpPr>
          <p:nvPr>
            <p:ph type="body" idx="1"/>
          </p:nvPr>
        </p:nvSpPr>
        <p:spPr>
          <a:xfrm>
            <a:off x="491490" y="2575034"/>
            <a:ext cx="3840085" cy="3462228"/>
          </a:xfrm>
          <a:prstGeom prst="rect">
            <a:avLst/>
          </a:prstGeom>
        </p:spPr>
        <p:txBody>
          <a:bodyPr spcFirstLastPara="1" vert="horz" lIns="91440" tIns="45720" rIns="91440" bIns="45720" rtlCol="0" anchorCtr="0">
            <a:normAutofit/>
          </a:bodyPr>
          <a:lstStyle/>
          <a:p>
            <a:pPr marL="0" lvl="0">
              <a:lnSpc>
                <a:spcPct val="90000"/>
              </a:lnSpc>
              <a:spcBef>
                <a:spcPts val="0"/>
              </a:spcBef>
              <a:spcAft>
                <a:spcPts val="0"/>
              </a:spcAft>
              <a:buClr>
                <a:schemeClr val="dk1"/>
              </a:buClr>
              <a:buSzPts val="1100"/>
              <a:buFont typeface="Arial" panose="020B0604020202020204" pitchFamily="34" charset="0"/>
              <a:buChar char="•"/>
            </a:pPr>
            <a:r>
              <a:rPr lang="en-US" sz="1600" b="1">
                <a:solidFill>
                  <a:schemeClr val="tx1"/>
                </a:solidFill>
                <a:latin typeface="+mn-lt"/>
                <a:ea typeface="+mn-ea"/>
                <a:cs typeface="+mn-cs"/>
              </a:rPr>
              <a:t>Clare Haviland</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Telephone: 03330164120</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Twitter: @PearsonTeachEng</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u="sng">
                <a:solidFill>
                  <a:schemeClr val="tx1"/>
                </a:solidFill>
                <a:latin typeface="+mn-lt"/>
                <a:ea typeface="+mn-ea"/>
                <a:cs typeface="+mn-cs"/>
                <a:hlinkClick r:id="rId3"/>
              </a:rPr>
              <a:t>Email or live chat</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You can sign up for Clare’s</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e-updates by completing this</a:t>
            </a:r>
          </a:p>
          <a:p>
            <a:pPr marL="0" lvl="0">
              <a:lnSpc>
                <a:spcPct val="90000"/>
              </a:lnSpc>
              <a:spcBef>
                <a:spcPts val="0"/>
              </a:spcBef>
              <a:spcAft>
                <a:spcPts val="0"/>
              </a:spcAft>
              <a:buFont typeface="Arial" panose="020B0604020202020204" pitchFamily="34" charset="0"/>
              <a:buChar char="•"/>
            </a:pPr>
            <a:r>
              <a:rPr lang="en-US" sz="1600" u="sng">
                <a:solidFill>
                  <a:schemeClr val="tx1"/>
                </a:solidFill>
                <a:latin typeface="+mn-lt"/>
                <a:ea typeface="+mn-ea"/>
                <a:cs typeface="+mn-cs"/>
                <a:hlinkClick r:id="rId4"/>
              </a:rPr>
              <a:t>online form</a:t>
            </a:r>
            <a:endParaRPr lang="en-US" sz="1600">
              <a:solidFill>
                <a:schemeClr val="tx1"/>
              </a:solidFill>
              <a:latin typeface="+mn-lt"/>
              <a:ea typeface="+mn-ea"/>
              <a:cs typeface="+mn-cs"/>
            </a:endParaRPr>
          </a:p>
          <a:p>
            <a:pPr marL="0" lvl="0">
              <a:lnSpc>
                <a:spcPct val="90000"/>
              </a:lnSpc>
              <a:buFont typeface="Arial" panose="020B0604020202020204" pitchFamily="34" charset="0"/>
              <a:buChar char="•"/>
            </a:pPr>
            <a:r>
              <a:rPr lang="en-US" sz="1600">
                <a:solidFill>
                  <a:schemeClr val="tx1"/>
                </a:solidFill>
                <a:latin typeface="+mn-lt"/>
                <a:ea typeface="+mn-ea"/>
                <a:cs typeface="+mn-cs"/>
                <a:hlinkClick r:id="rId5"/>
              </a:rPr>
              <a:t>Facebook page:  https://www.facebook.com/pearsonedexcelenglish/</a:t>
            </a:r>
            <a:endParaRPr lang="en-US" sz="1600">
              <a:solidFill>
                <a:schemeClr val="tx1"/>
              </a:solidFill>
              <a:latin typeface="+mn-lt"/>
              <a:ea typeface="+mn-ea"/>
              <a:cs typeface="+mn-cs"/>
            </a:endParaRPr>
          </a:p>
        </p:txBody>
      </p:sp>
      <p:pic>
        <p:nvPicPr>
          <p:cNvPr id="221" name="Google Shape;221;g4190bae54d_0_1"/>
          <p:cNvPicPr preferRelativeResize="0"/>
          <p:nvPr/>
        </p:nvPicPr>
        <p:blipFill rotWithShape="1">
          <a:blip r:embed="rId6"/>
          <a:srcRect l="9960" r="15206"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2" name="Rectangle 1">
            <a:extLst>
              <a:ext uri="{FF2B5EF4-FFF2-40B4-BE49-F238E27FC236}">
                <a16:creationId xmlns="" xmlns:a16="http://schemas.microsoft.com/office/drawing/2014/main" id="{E31B1DA0-AAF5-4AE1-AD87-2C34844143C6}"/>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3" name="Rectangle 2">
            <a:extLst>
              <a:ext uri="{FF2B5EF4-FFF2-40B4-BE49-F238E27FC236}">
                <a16:creationId xmlns="" xmlns:a16="http://schemas.microsoft.com/office/drawing/2014/main" id="{552354D3-E449-4157-A5DB-3CEB2F25A333}"/>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4" name="Rectangle 3">
            <a:extLst>
              <a:ext uri="{FF2B5EF4-FFF2-40B4-BE49-F238E27FC236}">
                <a16:creationId xmlns="" xmlns:a16="http://schemas.microsoft.com/office/drawing/2014/main" id="{DA031F7A-8747-4E1F-822C-B2D4F8CDB372}"/>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Tree>
    <p:extLst>
      <p:ext uri="{BB962C8B-B14F-4D97-AF65-F5344CB8AC3E}">
        <p14:creationId xmlns:p14="http://schemas.microsoft.com/office/powerpoint/2010/main" val="9229983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463322E-F2D1-6144-AFD8-4894DF5A5E8B}"/>
              </a:ext>
            </a:extLst>
          </p:cNvPr>
          <p:cNvSpPr>
            <a:spLocks noGrp="1"/>
          </p:cNvSpPr>
          <p:nvPr>
            <p:ph type="body" idx="1"/>
          </p:nvPr>
        </p:nvSpPr>
        <p:spPr>
          <a:xfrm>
            <a:off x="540000" y="2224216"/>
            <a:ext cx="8229600" cy="4274825"/>
          </a:xfrm>
        </p:spPr>
        <p:txBody>
          <a:bodyPr/>
          <a:lstStyle/>
          <a:p>
            <a:r>
              <a:rPr lang="en-GB" dirty="0">
                <a:hlinkClick r:id="rId2"/>
              </a:rPr>
              <a:t>https://www.youtube.com/watch?v=Q0DYFcgCejI</a:t>
            </a:r>
            <a:r>
              <a:rPr lang="en-GB" dirty="0"/>
              <a:t>. </a:t>
            </a:r>
            <a:endParaRPr lang="en-US" dirty="0"/>
          </a:p>
        </p:txBody>
      </p:sp>
      <p:sp>
        <p:nvSpPr>
          <p:cNvPr id="3" name="Title 2">
            <a:extLst>
              <a:ext uri="{FF2B5EF4-FFF2-40B4-BE49-F238E27FC236}">
                <a16:creationId xmlns="" xmlns:a16="http://schemas.microsoft.com/office/drawing/2014/main" id="{ACD10435-98A7-DB4F-8565-3DA66BF3F635}"/>
              </a:ext>
            </a:extLst>
          </p:cNvPr>
          <p:cNvSpPr>
            <a:spLocks noGrp="1"/>
          </p:cNvSpPr>
          <p:nvPr>
            <p:ph type="title"/>
          </p:nvPr>
        </p:nvSpPr>
        <p:spPr/>
        <p:txBody>
          <a:bodyPr/>
          <a:lstStyle/>
          <a:p>
            <a:r>
              <a:rPr lang="en-US" dirty="0"/>
              <a:t>Switching to Edexcel</a:t>
            </a:r>
          </a:p>
        </p:txBody>
      </p:sp>
    </p:spTree>
    <p:extLst>
      <p:ext uri="{BB962C8B-B14F-4D97-AF65-F5344CB8AC3E}">
        <p14:creationId xmlns:p14="http://schemas.microsoft.com/office/powerpoint/2010/main" val="1855644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p2">
            <a:extLst>
              <a:ext uri="{FF2B5EF4-FFF2-40B4-BE49-F238E27FC236}">
                <a16:creationId xmlns="" xmlns:a16="http://schemas.microsoft.com/office/drawing/2014/main" id="{8A529F6A-C653-944E-B8B2-D7E3B6C95F29}"/>
              </a:ext>
            </a:extLst>
          </p:cNvPr>
          <p:cNvSpPr txBox="1">
            <a:spLocks/>
          </p:cNvSpPr>
          <p:nvPr/>
        </p:nvSpPr>
        <p:spPr>
          <a:xfrm>
            <a:off x="794029" y="214003"/>
            <a:ext cx="6568219" cy="79925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3600"/>
              <a:buFont typeface="Arial"/>
              <a:buNone/>
            </a:pPr>
            <a:r>
              <a:rPr lang="en-GB" dirty="0"/>
              <a:t>Feedback</a:t>
            </a:r>
          </a:p>
        </p:txBody>
      </p:sp>
      <p:sp>
        <p:nvSpPr>
          <p:cNvPr id="2" name="Subtitle 1">
            <a:extLst>
              <a:ext uri="{FF2B5EF4-FFF2-40B4-BE49-F238E27FC236}">
                <a16:creationId xmlns="" xmlns:a16="http://schemas.microsoft.com/office/drawing/2014/main" id="{96F7AC86-3FE3-6A45-BEAC-E97DC111CD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0724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45588" y="1434904"/>
            <a:ext cx="8087861" cy="5243543"/>
          </a:xfrm>
          <a:prstGeom prst="rect">
            <a:avLst/>
          </a:prstGeom>
          <a:noFill/>
          <a:ln>
            <a:noFill/>
          </a:ln>
        </p:spPr>
        <p:txBody>
          <a:bodyPr spcFirstLastPara="1" wrap="square" lIns="0" tIns="0" rIns="0" bIns="0" anchor="t" anchorCtr="0">
            <a:noAutofit/>
          </a:bodyPr>
          <a:lstStyle/>
          <a:p>
            <a:pPr marL="685800" indent="-457200">
              <a:buFont typeface="Arial" panose="020B0604020202020204" pitchFamily="34" charset="0"/>
              <a:buChar char="•"/>
            </a:pPr>
            <a:r>
              <a:rPr lang="en-GB" dirty="0"/>
              <a:t>What is your biggest issue when teaching evaluation?</a:t>
            </a:r>
          </a:p>
          <a:p>
            <a:pPr marL="685800" indent="-457200">
              <a:buFont typeface="Arial" panose="020B0604020202020204" pitchFamily="34" charset="0"/>
              <a:buChar char="•"/>
            </a:pPr>
            <a:endParaRPr lang="en-GB" dirty="0"/>
          </a:p>
          <a:p>
            <a:pPr marL="685800" indent="-457200">
              <a:buFont typeface="Arial" panose="020B0604020202020204" pitchFamily="34" charset="0"/>
              <a:buChar char="•"/>
            </a:pPr>
            <a:r>
              <a:rPr lang="en-GB" dirty="0"/>
              <a:t>What do you do in KS3 to introduce and practise evaluation?</a:t>
            </a:r>
          </a:p>
          <a:p>
            <a:pPr marL="228600" indent="0"/>
            <a:endParaRPr lang="en-GB" dirty="0"/>
          </a:p>
          <a:p>
            <a:pPr marL="685800" indent="-457200">
              <a:buFont typeface="Arial" panose="020B0604020202020204" pitchFamily="34" charset="0"/>
              <a:buChar char="•"/>
            </a:pPr>
            <a:r>
              <a:rPr lang="en-GB" dirty="0"/>
              <a:t>How have you approached evaluation and comparison remotely?</a:t>
            </a:r>
          </a:p>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Check-in</a:t>
            </a:r>
            <a:endParaRPr dirty="0"/>
          </a:p>
        </p:txBody>
      </p:sp>
    </p:spTree>
    <p:extLst>
      <p:ext uri="{BB962C8B-B14F-4D97-AF65-F5344CB8AC3E}">
        <p14:creationId xmlns:p14="http://schemas.microsoft.com/office/powerpoint/2010/main" val="426766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Online resources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7735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solidFill>
            <a:schemeClr val="accent1">
              <a:lumMod val="20000"/>
              <a:lumOff val="80000"/>
            </a:schemeClr>
          </a:solidFill>
        </p:spPr>
        <p:txBody>
          <a:bodyPr/>
          <a:lstStyle/>
          <a:p>
            <a:r>
              <a:rPr lang="en-US" dirty="0"/>
              <a:t>Twitter</a:t>
            </a:r>
          </a:p>
        </p:txBody>
      </p:sp>
      <p:sp>
        <p:nvSpPr>
          <p:cNvPr id="5" name="Text Placeholder 4">
            <a:extLst>
              <a:ext uri="{FF2B5EF4-FFF2-40B4-BE49-F238E27FC236}">
                <a16:creationId xmlns="" xmlns:a16="http://schemas.microsoft.com/office/drawing/2014/main" id="{B4EBD7EE-D25E-EA43-BC07-6BF3C99D30C0}"/>
              </a:ext>
            </a:extLst>
          </p:cNvPr>
          <p:cNvSpPr>
            <a:spLocks noGrp="1"/>
          </p:cNvSpPr>
          <p:nvPr>
            <p:ph type="body" idx="1"/>
          </p:nvPr>
        </p:nvSpPr>
        <p:spPr>
          <a:xfrm>
            <a:off x="540000" y="1440000"/>
            <a:ext cx="8229600" cy="1015663"/>
          </a:xfrm>
          <a:prstGeom prst="rect">
            <a:avLst/>
          </a:prstGeom>
        </p:spPr>
        <p:txBody>
          <a:bodyPr>
            <a:spAutoFit/>
          </a:bodyPr>
          <a:lstStyle/>
          <a:p>
            <a:r>
              <a:rPr lang="en-GB" dirty="0">
                <a:solidFill>
                  <a:srgbClr val="8899A6"/>
                </a:solidFill>
                <a:latin typeface="Helvetica Neue" panose="02000503000000020004" pitchFamily="2" charset="0"/>
                <a:hlinkClick r:id="rId2"/>
              </a:rPr>
              <a:t>NATE resource</a:t>
            </a:r>
          </a:p>
          <a:p>
            <a:endParaRPr lang="en-GB" dirty="0">
              <a:solidFill>
                <a:srgbClr val="8899A6"/>
              </a:solidFill>
              <a:latin typeface="Helvetica Neue" panose="02000503000000020004" pitchFamily="2" charset="0"/>
              <a:hlinkClick r:id="rId2"/>
            </a:endParaRPr>
          </a:p>
        </p:txBody>
      </p:sp>
      <p:pic>
        <p:nvPicPr>
          <p:cNvPr id="7" name="Picture 6" descr="A picture containing text, newspaper, computer&#10;&#10;Description automatically generated">
            <a:extLst>
              <a:ext uri="{FF2B5EF4-FFF2-40B4-BE49-F238E27FC236}">
                <a16:creationId xmlns="" xmlns:a16="http://schemas.microsoft.com/office/drawing/2014/main" id="{86D2059F-A330-1449-B411-4DA82EDEA95D}"/>
              </a:ext>
            </a:extLst>
          </p:cNvPr>
          <p:cNvPicPr>
            <a:picLocks noChangeAspect="1"/>
          </p:cNvPicPr>
          <p:nvPr/>
        </p:nvPicPr>
        <p:blipFill>
          <a:blip r:embed="rId3"/>
          <a:stretch>
            <a:fillRect/>
          </a:stretch>
        </p:blipFill>
        <p:spPr>
          <a:xfrm>
            <a:off x="4318257" y="863109"/>
            <a:ext cx="4573946" cy="5850610"/>
          </a:xfrm>
          <a:prstGeom prst="rect">
            <a:avLst/>
          </a:prstGeom>
        </p:spPr>
      </p:pic>
      <p:sp>
        <p:nvSpPr>
          <p:cNvPr id="8" name="TextBox 7">
            <a:extLst>
              <a:ext uri="{FF2B5EF4-FFF2-40B4-BE49-F238E27FC236}">
                <a16:creationId xmlns="" xmlns:a16="http://schemas.microsoft.com/office/drawing/2014/main" id="{53B0EADE-6D21-3D4C-846C-93DE4219D1CD}"/>
              </a:ext>
            </a:extLst>
          </p:cNvPr>
          <p:cNvSpPr txBox="1"/>
          <p:nvPr/>
        </p:nvSpPr>
        <p:spPr>
          <a:xfrm>
            <a:off x="542441" y="3788414"/>
            <a:ext cx="2960176" cy="461665"/>
          </a:xfrm>
          <a:prstGeom prst="rect">
            <a:avLst/>
          </a:prstGeom>
          <a:noFill/>
        </p:spPr>
        <p:txBody>
          <a:bodyPr wrap="square" rtlCol="0">
            <a:spAutoFit/>
          </a:bodyPr>
          <a:lstStyle/>
          <a:p>
            <a:r>
              <a:rPr lang="en-GB" sz="2400" dirty="0">
                <a:hlinkClick r:id="rId4"/>
              </a:rPr>
              <a:t>@PeterThomas1607</a:t>
            </a:r>
            <a:r>
              <a:rPr lang="en-GB" sz="2400" dirty="0"/>
              <a:t>  </a:t>
            </a:r>
            <a:endParaRPr lang="en-US" sz="2400" dirty="0"/>
          </a:p>
        </p:txBody>
      </p:sp>
    </p:spTree>
    <p:extLst>
      <p:ext uri="{BB962C8B-B14F-4D97-AF65-F5344CB8AC3E}">
        <p14:creationId xmlns:p14="http://schemas.microsoft.com/office/powerpoint/2010/main" val="2702440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solidFill>
            <a:schemeClr val="accent1">
              <a:lumMod val="20000"/>
              <a:lumOff val="80000"/>
            </a:schemeClr>
          </a:solidFill>
        </p:spPr>
        <p:txBody>
          <a:bodyPr/>
          <a:lstStyle/>
          <a:p>
            <a:r>
              <a:rPr lang="en-US" dirty="0"/>
              <a:t>Blogs to follow</a:t>
            </a:r>
          </a:p>
        </p:txBody>
      </p:sp>
      <p:sp>
        <p:nvSpPr>
          <p:cNvPr id="2" name="Text Placeholder 1">
            <a:extLst>
              <a:ext uri="{FF2B5EF4-FFF2-40B4-BE49-F238E27FC236}">
                <a16:creationId xmlns="" xmlns:a16="http://schemas.microsoft.com/office/drawing/2014/main" id="{33A4F332-37C9-BB49-B202-D8DF546E22D1}"/>
              </a:ext>
            </a:extLst>
          </p:cNvPr>
          <p:cNvSpPr>
            <a:spLocks noGrp="1"/>
          </p:cNvSpPr>
          <p:nvPr>
            <p:ph type="body" idx="1"/>
          </p:nvPr>
        </p:nvSpPr>
        <p:spPr/>
        <p:txBody>
          <a:bodyPr/>
          <a:lstStyle/>
          <a:p>
            <a:r>
              <a:rPr lang="en-GB" dirty="0">
                <a:hlinkClick r:id="rId2"/>
              </a:rPr>
              <a:t>Library Lady</a:t>
            </a:r>
            <a:r>
              <a:rPr lang="en-GB" dirty="0"/>
              <a:t>.  librarian with weekly newsletter about all things library and books.</a:t>
            </a:r>
          </a:p>
          <a:p>
            <a:endParaRPr lang="en-GB" dirty="0"/>
          </a:p>
          <a:p>
            <a:r>
              <a:rPr lang="en-GB" dirty="0"/>
              <a:t> </a:t>
            </a:r>
            <a:r>
              <a:rPr lang="en-GB" dirty="0">
                <a:hlinkClick r:id="rId3"/>
              </a:rPr>
              <a:t>Doug Wise</a:t>
            </a:r>
            <a:r>
              <a:rPr lang="en-GB" dirty="0"/>
              <a:t>.  Loads of useful stuff; lovely resource this week for linking art to literature.</a:t>
            </a:r>
          </a:p>
          <a:p>
            <a:endParaRPr lang="en-GB" dirty="0"/>
          </a:p>
          <a:p>
            <a:endParaRPr lang="en-US" dirty="0"/>
          </a:p>
        </p:txBody>
      </p:sp>
    </p:spTree>
    <p:extLst>
      <p:ext uri="{BB962C8B-B14F-4D97-AF65-F5344CB8AC3E}">
        <p14:creationId xmlns:p14="http://schemas.microsoft.com/office/powerpoint/2010/main" val="1862617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3DCB807-7F19-0745-AE32-CD167010EED0}"/>
              </a:ext>
            </a:extLst>
          </p:cNvPr>
          <p:cNvSpPr>
            <a:spLocks noGrp="1"/>
          </p:cNvSpPr>
          <p:nvPr>
            <p:ph type="title"/>
          </p:nvPr>
        </p:nvSpPr>
        <p:spPr>
          <a:solidFill>
            <a:schemeClr val="accent1">
              <a:lumMod val="20000"/>
              <a:lumOff val="80000"/>
            </a:schemeClr>
          </a:solidFill>
        </p:spPr>
        <p:txBody>
          <a:bodyPr/>
          <a:lstStyle/>
          <a:p>
            <a:r>
              <a:rPr lang="en-US" dirty="0"/>
              <a:t>Creative writing ideas</a:t>
            </a:r>
          </a:p>
        </p:txBody>
      </p:sp>
      <p:sp>
        <p:nvSpPr>
          <p:cNvPr id="4" name="Text Placeholder 3">
            <a:extLst>
              <a:ext uri="{FF2B5EF4-FFF2-40B4-BE49-F238E27FC236}">
                <a16:creationId xmlns="" xmlns:a16="http://schemas.microsoft.com/office/drawing/2014/main" id="{514C1ACC-B827-FE4F-8D7C-EBB517E6DF30}"/>
              </a:ext>
            </a:extLst>
          </p:cNvPr>
          <p:cNvSpPr>
            <a:spLocks noGrp="1"/>
          </p:cNvSpPr>
          <p:nvPr>
            <p:ph type="body" idx="1"/>
          </p:nvPr>
        </p:nvSpPr>
        <p:spPr/>
        <p:txBody>
          <a:bodyPr/>
          <a:lstStyle/>
          <a:p>
            <a:r>
              <a:rPr lang="en-GB" dirty="0">
                <a:hlinkClick r:id="rId2"/>
              </a:rPr>
              <a:t>@edisodes</a:t>
            </a:r>
            <a:r>
              <a:rPr lang="en-GB" dirty="0"/>
              <a:t>.  </a:t>
            </a:r>
            <a:endParaRPr lang="en-US" dirty="0"/>
          </a:p>
        </p:txBody>
      </p:sp>
      <p:pic>
        <p:nvPicPr>
          <p:cNvPr id="8" name="Picture 7" descr="A screenshot of a cell phone&#10;&#10;Description automatically generated">
            <a:extLst>
              <a:ext uri="{FF2B5EF4-FFF2-40B4-BE49-F238E27FC236}">
                <a16:creationId xmlns="" xmlns:a16="http://schemas.microsoft.com/office/drawing/2014/main" id="{B16EFB3D-8B4C-6948-94F6-266B484278CA}"/>
              </a:ext>
            </a:extLst>
          </p:cNvPr>
          <p:cNvPicPr>
            <a:picLocks noChangeAspect="1"/>
          </p:cNvPicPr>
          <p:nvPr/>
        </p:nvPicPr>
        <p:blipFill>
          <a:blip r:embed="rId3"/>
          <a:stretch>
            <a:fillRect/>
          </a:stretch>
        </p:blipFill>
        <p:spPr>
          <a:xfrm>
            <a:off x="82800" y="2014293"/>
            <a:ext cx="9144000" cy="4579749"/>
          </a:xfrm>
          <a:prstGeom prst="rect">
            <a:avLst/>
          </a:prstGeom>
        </p:spPr>
      </p:pic>
    </p:spTree>
    <p:extLst>
      <p:ext uri="{BB962C8B-B14F-4D97-AF65-F5344CB8AC3E}">
        <p14:creationId xmlns:p14="http://schemas.microsoft.com/office/powerpoint/2010/main" val="7840591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1447</Words>
  <Application>Microsoft Office PowerPoint</Application>
  <PresentationFormat>On-screen Show (4:3)</PresentationFormat>
  <Paragraphs>263</Paragraphs>
  <Slides>47</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Adobe Devanagari</vt:lpstr>
      <vt:lpstr>Arial</vt:lpstr>
      <vt:lpstr>Berlin Sans FB</vt:lpstr>
      <vt:lpstr>Calibri</vt:lpstr>
      <vt:lpstr>Calibri Light</vt:lpstr>
      <vt:lpstr>futura-pt</vt:lpstr>
      <vt:lpstr>Helvetica Neue</vt:lpstr>
      <vt:lpstr>Open Sans</vt:lpstr>
      <vt:lpstr>Raleway</vt:lpstr>
      <vt:lpstr>STCaiyun</vt:lpstr>
      <vt:lpstr>Times New Roman</vt:lpstr>
      <vt:lpstr>Verdana</vt:lpstr>
      <vt:lpstr>Wingdings</vt:lpstr>
      <vt:lpstr>Office Theme</vt:lpstr>
      <vt:lpstr>PowerPoint Presentation</vt:lpstr>
      <vt:lpstr>PowerPoint Presentation</vt:lpstr>
      <vt:lpstr>Agenda</vt:lpstr>
      <vt:lpstr>Feedback</vt:lpstr>
      <vt:lpstr>Check-in</vt:lpstr>
      <vt:lpstr>PowerPoint Presentation</vt:lpstr>
      <vt:lpstr>Twitter</vt:lpstr>
      <vt:lpstr>Blogs to follow</vt:lpstr>
      <vt:lpstr>Creative writing ideas</vt:lpstr>
      <vt:lpstr>Blast from the past</vt:lpstr>
      <vt:lpstr>KS3</vt:lpstr>
      <vt:lpstr>PowerPoint Presentation</vt:lpstr>
      <vt:lpstr>PowerPoint Presentation</vt:lpstr>
      <vt:lpstr>Evaluation activities</vt:lpstr>
      <vt:lpstr>PowerPoint Presentation</vt:lpstr>
      <vt:lpstr>                       </vt:lpstr>
      <vt:lpstr>Using Art for Evaluation</vt:lpstr>
      <vt:lpstr>Themes or ideas</vt:lpstr>
      <vt:lpstr>Themes or ideas</vt:lpstr>
      <vt:lpstr>Using interesting texts for Evaluation</vt:lpstr>
      <vt:lpstr>PowerPoint Presentation</vt:lpstr>
      <vt:lpstr>PowerPoint Presentation</vt:lpstr>
      <vt:lpstr>PowerPoint Presentation</vt:lpstr>
      <vt:lpstr>Model paragraph</vt:lpstr>
      <vt:lpstr>PowerPoint Presentation</vt:lpstr>
      <vt:lpstr>Evaluation into comparison</vt:lpstr>
      <vt:lpstr>Which would you rather swim with, and why?</vt:lpstr>
      <vt:lpstr>Spot the  differences.</vt:lpstr>
      <vt:lpstr>Which would you support, and why?</vt:lpstr>
      <vt:lpstr>PowerPoint Presentation</vt:lpstr>
      <vt:lpstr>Model paragraph</vt:lpstr>
      <vt:lpstr>PowerPoint Presentation</vt:lpstr>
      <vt:lpstr>Tea break</vt:lpstr>
      <vt:lpstr>PowerPoint Presentation</vt:lpstr>
      <vt:lpstr>Thanks for sharing!</vt:lpstr>
      <vt:lpstr>PowerPoint Presentation</vt:lpstr>
      <vt:lpstr>Any other ideas to share?</vt:lpstr>
      <vt:lpstr>Further dates &amp; ideas</vt:lpstr>
      <vt:lpstr>PowerPoint Presentation</vt:lpstr>
      <vt:lpstr>New Resources</vt:lpstr>
      <vt:lpstr>New Resources</vt:lpstr>
      <vt:lpstr>New Resources</vt:lpstr>
      <vt:lpstr>To order </vt:lpstr>
      <vt:lpstr>Secondary resources</vt:lpstr>
      <vt:lpstr>Your Subject Advisor</vt:lpstr>
      <vt:lpstr>Switching to Edexcel</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Hughes</dc:creator>
  <cp:lastModifiedBy>McLoughlin, Pamela</cp:lastModifiedBy>
  <cp:revision>13</cp:revision>
  <cp:lastPrinted>2020-05-11T12:35:01Z</cp:lastPrinted>
  <dcterms:created xsi:type="dcterms:W3CDTF">2020-05-11T12:04:43Z</dcterms:created>
  <dcterms:modified xsi:type="dcterms:W3CDTF">2020-05-11T16:28:38Z</dcterms:modified>
</cp:coreProperties>
</file>