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847" r:id="rId2"/>
    <p:sldId id="257" r:id="rId3"/>
    <p:sldId id="258" r:id="rId4"/>
    <p:sldId id="711" r:id="rId5"/>
    <p:sldId id="639" r:id="rId6"/>
    <p:sldId id="848" r:id="rId7"/>
    <p:sldId id="849" r:id="rId8"/>
    <p:sldId id="850" r:id="rId9"/>
    <p:sldId id="863" r:id="rId10"/>
    <p:sldId id="640" r:id="rId11"/>
    <p:sldId id="855" r:id="rId12"/>
    <p:sldId id="856" r:id="rId13"/>
    <p:sldId id="857" r:id="rId14"/>
    <p:sldId id="859" r:id="rId15"/>
    <p:sldId id="632" r:id="rId16"/>
    <p:sldId id="854" r:id="rId17"/>
    <p:sldId id="853" r:id="rId18"/>
    <p:sldId id="700" r:id="rId19"/>
    <p:sldId id="851" r:id="rId20"/>
    <p:sldId id="616" r:id="rId21"/>
    <p:sldId id="270" r:id="rId22"/>
    <p:sldId id="676" r:id="rId23"/>
    <p:sldId id="703" r:id="rId24"/>
    <p:sldId id="862" r:id="rId25"/>
    <p:sldId id="704" r:id="rId26"/>
    <p:sldId id="733" r:id="rId27"/>
    <p:sldId id="673" r:id="rId28"/>
    <p:sldId id="787" r:id="rId29"/>
    <p:sldId id="866" r:id="rId30"/>
    <p:sldId id="647" r:id="rId31"/>
    <p:sldId id="835" r:id="rId32"/>
    <p:sldId id="769" r:id="rId33"/>
    <p:sldId id="838" r:id="rId34"/>
    <p:sldId id="864" r:id="rId35"/>
    <p:sldId id="653" r:id="rId36"/>
    <p:sldId id="274" r:id="rId37"/>
    <p:sldId id="693" r:id="rId38"/>
    <p:sldId id="25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Hughes" initials="JH" lastIdx="1" clrIdx="0">
    <p:extLst>
      <p:ext uri="{19B8F6BF-5375-455C-9EA6-DF929625EA0E}">
        <p15:presenceInfo xmlns:p15="http://schemas.microsoft.com/office/powerpoint/2012/main" userId="0f91fac1cffc58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27D"/>
    <a:srgbClr val="008978"/>
    <a:srgbClr val="0085AF"/>
    <a:srgbClr val="8A87C1"/>
    <a:srgbClr val="0080AC"/>
    <a:srgbClr val="8B86C0"/>
    <a:srgbClr val="0184B7"/>
    <a:srgbClr val="9900CC"/>
    <a:srgbClr val="990099"/>
    <a:srgbClr val="BFC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autoAdjust="0"/>
    <p:restoredTop sz="94570"/>
  </p:normalViewPr>
  <p:slideViewPr>
    <p:cSldViewPr snapToGrid="0" snapToObjects="1">
      <p:cViewPr varScale="1">
        <p:scale>
          <a:sx n="70" d="100"/>
          <a:sy n="70" d="100"/>
        </p:scale>
        <p:origin x="74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8513-0F0D-AC45-A0F6-4E8E91271534}" type="datetimeFigureOut">
              <a:rPr lang="en-US" smtClean="0"/>
              <a:t>7/13/2020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7BD17-DA61-BF48-9DA3-B43179DC104B}" type="slidenum">
              <a:rPr lang="en-US" smtClean="0"/>
              <a:t>‹#›</a:t>
            </a:fld>
            <a:endParaRPr lang="en-US"/>
          </a:p>
        </p:txBody>
      </p:sp>
    </p:spTree>
    <p:extLst>
      <p:ext uri="{BB962C8B-B14F-4D97-AF65-F5344CB8AC3E}">
        <p14:creationId xmlns:p14="http://schemas.microsoft.com/office/powerpoint/2010/main" val="280270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150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12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12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2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417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797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758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526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190bae54d_0_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190bae54d_0_1:notes"/>
          <p:cNvSpPr txBox="1">
            <a:spLocks noGrp="1"/>
          </p:cNvSpPr>
          <p:nvPr>
            <p:ph type="body" idx="1"/>
          </p:nvPr>
        </p:nvSpPr>
        <p:spPr>
          <a:xfrm>
            <a:off x="666909" y="4777194"/>
            <a:ext cx="533527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4190bae54d_0_1:notes"/>
          <p:cNvSpPr txBox="1">
            <a:spLocks noGrp="1"/>
          </p:cNvSpPr>
          <p:nvPr>
            <p:ph type="sldNum" idx="12"/>
          </p:nvPr>
        </p:nvSpPr>
        <p:spPr>
          <a:xfrm>
            <a:off x="3777607" y="9428583"/>
            <a:ext cx="2889938"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36</a:t>
            </a:fld>
            <a:endParaRPr/>
          </a:p>
        </p:txBody>
      </p:sp>
    </p:spTree>
    <p:extLst>
      <p:ext uri="{BB962C8B-B14F-4D97-AF65-F5344CB8AC3E}">
        <p14:creationId xmlns:p14="http://schemas.microsoft.com/office/powerpoint/2010/main" val="150248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ayout with paragraph text" preserve="1">
  <p:cSld name="1_Layout with paragraph text">
    <p:spTree>
      <p:nvGrpSpPr>
        <p:cNvPr id="1" name="Shape 14"/>
        <p:cNvGrpSpPr/>
        <p:nvPr/>
      </p:nvGrpSpPr>
      <p:grpSpPr>
        <a:xfrm>
          <a:off x="0" y="0"/>
          <a:ext cx="0" cy="0"/>
          <a:chOff x="0" y="0"/>
          <a:chExt cx="0" cy="0"/>
        </a:xfrm>
      </p:grpSpPr>
      <p:sp>
        <p:nvSpPr>
          <p:cNvPr id="15" name="Google Shape;15;p11"/>
          <p:cNvSpPr txBox="1">
            <a:spLocks noGrp="1"/>
          </p:cNvSpPr>
          <p:nvPr>
            <p:ph type="body" idx="1"/>
          </p:nvPr>
        </p:nvSpPr>
        <p:spPr>
          <a:xfrm>
            <a:off x="540000" y="1440000"/>
            <a:ext cx="8229600" cy="5059041"/>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60"/>
              </a:spcBef>
              <a:spcAft>
                <a:spcPts val="0"/>
              </a:spcAft>
              <a:buClr>
                <a:schemeClr val="accent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 name="Google Shape;16;p11"/>
          <p:cNvSpPr txBox="1">
            <a:spLocks noGrp="1"/>
          </p:cNvSpPr>
          <p:nvPr>
            <p:ph type="title"/>
          </p:nvPr>
        </p:nvSpPr>
        <p:spPr>
          <a:xfrm>
            <a:off x="1034148" y="263958"/>
            <a:ext cx="6568219" cy="553998"/>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11"/>
          <p:cNvSpPr txBox="1"/>
          <p:nvPr/>
        </p:nvSpPr>
        <p:spPr>
          <a:xfrm>
            <a:off x="8709144" y="6506598"/>
            <a:ext cx="374400" cy="26161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Tree>
    <p:extLst>
      <p:ext uri="{BB962C8B-B14F-4D97-AF65-F5344CB8AC3E}">
        <p14:creationId xmlns:p14="http://schemas.microsoft.com/office/powerpoint/2010/main" val="160166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35BA12-AEEF-EC4E-BD95-6D3C801359E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212886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35BA12-AEEF-EC4E-BD95-6D3C801359E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313236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35BA12-AEEF-EC4E-BD95-6D3C801359E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101166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13" name="Google Shape;13;p10"/>
          <p:cNvPicPr preferRelativeResize="0"/>
          <p:nvPr/>
        </p:nvPicPr>
        <p:blipFill rotWithShape="1">
          <a:blip r:embed="rId2">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78263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with paragraph text">
  <p:cSld name="Layout with paragraph text">
    <p:spTree>
      <p:nvGrpSpPr>
        <p:cNvPr id="1" name="Shape 14"/>
        <p:cNvGrpSpPr/>
        <p:nvPr/>
      </p:nvGrpSpPr>
      <p:grpSpPr>
        <a:xfrm>
          <a:off x="0" y="0"/>
          <a:ext cx="0" cy="0"/>
          <a:chOff x="0" y="0"/>
          <a:chExt cx="0" cy="0"/>
        </a:xfrm>
      </p:grpSpPr>
      <p:sp>
        <p:nvSpPr>
          <p:cNvPr id="15" name="Google Shape;15;p11"/>
          <p:cNvSpPr txBox="1">
            <a:spLocks noGrp="1"/>
          </p:cNvSpPr>
          <p:nvPr>
            <p:ph type="body" idx="1"/>
          </p:nvPr>
        </p:nvSpPr>
        <p:spPr>
          <a:xfrm>
            <a:off x="540000" y="1440000"/>
            <a:ext cx="8229600" cy="5059041"/>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60"/>
              </a:spcBef>
              <a:spcAft>
                <a:spcPts val="0"/>
              </a:spcAft>
              <a:buClr>
                <a:schemeClr val="accent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11"/>
          <p:cNvSpPr txBox="1">
            <a:spLocks noGrp="1"/>
          </p:cNvSpPr>
          <p:nvPr>
            <p:ph type="title"/>
          </p:nvPr>
        </p:nvSpPr>
        <p:spPr>
          <a:xfrm>
            <a:off x="1034148" y="263958"/>
            <a:ext cx="6568219" cy="553998"/>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11"/>
          <p:cNvSpPr txBox="1"/>
          <p:nvPr/>
        </p:nvSpPr>
        <p:spPr>
          <a:xfrm>
            <a:off x="8709144" y="6506598"/>
            <a:ext cx="374400" cy="26161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Tree>
    <p:extLst>
      <p:ext uri="{BB962C8B-B14F-4D97-AF65-F5344CB8AC3E}">
        <p14:creationId xmlns:p14="http://schemas.microsoft.com/office/powerpoint/2010/main" val="345030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D35BA12-AEEF-EC4E-BD95-6D3C801359E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40044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35BA12-AEEF-EC4E-BD95-6D3C801359E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192598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D35BA12-AEEF-EC4E-BD95-6D3C801359E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7382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D35BA12-AEEF-EC4E-BD95-6D3C801359E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361739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D35BA12-AEEF-EC4E-BD95-6D3C801359E6}"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69133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D35BA12-AEEF-EC4E-BD95-6D3C801359E6}"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175819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5BA12-AEEF-EC4E-BD95-6D3C801359E6}"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153147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35BA12-AEEF-EC4E-BD95-6D3C801359E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321695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5BA12-AEEF-EC4E-BD95-6D3C801359E6}" type="datetimeFigureOut">
              <a:rPr lang="en-US" smtClean="0"/>
              <a:t>7/13/2020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717DC-2046-A84D-93F7-F2F50FA2AD8D}" type="slidenum">
              <a:rPr lang="en-US" smtClean="0"/>
              <a:t>‹#›</a:t>
            </a:fld>
            <a:endParaRPr lang="en-US"/>
          </a:p>
        </p:txBody>
      </p:sp>
      <p:pic>
        <p:nvPicPr>
          <p:cNvPr id="10" name="Google Shape;17;p11">
            <a:extLst>
              <a:ext uri="{FF2B5EF4-FFF2-40B4-BE49-F238E27FC236}">
                <a16:creationId xmlns="" xmlns:a16="http://schemas.microsoft.com/office/drawing/2014/main" id="{90D0444E-B345-F747-B951-782181893103}"/>
              </a:ext>
            </a:extLst>
          </p:cNvPr>
          <p:cNvPicPr preferRelativeResize="0"/>
          <p:nvPr userDrawn="1"/>
        </p:nvPicPr>
        <p:blipFill rotWithShape="1">
          <a:blip r:embed="rId16">
            <a:alphaModFix/>
          </a:blip>
          <a:srcRect/>
          <a:stretch/>
        </p:blipFill>
        <p:spPr>
          <a:xfrm>
            <a:off x="7815656" y="217792"/>
            <a:ext cx="1194897" cy="492919"/>
          </a:xfrm>
          <a:prstGeom prst="rect">
            <a:avLst/>
          </a:prstGeom>
          <a:noFill/>
          <a:ln>
            <a:noFill/>
          </a:ln>
        </p:spPr>
      </p:pic>
      <p:pic>
        <p:nvPicPr>
          <p:cNvPr id="11" name="Google Shape;19;p11">
            <a:extLst>
              <a:ext uri="{FF2B5EF4-FFF2-40B4-BE49-F238E27FC236}">
                <a16:creationId xmlns="" xmlns:a16="http://schemas.microsoft.com/office/drawing/2014/main" id="{184EE916-DD3E-5E42-855B-A4D810904613}"/>
              </a:ext>
            </a:extLst>
          </p:cNvPr>
          <p:cNvPicPr preferRelativeResize="0"/>
          <p:nvPr userDrawn="1"/>
        </p:nvPicPr>
        <p:blipFill rotWithShape="1">
          <a:blip r:embed="rId17">
            <a:alphaModFix/>
          </a:blip>
          <a:srcRect/>
          <a:stretch/>
        </p:blipFill>
        <p:spPr>
          <a:xfrm>
            <a:off x="-87802" y="0"/>
            <a:ext cx="1255603" cy="1883405"/>
          </a:xfrm>
          <a:prstGeom prst="rect">
            <a:avLst/>
          </a:prstGeom>
          <a:noFill/>
          <a:ln>
            <a:noFill/>
          </a:ln>
        </p:spPr>
      </p:pic>
    </p:spTree>
    <p:extLst>
      <p:ext uri="{BB962C8B-B14F-4D97-AF65-F5344CB8AC3E}">
        <p14:creationId xmlns:p14="http://schemas.microsoft.com/office/powerpoint/2010/main" val="213156697"/>
      </p:ext>
    </p:extLst>
  </p:cSld>
  <p:clrMap bg1="lt1" tx1="dk1" bg2="lt2" tx2="dk2" accent1="accent1" accent2="accent2" accent3="accent3" accent4="accent4" accent5="accent5" accent6="accent6" hlink="hlink" folHlink="folHlink"/>
  <p:sldLayoutIdLst>
    <p:sldLayoutId id="214748369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www.pearson.com/uk/educators/schools/subject-area/literacy-and-english/support-for-all/support-from-pearson/webinars.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mailto:thefullenglish@pearson.com"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oundcloud.com/pearson-educ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pearson.com/uk/educators/schools/subject-area/literacy-and-english/support-for-all/support-from-pearson/free-online-gcse-english-lesson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qualifications.pearson.com/en/qualifications/edexcel-gcses/english-literature-2015.coursematerials.html#%2FfilterQuery=category:Pearson-UK:Category%2FTeaching-and-learning-materials&amp;filterQuery=category:Pearson-UK:Document-Type%2FGuide"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qualifications.pearson.com/en/support/training-from-pearson-uk/pre-recorded-training.html?QualFamily=GCSE&amp;QualSubject=English%20Literatur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pearson.com/uk/educators/schools/update-for-schools/secondary-support.html"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support.pearson.com/uk/s/qualification-contactus"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https://www.facebook.com/pearsonedexcelenglish/" TargetMode="External"/><Relationship Id="rId4" Type="http://schemas.openxmlformats.org/officeDocument/2006/relationships/hyperlink" Target="https://qualifications.pearson.com/en/forms/subject-advisor-updates-for-teachers-and-tutors.html"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Q0DYFcgCejI"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twitter.com/MrsSpalding/status/903360844456714240?s=20"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mrfitzhist/status/1279758561233506304?s=20"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8lB4VjdHrY"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itdrive.org.uk/resources" TargetMode="External"/><Relationship Id="rId2" Type="http://schemas.openxmlformats.org/officeDocument/2006/relationships/hyperlink" Target="https://twitter.com/LitdriveUK?s=20"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670F4A2-4517-6A48-B429-8859F39A645D}"/>
              </a:ext>
            </a:extLst>
          </p:cNvPr>
          <p:cNvSpPr>
            <a:spLocks noGrp="1"/>
          </p:cNvSpPr>
          <p:nvPr>
            <p:ph type="body" idx="1"/>
          </p:nvPr>
        </p:nvSpPr>
        <p:spPr>
          <a:xfrm>
            <a:off x="371856" y="1917192"/>
            <a:ext cx="8400288" cy="3023616"/>
          </a:xfrm>
        </p:spPr>
        <p:txBody>
          <a:bodyPr/>
          <a:lstStyle/>
          <a:p>
            <a:r>
              <a:rPr lang="en-US" dirty="0"/>
              <a:t>They found them in the walls.</a:t>
            </a:r>
          </a:p>
          <a:p>
            <a:endParaRPr lang="en-US" dirty="0"/>
          </a:p>
          <a:p>
            <a:r>
              <a:rPr lang="en-US" dirty="0"/>
              <a:t>I watch you when you sleep.</a:t>
            </a:r>
          </a:p>
          <a:p>
            <a:endParaRPr lang="en-US" dirty="0"/>
          </a:p>
          <a:p>
            <a:r>
              <a:rPr lang="en-US" dirty="0"/>
              <a:t>Door opens.  Room’s empty.  Footsteps approach.</a:t>
            </a:r>
          </a:p>
        </p:txBody>
      </p:sp>
      <p:sp>
        <p:nvSpPr>
          <p:cNvPr id="3" name="Title 2">
            <a:extLst>
              <a:ext uri="{FF2B5EF4-FFF2-40B4-BE49-F238E27FC236}">
                <a16:creationId xmlns="" xmlns:a16="http://schemas.microsoft.com/office/drawing/2014/main" id="{B3CEC7E0-3D41-3941-B609-4DE6573E84E4}"/>
              </a:ext>
            </a:extLst>
          </p:cNvPr>
          <p:cNvSpPr>
            <a:spLocks noGrp="1"/>
          </p:cNvSpPr>
          <p:nvPr>
            <p:ph type="title"/>
          </p:nvPr>
        </p:nvSpPr>
        <p:spPr>
          <a:xfrm>
            <a:off x="1034148" y="263958"/>
            <a:ext cx="6568219" cy="808938"/>
          </a:xfrm>
          <a:ln>
            <a:solidFill>
              <a:schemeClr val="tx1"/>
            </a:solidFill>
          </a:ln>
        </p:spPr>
        <p:txBody>
          <a:bodyPr/>
          <a:lstStyle/>
          <a:p>
            <a:r>
              <a:rPr lang="en-US" dirty="0"/>
              <a:t>6-word horror stories</a:t>
            </a:r>
          </a:p>
        </p:txBody>
      </p:sp>
      <p:sp>
        <p:nvSpPr>
          <p:cNvPr id="4" name="Title 2">
            <a:extLst>
              <a:ext uri="{FF2B5EF4-FFF2-40B4-BE49-F238E27FC236}">
                <a16:creationId xmlns="" xmlns:a16="http://schemas.microsoft.com/office/drawing/2014/main" id="{1AC9E64A-9115-A840-B479-142812C84392}"/>
              </a:ext>
            </a:extLst>
          </p:cNvPr>
          <p:cNvSpPr txBox="1">
            <a:spLocks/>
          </p:cNvSpPr>
          <p:nvPr/>
        </p:nvSpPr>
        <p:spPr>
          <a:xfrm>
            <a:off x="1287890" y="5268774"/>
            <a:ext cx="6568219" cy="705306"/>
          </a:xfrm>
          <a:prstGeom prst="rect">
            <a:avLst/>
          </a:prstGeom>
          <a:noFill/>
          <a:ln>
            <a:solidFill>
              <a:schemeClr val="tx1"/>
            </a:solidFill>
          </a:ln>
        </p:spPr>
        <p:txBody>
          <a:bodyPr spcFirstLastPara="1" vert="horz" wrap="square" lIns="0" tIns="0" rIns="0" bIns="0" rtlCol="0" anchor="t" anchorCtr="0">
            <a:noAutofit/>
          </a:bodyPr>
          <a:lstStyle>
            <a:lvl1pPr marR="0" lvl="0" algn="ctr" defTabSz="914400" rtl="0" eaLnBrk="1" latinLnBrk="0" hangingPunct="1">
              <a:lnSpc>
                <a:spcPct val="100000"/>
              </a:lnSpc>
              <a:spcBef>
                <a:spcPts val="0"/>
              </a:spcBef>
              <a:spcAft>
                <a:spcPts val="0"/>
              </a:spcAft>
              <a:buClr>
                <a:schemeClr val="accent1"/>
              </a:buClr>
              <a:buSzPts val="3600"/>
              <a:buFont typeface="Arial"/>
              <a:buNone/>
              <a:defRPr sz="3600" b="1" i="0" u="none" strike="noStrike" kern="1200"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en-US" dirty="0"/>
              <a:t>Can you do one in 2?</a:t>
            </a:r>
          </a:p>
        </p:txBody>
      </p:sp>
    </p:spTree>
    <p:extLst>
      <p:ext uri="{BB962C8B-B14F-4D97-AF65-F5344CB8AC3E}">
        <p14:creationId xmlns:p14="http://schemas.microsoft.com/office/powerpoint/2010/main" val="1793391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GCSE (9-1)</a:t>
            </a:r>
            <a:br>
              <a:rPr lang="en-GB" sz="4400" b="1" i="0" u="none" strike="noStrike" cap="none" dirty="0">
                <a:solidFill>
                  <a:schemeClr val="dk1"/>
                </a:solidFill>
                <a:latin typeface="Arial"/>
                <a:ea typeface="Arial"/>
                <a:cs typeface="Arial"/>
                <a:sym typeface="Arial"/>
              </a:rPr>
            </a:br>
            <a:r>
              <a:rPr lang="en-GB" sz="4400" b="1" i="0" u="none" strike="noStrike" cap="none" dirty="0">
                <a:solidFill>
                  <a:schemeClr val="dk1"/>
                </a:solidFill>
                <a:latin typeface="Arial"/>
                <a:ea typeface="Arial"/>
                <a:cs typeface="Arial"/>
                <a:sym typeface="Arial"/>
              </a:rPr>
              <a:t>English </a:t>
            </a:r>
            <a:endParaRPr sz="1200" b="0" i="0" u="none" strike="noStrike" cap="none" dirty="0">
              <a:solidFill>
                <a:srgbClr val="000000"/>
              </a:solidFill>
              <a:latin typeface="Arial"/>
              <a:ea typeface="Arial"/>
              <a:cs typeface="Arial"/>
              <a:sym typeface="Arial"/>
            </a:endParaRPr>
          </a:p>
        </p:txBody>
      </p:sp>
      <p:sp>
        <p:nvSpPr>
          <p:cNvPr id="95" name="Google Shape;95;p1"/>
          <p:cNvSpPr txBox="1"/>
          <p:nvPr/>
        </p:nvSpPr>
        <p:spPr>
          <a:xfrm>
            <a:off x="899472" y="3274313"/>
            <a:ext cx="3974743" cy="18401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Language resources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91976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0E994FC-38B8-D741-8C2E-4394ACC7DF4E}"/>
              </a:ext>
            </a:extLst>
          </p:cNvPr>
          <p:cNvSpPr/>
          <p:nvPr/>
        </p:nvSpPr>
        <p:spPr>
          <a:xfrm>
            <a:off x="5162225" y="791706"/>
            <a:ext cx="3745992" cy="3231654"/>
          </a:xfrm>
          <a:prstGeom prst="rect">
            <a:avLst/>
          </a:prstGeom>
          <a:solidFill>
            <a:schemeClr val="bg1"/>
          </a:solidFill>
          <a:ln>
            <a:solidFill>
              <a:schemeClr val="tx1"/>
            </a:solidFill>
          </a:ln>
        </p:spPr>
        <p:txBody>
          <a:bodyPr wrap="square">
            <a:spAutoFit/>
          </a:bodyPr>
          <a:lstStyle/>
          <a:p>
            <a:r>
              <a:rPr lang="en-GB" sz="1200" dirty="0">
                <a:solidFill>
                  <a:srgbClr val="202020"/>
                </a:solidFill>
              </a:rPr>
              <a:t>At its foot, on the other side and almost completely surrounding it, is the channel that serves as its harbour, cut in the cliff like a gigantic corridor. Through a long circuit between steep walls, the channel brings to the very foot of the first houses the little Italian or Sardinian fishing-boats, and, every fortnight, the old steamboat that runs to and from Ajaccio.</a:t>
            </a:r>
          </a:p>
          <a:p>
            <a:r>
              <a:rPr lang="en-GB" sz="1200" dirty="0">
                <a:solidFill>
                  <a:srgbClr val="202020"/>
                </a:solidFill>
              </a:rPr>
              <a:t>Upon the white mountain the group of houses form a whiter patch still. They look like the nests of wild birds, perched so upon the rock, dominating that terrible channel through which hardly ever a ship risks a passage. The unresting wind harasses the sea and eats away the bare shore, clad with a sparse covering of grass; it rushes into the ravine and ravages its two sides. The trailing wisps of white foam round the black points of countless rocks that everywhere pierce the waves, look like rags of canvas floating and heaving on the surface of the water.</a:t>
            </a:r>
          </a:p>
        </p:txBody>
      </p:sp>
      <p:sp>
        <p:nvSpPr>
          <p:cNvPr id="5" name="Rectangle 4">
            <a:extLst>
              <a:ext uri="{FF2B5EF4-FFF2-40B4-BE49-F238E27FC236}">
                <a16:creationId xmlns="" xmlns:a16="http://schemas.microsoft.com/office/drawing/2014/main" id="{6468EEA0-31FD-0A4A-BA7E-C846068334CE}"/>
              </a:ext>
            </a:extLst>
          </p:cNvPr>
          <p:cNvSpPr/>
          <p:nvPr/>
        </p:nvSpPr>
        <p:spPr>
          <a:xfrm>
            <a:off x="995715" y="4829517"/>
            <a:ext cx="2839974" cy="1569660"/>
          </a:xfrm>
          <a:prstGeom prst="rect">
            <a:avLst/>
          </a:prstGeom>
          <a:ln>
            <a:solidFill>
              <a:schemeClr val="tx1"/>
            </a:solidFill>
          </a:ln>
        </p:spPr>
        <p:txBody>
          <a:bodyPr wrap="square">
            <a:spAutoFit/>
          </a:bodyPr>
          <a:lstStyle/>
          <a:p>
            <a:r>
              <a:rPr lang="en-GB" sz="1200" dirty="0">
                <a:solidFill>
                  <a:srgbClr val="202020"/>
                </a:solidFill>
              </a:rPr>
              <a:t>The young man, lying on his back, clad in his thick serge coat with a hole torn across the front, looked as though he slept; but everywhere there was blood; on the shirt, torn off for the first hasty dressing; on his waistcoat, on his breeches, on his face, on his hands. Clots of blood had congealed in his beard and in his hair.</a:t>
            </a:r>
          </a:p>
        </p:txBody>
      </p:sp>
      <p:sp>
        <p:nvSpPr>
          <p:cNvPr id="7" name="Rectangle 6">
            <a:extLst>
              <a:ext uri="{FF2B5EF4-FFF2-40B4-BE49-F238E27FC236}">
                <a16:creationId xmlns="" xmlns:a16="http://schemas.microsoft.com/office/drawing/2014/main" id="{786F7F5E-760C-AA4B-BDB6-3E5B11A11ADF}"/>
              </a:ext>
            </a:extLst>
          </p:cNvPr>
          <p:cNvSpPr/>
          <p:nvPr/>
        </p:nvSpPr>
        <p:spPr>
          <a:xfrm>
            <a:off x="4340352" y="4392692"/>
            <a:ext cx="3585591" cy="2308324"/>
          </a:xfrm>
          <a:prstGeom prst="rect">
            <a:avLst/>
          </a:prstGeom>
          <a:ln>
            <a:solidFill>
              <a:schemeClr val="tx1"/>
            </a:solidFill>
          </a:ln>
        </p:spPr>
        <p:txBody>
          <a:bodyPr wrap="square">
            <a:spAutoFit/>
          </a:bodyPr>
          <a:lstStyle/>
          <a:p>
            <a:r>
              <a:rPr lang="en-GB" sz="1200" dirty="0">
                <a:solidFill>
                  <a:srgbClr val="202020"/>
                </a:solidFill>
              </a:rPr>
              <a:t>When his old mother received his body, carried home by bystanders, she did not weep, but for a long time stayed motionless, looking at it; then, stretching out her wrinkled hand over the body, she swore vendetta against him. She would have no one stay with her, and shut herself up with the body, together with the howling dog. The animal howled continuously, standing at the foot of the bed, her head thrust towards her master, her tail held tightly between her legs. She did not stir, nor did the mother, who crouched over the body with her eyes fixed steadily upon it, and wept great silent tears.</a:t>
            </a:r>
          </a:p>
        </p:txBody>
      </p:sp>
      <p:sp>
        <p:nvSpPr>
          <p:cNvPr id="8" name="Rectangle 7">
            <a:extLst>
              <a:ext uri="{FF2B5EF4-FFF2-40B4-BE49-F238E27FC236}">
                <a16:creationId xmlns="" xmlns:a16="http://schemas.microsoft.com/office/drawing/2014/main" id="{4E692D7D-CFB5-FB4A-A737-061632C016C8}"/>
              </a:ext>
            </a:extLst>
          </p:cNvPr>
          <p:cNvSpPr/>
          <p:nvPr/>
        </p:nvSpPr>
        <p:spPr>
          <a:xfrm>
            <a:off x="1731264" y="65796"/>
            <a:ext cx="3279648" cy="1200329"/>
          </a:xfrm>
          <a:prstGeom prst="rect">
            <a:avLst/>
          </a:prstGeom>
          <a:solidFill>
            <a:schemeClr val="bg1"/>
          </a:solidFill>
          <a:ln>
            <a:solidFill>
              <a:schemeClr val="tx1"/>
            </a:solidFill>
          </a:ln>
        </p:spPr>
        <p:txBody>
          <a:bodyPr wrap="square">
            <a:spAutoFit/>
          </a:bodyPr>
          <a:lstStyle/>
          <a:p>
            <a:r>
              <a:rPr lang="en-GB" sz="1200" dirty="0">
                <a:solidFill>
                  <a:srgbClr val="202020"/>
                </a:solidFill>
              </a:rPr>
              <a:t>Paolo Saverini's Widow lived alone with her son in a poor little house on the ramparts of Bonifacio. The town, built on a spur of the mountains, in places actually overhanging the sea, looks across a channel bristling with reefs, to the lower shores of Sardinia. </a:t>
            </a:r>
            <a:endParaRPr lang="en-US" sz="1200" dirty="0"/>
          </a:p>
        </p:txBody>
      </p:sp>
      <p:sp>
        <p:nvSpPr>
          <p:cNvPr id="9" name="Rectangle 8">
            <a:extLst>
              <a:ext uri="{FF2B5EF4-FFF2-40B4-BE49-F238E27FC236}">
                <a16:creationId xmlns="" xmlns:a16="http://schemas.microsoft.com/office/drawing/2014/main" id="{3EB03055-A989-9940-AAE5-96134108D33A}"/>
              </a:ext>
            </a:extLst>
          </p:cNvPr>
          <p:cNvSpPr/>
          <p:nvPr/>
        </p:nvSpPr>
        <p:spPr>
          <a:xfrm>
            <a:off x="555823" y="2859680"/>
            <a:ext cx="2706624" cy="1754326"/>
          </a:xfrm>
          <a:prstGeom prst="rect">
            <a:avLst/>
          </a:prstGeom>
          <a:ln>
            <a:solidFill>
              <a:schemeClr val="tx1"/>
            </a:solidFill>
          </a:ln>
        </p:spPr>
        <p:txBody>
          <a:bodyPr wrap="square">
            <a:spAutoFit/>
          </a:bodyPr>
          <a:lstStyle/>
          <a:p>
            <a:r>
              <a:rPr lang="en-GB" sz="1200" dirty="0">
                <a:solidFill>
                  <a:srgbClr val="202020"/>
                </a:solidFill>
              </a:rPr>
              <a:t>The widow Saverini's house held for dear life to the very edge of the cliff; its three windows looked out over this wild and desolate scene.</a:t>
            </a:r>
          </a:p>
          <a:p>
            <a:r>
              <a:rPr lang="en-GB" sz="1200" dirty="0">
                <a:solidFill>
                  <a:srgbClr val="202020"/>
                </a:solidFill>
              </a:rPr>
              <a:t>She lived there alone with her son Antoine and their bitch Semillante, a large, thin animal with long, shaggy hair, of the sheep-dog breed. The young man used her for hunting.</a:t>
            </a:r>
          </a:p>
        </p:txBody>
      </p:sp>
      <p:sp>
        <p:nvSpPr>
          <p:cNvPr id="12" name="Rectangle 11">
            <a:extLst>
              <a:ext uri="{FF2B5EF4-FFF2-40B4-BE49-F238E27FC236}">
                <a16:creationId xmlns="" xmlns:a16="http://schemas.microsoft.com/office/drawing/2014/main" id="{841FEC44-3518-E149-A6C6-1A450B46A1CA}"/>
              </a:ext>
            </a:extLst>
          </p:cNvPr>
          <p:cNvSpPr/>
          <p:nvPr/>
        </p:nvSpPr>
        <p:spPr>
          <a:xfrm>
            <a:off x="2060448" y="1443841"/>
            <a:ext cx="2279904" cy="1200329"/>
          </a:xfrm>
          <a:prstGeom prst="rect">
            <a:avLst/>
          </a:prstGeom>
          <a:ln>
            <a:solidFill>
              <a:schemeClr val="tx1"/>
            </a:solidFill>
          </a:ln>
        </p:spPr>
        <p:txBody>
          <a:bodyPr wrap="square">
            <a:spAutoFit/>
          </a:bodyPr>
          <a:lstStyle/>
          <a:p>
            <a:r>
              <a:rPr lang="en-GB" sz="1200" dirty="0">
                <a:solidFill>
                  <a:srgbClr val="202020"/>
                </a:solidFill>
              </a:rPr>
              <a:t>One evening, after a quarrel, Antoine Saverini was treacherously slain by a knife-thrust from Nicolas Ravolati, who got away to Sardinia the same night.</a:t>
            </a:r>
          </a:p>
        </p:txBody>
      </p:sp>
      <p:sp>
        <p:nvSpPr>
          <p:cNvPr id="13" name="TextBox 12">
            <a:extLst>
              <a:ext uri="{FF2B5EF4-FFF2-40B4-BE49-F238E27FC236}">
                <a16:creationId xmlns="" xmlns:a16="http://schemas.microsoft.com/office/drawing/2014/main" id="{0ACBEF37-427A-BE44-9529-0025D4C28A6F}"/>
              </a:ext>
            </a:extLst>
          </p:cNvPr>
          <p:cNvSpPr txBox="1"/>
          <p:nvPr/>
        </p:nvSpPr>
        <p:spPr>
          <a:xfrm>
            <a:off x="7461504" y="4023360"/>
            <a:ext cx="184731" cy="369332"/>
          </a:xfrm>
          <a:prstGeom prst="rect">
            <a:avLst/>
          </a:prstGeom>
          <a:noFill/>
        </p:spPr>
        <p:txBody>
          <a:bodyPr wrap="none" rtlCol="0">
            <a:spAutoFit/>
          </a:bodyPr>
          <a:lstStyle/>
          <a:p>
            <a:endParaRPr lang="en-US" dirty="0"/>
          </a:p>
        </p:txBody>
      </p:sp>
      <p:sp>
        <p:nvSpPr>
          <p:cNvPr id="16" name="Title 2">
            <a:extLst>
              <a:ext uri="{FF2B5EF4-FFF2-40B4-BE49-F238E27FC236}">
                <a16:creationId xmlns="" xmlns:a16="http://schemas.microsoft.com/office/drawing/2014/main" id="{8657420D-ABA3-AB40-8B4F-C359032042AE}"/>
              </a:ext>
            </a:extLst>
          </p:cNvPr>
          <p:cNvSpPr txBox="1">
            <a:spLocks/>
          </p:cNvSpPr>
          <p:nvPr/>
        </p:nvSpPr>
        <p:spPr>
          <a:xfrm>
            <a:off x="0" y="213146"/>
            <a:ext cx="1731264" cy="1530310"/>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184B7"/>
                </a:solidFill>
              </a:rPr>
              <a:t>Structure made easy</a:t>
            </a:r>
          </a:p>
        </p:txBody>
      </p:sp>
    </p:spTree>
    <p:extLst>
      <p:ext uri="{BB962C8B-B14F-4D97-AF65-F5344CB8AC3E}">
        <p14:creationId xmlns:p14="http://schemas.microsoft.com/office/powerpoint/2010/main" val="42604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D9C6DA0-326E-3E44-BC9D-7921B789C0AD}"/>
              </a:ext>
            </a:extLst>
          </p:cNvPr>
          <p:cNvSpPr>
            <a:spLocks noGrp="1"/>
          </p:cNvSpPr>
          <p:nvPr>
            <p:ph type="title"/>
          </p:nvPr>
        </p:nvSpPr>
        <p:spPr/>
        <p:txBody>
          <a:bodyPr/>
          <a:lstStyle/>
          <a:p>
            <a:r>
              <a:rPr lang="en-US" dirty="0"/>
              <a:t>Sentences</a:t>
            </a:r>
          </a:p>
        </p:txBody>
      </p:sp>
      <p:sp>
        <p:nvSpPr>
          <p:cNvPr id="4" name="Rectangle 3">
            <a:extLst>
              <a:ext uri="{FF2B5EF4-FFF2-40B4-BE49-F238E27FC236}">
                <a16:creationId xmlns="" xmlns:a16="http://schemas.microsoft.com/office/drawing/2014/main" id="{F0C4A4D2-490F-D142-A14C-195465F44BB6}"/>
              </a:ext>
            </a:extLst>
          </p:cNvPr>
          <p:cNvSpPr/>
          <p:nvPr/>
        </p:nvSpPr>
        <p:spPr>
          <a:xfrm>
            <a:off x="2448732" y="2076773"/>
            <a:ext cx="4122549" cy="2677656"/>
          </a:xfrm>
          <a:prstGeom prst="rect">
            <a:avLst/>
          </a:prstGeom>
          <a:ln>
            <a:solidFill>
              <a:schemeClr val="tx1"/>
            </a:solidFill>
          </a:ln>
        </p:spPr>
        <p:txBody>
          <a:bodyPr wrap="square">
            <a:spAutoFit/>
          </a:bodyPr>
          <a:lstStyle/>
          <a:p>
            <a:r>
              <a:rPr lang="en-GB" sz="2800" dirty="0">
                <a:solidFill>
                  <a:srgbClr val="202020"/>
                </a:solidFill>
              </a:rPr>
              <a:t>One evening, after a quarrel, Antoine Saverini was treacherously slain by a knife-thrust from Nicolas Ravolati, who got away to Sardinia the same night.</a:t>
            </a:r>
          </a:p>
        </p:txBody>
      </p:sp>
      <p:sp>
        <p:nvSpPr>
          <p:cNvPr id="5" name="Rectangle 4">
            <a:extLst>
              <a:ext uri="{FF2B5EF4-FFF2-40B4-BE49-F238E27FC236}">
                <a16:creationId xmlns="" xmlns:a16="http://schemas.microsoft.com/office/drawing/2014/main" id="{766BB640-1259-2D48-A0AD-5EA5840A572E}"/>
              </a:ext>
            </a:extLst>
          </p:cNvPr>
          <p:cNvSpPr/>
          <p:nvPr/>
        </p:nvSpPr>
        <p:spPr>
          <a:xfrm>
            <a:off x="2448732" y="2090172"/>
            <a:ext cx="4122549" cy="2677656"/>
          </a:xfrm>
          <a:prstGeom prst="rect">
            <a:avLst/>
          </a:prstGeom>
          <a:solidFill>
            <a:schemeClr val="bg1"/>
          </a:solidFill>
          <a:ln>
            <a:solidFill>
              <a:schemeClr val="tx1"/>
            </a:solidFill>
          </a:ln>
        </p:spPr>
        <p:txBody>
          <a:bodyPr wrap="square">
            <a:spAutoFit/>
          </a:bodyPr>
          <a:lstStyle/>
          <a:p>
            <a:endParaRPr lang="en-GB" sz="2800" dirty="0">
              <a:solidFill>
                <a:srgbClr val="202020"/>
              </a:solidFill>
            </a:endParaRPr>
          </a:p>
          <a:p>
            <a:r>
              <a:rPr lang="en-GB" sz="2800" dirty="0">
                <a:solidFill>
                  <a:srgbClr val="202020"/>
                </a:solidFill>
              </a:rPr>
              <a:t>               Antoine Saverini was treacherously slain by a knife-thrust from Nicolas Ravolati</a:t>
            </a:r>
          </a:p>
          <a:p>
            <a:endParaRPr lang="en-GB" sz="2800" dirty="0">
              <a:solidFill>
                <a:srgbClr val="202020"/>
              </a:solidFill>
            </a:endParaRPr>
          </a:p>
        </p:txBody>
      </p:sp>
      <p:sp>
        <p:nvSpPr>
          <p:cNvPr id="6" name="Rectangle 5">
            <a:extLst>
              <a:ext uri="{FF2B5EF4-FFF2-40B4-BE49-F238E27FC236}">
                <a16:creationId xmlns="" xmlns:a16="http://schemas.microsoft.com/office/drawing/2014/main" id="{F76DA8E6-769A-784F-9C3C-F2ECA173A3A6}"/>
              </a:ext>
            </a:extLst>
          </p:cNvPr>
          <p:cNvSpPr/>
          <p:nvPr/>
        </p:nvSpPr>
        <p:spPr>
          <a:xfrm>
            <a:off x="2427606" y="2083473"/>
            <a:ext cx="4122549" cy="2677656"/>
          </a:xfrm>
          <a:prstGeom prst="rect">
            <a:avLst/>
          </a:prstGeom>
          <a:solidFill>
            <a:schemeClr val="bg1"/>
          </a:solidFill>
          <a:ln>
            <a:solidFill>
              <a:schemeClr val="tx1"/>
            </a:solidFill>
          </a:ln>
        </p:spPr>
        <p:txBody>
          <a:bodyPr wrap="square">
            <a:spAutoFit/>
          </a:bodyPr>
          <a:lstStyle/>
          <a:p>
            <a:r>
              <a:rPr lang="en-GB" sz="2800" u="sng" dirty="0">
                <a:solidFill>
                  <a:srgbClr val="202020"/>
                </a:solidFill>
              </a:rPr>
              <a:t>One evening, after a quarrel</a:t>
            </a:r>
            <a:r>
              <a:rPr lang="en-GB" sz="2800" dirty="0">
                <a:solidFill>
                  <a:srgbClr val="202020"/>
                </a:solidFill>
              </a:rPr>
              <a:t>, Antoine Saverini was treacherously slain by a knife-thrust from Nicolas Ravolati, </a:t>
            </a:r>
            <a:r>
              <a:rPr lang="en-GB" sz="2800" u="sng" dirty="0">
                <a:solidFill>
                  <a:srgbClr val="202020"/>
                </a:solidFill>
              </a:rPr>
              <a:t>who got away to Sardinia the same night.</a:t>
            </a:r>
          </a:p>
        </p:txBody>
      </p:sp>
      <p:sp>
        <p:nvSpPr>
          <p:cNvPr id="7" name="TextBox 6">
            <a:extLst>
              <a:ext uri="{FF2B5EF4-FFF2-40B4-BE49-F238E27FC236}">
                <a16:creationId xmlns="" xmlns:a16="http://schemas.microsoft.com/office/drawing/2014/main" id="{283EEC48-7A5D-2B41-9A7B-2E5552D20DBF}"/>
              </a:ext>
            </a:extLst>
          </p:cNvPr>
          <p:cNvSpPr txBox="1"/>
          <p:nvPr/>
        </p:nvSpPr>
        <p:spPr>
          <a:xfrm>
            <a:off x="1034148" y="817956"/>
            <a:ext cx="2809432" cy="923330"/>
          </a:xfrm>
          <a:prstGeom prst="rect">
            <a:avLst/>
          </a:prstGeom>
          <a:noFill/>
        </p:spPr>
        <p:txBody>
          <a:bodyPr wrap="square" rtlCol="0">
            <a:spAutoFit/>
          </a:bodyPr>
          <a:lstStyle/>
          <a:p>
            <a:r>
              <a:rPr lang="en-US" dirty="0"/>
              <a:t>The writer uses a long sentence to tell the reader a lot of information</a:t>
            </a:r>
          </a:p>
        </p:txBody>
      </p:sp>
      <p:sp>
        <p:nvSpPr>
          <p:cNvPr id="8" name="TextBox 7">
            <a:extLst>
              <a:ext uri="{FF2B5EF4-FFF2-40B4-BE49-F238E27FC236}">
                <a16:creationId xmlns="" xmlns:a16="http://schemas.microsoft.com/office/drawing/2014/main" id="{181F8382-08E8-0D41-9103-0DDEAA9E9E6F}"/>
              </a:ext>
            </a:extLst>
          </p:cNvPr>
          <p:cNvSpPr txBox="1"/>
          <p:nvPr/>
        </p:nvSpPr>
        <p:spPr>
          <a:xfrm>
            <a:off x="4866469" y="679456"/>
            <a:ext cx="3243384" cy="1200329"/>
          </a:xfrm>
          <a:prstGeom prst="rect">
            <a:avLst/>
          </a:prstGeom>
          <a:noFill/>
        </p:spPr>
        <p:txBody>
          <a:bodyPr wrap="square" rtlCol="0">
            <a:spAutoFit/>
          </a:bodyPr>
          <a:lstStyle/>
          <a:p>
            <a:r>
              <a:rPr lang="en-US" dirty="0"/>
              <a:t>The writer uses a multi-clause sentence as the subordinate clauses add important information</a:t>
            </a:r>
          </a:p>
        </p:txBody>
      </p:sp>
      <p:sp>
        <p:nvSpPr>
          <p:cNvPr id="9" name="TextBox 8">
            <a:extLst>
              <a:ext uri="{FF2B5EF4-FFF2-40B4-BE49-F238E27FC236}">
                <a16:creationId xmlns="" xmlns:a16="http://schemas.microsoft.com/office/drawing/2014/main" id="{8661F6E7-EFB7-B945-B096-C506D716525F}"/>
              </a:ext>
            </a:extLst>
          </p:cNvPr>
          <p:cNvSpPr txBox="1"/>
          <p:nvPr/>
        </p:nvSpPr>
        <p:spPr>
          <a:xfrm>
            <a:off x="216976" y="3639387"/>
            <a:ext cx="2107769" cy="1477328"/>
          </a:xfrm>
          <a:prstGeom prst="rect">
            <a:avLst/>
          </a:prstGeom>
          <a:noFill/>
        </p:spPr>
        <p:txBody>
          <a:bodyPr wrap="square" rtlCol="0">
            <a:spAutoFit/>
          </a:bodyPr>
          <a:lstStyle/>
          <a:p>
            <a:r>
              <a:rPr lang="en-US" dirty="0"/>
              <a:t>The sentences are long and complicated and help to raise the tension</a:t>
            </a:r>
          </a:p>
        </p:txBody>
      </p:sp>
      <p:sp>
        <p:nvSpPr>
          <p:cNvPr id="10" name="TextBox 9">
            <a:extLst>
              <a:ext uri="{FF2B5EF4-FFF2-40B4-BE49-F238E27FC236}">
                <a16:creationId xmlns="" xmlns:a16="http://schemas.microsoft.com/office/drawing/2014/main" id="{A234AC53-6F28-2D4B-B2A9-C49391740D13}"/>
              </a:ext>
            </a:extLst>
          </p:cNvPr>
          <p:cNvSpPr txBox="1"/>
          <p:nvPr/>
        </p:nvSpPr>
        <p:spPr>
          <a:xfrm>
            <a:off x="6881247" y="2295284"/>
            <a:ext cx="1441343" cy="2308324"/>
          </a:xfrm>
          <a:prstGeom prst="rect">
            <a:avLst/>
          </a:prstGeom>
          <a:noFill/>
        </p:spPr>
        <p:txBody>
          <a:bodyPr wrap="square" rtlCol="0">
            <a:spAutoFit/>
          </a:bodyPr>
          <a:lstStyle/>
          <a:p>
            <a:r>
              <a:rPr lang="en-US" dirty="0"/>
              <a:t>The writer adds a clause at the beginning to build a picture of the two people</a:t>
            </a:r>
          </a:p>
        </p:txBody>
      </p:sp>
      <p:sp>
        <p:nvSpPr>
          <p:cNvPr id="11" name="TextBox 10">
            <a:extLst>
              <a:ext uri="{FF2B5EF4-FFF2-40B4-BE49-F238E27FC236}">
                <a16:creationId xmlns="" xmlns:a16="http://schemas.microsoft.com/office/drawing/2014/main" id="{5359B92C-D81D-5B4B-8FFF-F78354DAAC52}"/>
              </a:ext>
            </a:extLst>
          </p:cNvPr>
          <p:cNvSpPr txBox="1"/>
          <p:nvPr/>
        </p:nvSpPr>
        <p:spPr>
          <a:xfrm>
            <a:off x="3688597" y="5116715"/>
            <a:ext cx="3363132" cy="923330"/>
          </a:xfrm>
          <a:prstGeom prst="rect">
            <a:avLst/>
          </a:prstGeom>
          <a:noFill/>
        </p:spPr>
        <p:txBody>
          <a:bodyPr wrap="square" rtlCol="0">
            <a:spAutoFit/>
          </a:bodyPr>
          <a:lstStyle/>
          <a:p>
            <a:r>
              <a:rPr lang="en-US" dirty="0"/>
              <a:t>The extra clauses add to the tension as they help to describe the people involved </a:t>
            </a:r>
          </a:p>
        </p:txBody>
      </p:sp>
    </p:spTree>
    <p:extLst>
      <p:ext uri="{BB962C8B-B14F-4D97-AF65-F5344CB8AC3E}">
        <p14:creationId xmlns:p14="http://schemas.microsoft.com/office/powerpoint/2010/main" val="89123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00F5238-E583-3A47-97B2-576FA0073645}"/>
              </a:ext>
            </a:extLst>
          </p:cNvPr>
          <p:cNvSpPr>
            <a:spLocks noGrp="1"/>
          </p:cNvSpPr>
          <p:nvPr>
            <p:ph type="title"/>
          </p:nvPr>
        </p:nvSpPr>
        <p:spPr/>
        <p:txBody>
          <a:bodyPr/>
          <a:lstStyle/>
          <a:p>
            <a:r>
              <a:rPr lang="en-US" dirty="0"/>
              <a:t>Sentences</a:t>
            </a:r>
          </a:p>
        </p:txBody>
      </p:sp>
      <p:sp>
        <p:nvSpPr>
          <p:cNvPr id="6" name="Rectangle 5">
            <a:extLst>
              <a:ext uri="{FF2B5EF4-FFF2-40B4-BE49-F238E27FC236}">
                <a16:creationId xmlns="" xmlns:a16="http://schemas.microsoft.com/office/drawing/2014/main" id="{4D0F6775-965B-AB4D-A1A5-043CF6A6A569}"/>
              </a:ext>
            </a:extLst>
          </p:cNvPr>
          <p:cNvSpPr/>
          <p:nvPr/>
        </p:nvSpPr>
        <p:spPr>
          <a:xfrm>
            <a:off x="1034148" y="1823396"/>
            <a:ext cx="5339166" cy="1200329"/>
          </a:xfrm>
          <a:prstGeom prst="rect">
            <a:avLst/>
          </a:prstGeom>
          <a:ln>
            <a:solidFill>
              <a:schemeClr val="tx1"/>
            </a:solidFill>
          </a:ln>
        </p:spPr>
        <p:txBody>
          <a:bodyPr wrap="square">
            <a:spAutoFit/>
          </a:bodyPr>
          <a:lstStyle/>
          <a:p>
            <a:r>
              <a:rPr lang="en-GB" dirty="0">
                <a:solidFill>
                  <a:srgbClr val="202020"/>
                </a:solidFill>
              </a:rPr>
              <a:t>She lived there alone with her son Antoine and their bitch Semillante, a large, thin animal with long, shaggy hair, of the sheep-dog breed. The young man used her for hunting.</a:t>
            </a:r>
          </a:p>
        </p:txBody>
      </p:sp>
      <p:sp>
        <p:nvSpPr>
          <p:cNvPr id="7" name="Rectangle 6">
            <a:extLst>
              <a:ext uri="{FF2B5EF4-FFF2-40B4-BE49-F238E27FC236}">
                <a16:creationId xmlns="" xmlns:a16="http://schemas.microsoft.com/office/drawing/2014/main" id="{D7A5D852-3D8A-F24B-BEB0-DA99C35F1C54}"/>
              </a:ext>
            </a:extLst>
          </p:cNvPr>
          <p:cNvSpPr/>
          <p:nvPr/>
        </p:nvSpPr>
        <p:spPr>
          <a:xfrm>
            <a:off x="3525865" y="3834276"/>
            <a:ext cx="4572000" cy="2308324"/>
          </a:xfrm>
          <a:prstGeom prst="rect">
            <a:avLst/>
          </a:prstGeom>
          <a:ln>
            <a:solidFill>
              <a:schemeClr val="tx1"/>
            </a:solidFill>
          </a:ln>
        </p:spPr>
        <p:txBody>
          <a:bodyPr>
            <a:spAutoFit/>
          </a:bodyPr>
          <a:lstStyle/>
          <a:p>
            <a:r>
              <a:rPr lang="en-GB" dirty="0">
                <a:solidFill>
                  <a:srgbClr val="202020"/>
                </a:solidFill>
              </a:rPr>
              <a:t>The young man, lying on his back, clad in his thick serge coat with a hole torn across the front, looked as though he slept; but everywhere there was blood; on the shirt, torn off for the first hasty dressing; on his waistcoat, on his breeches, on his face, on his hands. Clots of blood had congealed in his beard and in his hair.</a:t>
            </a:r>
          </a:p>
        </p:txBody>
      </p:sp>
    </p:spTree>
    <p:extLst>
      <p:ext uri="{BB962C8B-B14F-4D97-AF65-F5344CB8AC3E}">
        <p14:creationId xmlns:p14="http://schemas.microsoft.com/office/powerpoint/2010/main" val="4054958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514250C-1388-E64C-9FD7-266FDBF02B07}"/>
              </a:ext>
            </a:extLst>
          </p:cNvPr>
          <p:cNvSpPr>
            <a:spLocks noGrp="1"/>
          </p:cNvSpPr>
          <p:nvPr>
            <p:ph type="title"/>
          </p:nvPr>
        </p:nvSpPr>
        <p:spPr>
          <a:xfrm>
            <a:off x="1049646" y="155469"/>
            <a:ext cx="6568219" cy="553998"/>
          </a:xfrm>
        </p:spPr>
        <p:txBody>
          <a:bodyPr/>
          <a:lstStyle/>
          <a:p>
            <a:r>
              <a:rPr lang="en-US" dirty="0"/>
              <a:t>Sentences</a:t>
            </a:r>
          </a:p>
        </p:txBody>
      </p:sp>
      <p:sp>
        <p:nvSpPr>
          <p:cNvPr id="4" name="Text Placeholder 3">
            <a:extLst>
              <a:ext uri="{FF2B5EF4-FFF2-40B4-BE49-F238E27FC236}">
                <a16:creationId xmlns="" xmlns:a16="http://schemas.microsoft.com/office/drawing/2014/main" id="{3DDD95FE-DFC9-D342-8D28-9209BCE13EB1}"/>
              </a:ext>
            </a:extLst>
          </p:cNvPr>
          <p:cNvSpPr>
            <a:spLocks noGrp="1"/>
          </p:cNvSpPr>
          <p:nvPr>
            <p:ph type="body" idx="1"/>
          </p:nvPr>
        </p:nvSpPr>
        <p:spPr>
          <a:xfrm>
            <a:off x="216976" y="1489097"/>
            <a:ext cx="8927024" cy="5216813"/>
          </a:xfrm>
          <a:prstGeom prst="rect">
            <a:avLst/>
          </a:prstGeom>
        </p:spPr>
        <p:txBody>
          <a:bodyPr wrap="square">
            <a:spAutoFit/>
          </a:bodyPr>
          <a:lstStyle/>
          <a:p>
            <a:r>
              <a:rPr lang="en-GB" sz="1600" dirty="0">
                <a:latin typeface="Trebuchet MS" panose="020B0703020202090204" pitchFamily="34" charset="0"/>
              </a:rPr>
              <a:t>There is terror in the carriage, there is weeping, there is the heavy breathing of the insensible traveller.</a:t>
            </a:r>
          </a:p>
          <a:p>
            <a:r>
              <a:rPr lang="en-GB" sz="1600" dirty="0">
                <a:solidFill>
                  <a:srgbClr val="000000"/>
                </a:solidFill>
                <a:latin typeface="Trebuchet MS" panose="020B0703020202090204" pitchFamily="34" charset="0"/>
              </a:rPr>
              <a:t>“Are we not going too slowly? Can they not be induced to go faster?” asks Lucie, clinging to the old man.</a:t>
            </a:r>
          </a:p>
          <a:p>
            <a:r>
              <a:rPr lang="en-GB" sz="1600" dirty="0">
                <a:solidFill>
                  <a:srgbClr val="000000"/>
                </a:solidFill>
                <a:latin typeface="Trebuchet MS" panose="020B0703020202090204" pitchFamily="34" charset="0"/>
              </a:rPr>
              <a:t>“It would seem like flight, my darling. I must not urge them too much; it would rouse suspicion.”</a:t>
            </a:r>
          </a:p>
          <a:p>
            <a:r>
              <a:rPr lang="en-GB" sz="1600" dirty="0">
                <a:solidFill>
                  <a:srgbClr val="000000"/>
                </a:solidFill>
                <a:latin typeface="Trebuchet MS" panose="020B0703020202090204" pitchFamily="34" charset="0"/>
              </a:rPr>
              <a:t>“Look back, look back, and see if we are pursued!”</a:t>
            </a:r>
          </a:p>
          <a:p>
            <a:r>
              <a:rPr lang="en-GB" sz="1600" dirty="0">
                <a:solidFill>
                  <a:srgbClr val="000000"/>
                </a:solidFill>
                <a:latin typeface="Trebuchet MS" panose="020B0703020202090204" pitchFamily="34" charset="0"/>
              </a:rPr>
              <a:t>“The road is clear, my dearest. So far, we are not pursued.”</a:t>
            </a:r>
          </a:p>
          <a:p>
            <a:r>
              <a:rPr lang="en-GB" sz="1600" dirty="0">
                <a:solidFill>
                  <a:srgbClr val="000000"/>
                </a:solidFill>
                <a:latin typeface="Trebuchet MS" panose="020B0703020202090204" pitchFamily="34" charset="0"/>
              </a:rPr>
              <a:t>Houses in twos and threes pass by us, solitary farms, ruinous buildings, dye-works, tanneries, and the like, open country, avenues of leafless trees. The hard uneven pavement is under us, the soft deep mud is on either side. Sometimes, we strike into the skirting mud, to avoid the stones that clatter us and shake us; sometimes, we stick in ruts and sloughs there. The agony of our impatience is then so great, that in our wild alarm and hurry we are for getting out and running—hiding—doing anything but stopping.</a:t>
            </a:r>
          </a:p>
          <a:p>
            <a:r>
              <a:rPr lang="en-GB" sz="1600" dirty="0">
                <a:solidFill>
                  <a:srgbClr val="000000"/>
                </a:solidFill>
                <a:latin typeface="Trebuchet MS" panose="020B0703020202090204" pitchFamily="34" charset="0"/>
              </a:rPr>
              <a:t>Out of the open country, in again among ruinous buildings, solitary farms, dye-works, tanneries, and the like, cottages in twos and threes, avenues of leafless trees. Have these men deceived us, and taken us back by another road? Is not this the same place twice over? Thank Heaven, no. A village. Look back, look back, and see if we are pursued! Hush! the posting-house.</a:t>
            </a:r>
            <a:endParaRPr lang="en-GB" sz="1600" b="0" i="0" u="none" strike="noStrike" dirty="0">
              <a:solidFill>
                <a:srgbClr val="000000"/>
              </a:solidFill>
              <a:effectLst/>
              <a:latin typeface="Trebuchet MS" panose="020B0703020202090204" pitchFamily="34" charset="0"/>
            </a:endParaRPr>
          </a:p>
        </p:txBody>
      </p:sp>
    </p:spTree>
    <p:extLst>
      <p:ext uri="{BB962C8B-B14F-4D97-AF65-F5344CB8AC3E}">
        <p14:creationId xmlns:p14="http://schemas.microsoft.com/office/powerpoint/2010/main" val="3174026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B5E23148-12D6-ED4C-B269-A24B91E2BFC9}"/>
              </a:ext>
            </a:extLst>
          </p:cNvPr>
          <p:cNvPicPr>
            <a:picLocks noChangeAspect="1"/>
          </p:cNvPicPr>
          <p:nvPr/>
        </p:nvPicPr>
        <p:blipFill>
          <a:blip r:embed="rId2"/>
          <a:stretch>
            <a:fillRect/>
          </a:stretch>
        </p:blipFill>
        <p:spPr>
          <a:xfrm>
            <a:off x="1814322" y="643467"/>
            <a:ext cx="5515354" cy="5571066"/>
          </a:xfrm>
          <a:prstGeom prst="rect">
            <a:avLst/>
          </a:prstGeom>
        </p:spPr>
      </p:pic>
    </p:spTree>
    <p:extLst>
      <p:ext uri="{BB962C8B-B14F-4D97-AF65-F5344CB8AC3E}">
        <p14:creationId xmlns:p14="http://schemas.microsoft.com/office/powerpoint/2010/main" val="3693799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0E994FC-38B8-D741-8C2E-4394ACC7DF4E}"/>
              </a:ext>
            </a:extLst>
          </p:cNvPr>
          <p:cNvSpPr/>
          <p:nvPr/>
        </p:nvSpPr>
        <p:spPr>
          <a:xfrm>
            <a:off x="5340096" y="20349"/>
            <a:ext cx="3745992" cy="3231654"/>
          </a:xfrm>
          <a:prstGeom prst="rect">
            <a:avLst/>
          </a:prstGeom>
          <a:solidFill>
            <a:schemeClr val="bg1"/>
          </a:solidFill>
          <a:ln>
            <a:solidFill>
              <a:schemeClr val="tx1"/>
            </a:solidFill>
          </a:ln>
        </p:spPr>
        <p:txBody>
          <a:bodyPr wrap="square">
            <a:spAutoFit/>
          </a:bodyPr>
          <a:lstStyle/>
          <a:p>
            <a:r>
              <a:rPr lang="en-GB" sz="1200" dirty="0">
                <a:solidFill>
                  <a:srgbClr val="202020"/>
                </a:solidFill>
              </a:rPr>
              <a:t>At its foot, on the other side and almost completely surrounding it, is the channel that serves as its harbour, cut in the cliff like a gigantic corridor. Through a long circuit between steep walls, the channel brings to the very foot of the first houses the little Italian or Sardinian fishing-boats, and, every fortnight, the old steamboat that runs to and from Ajaccio.</a:t>
            </a:r>
          </a:p>
          <a:p>
            <a:r>
              <a:rPr lang="en-GB" sz="1200" dirty="0">
                <a:solidFill>
                  <a:srgbClr val="202020"/>
                </a:solidFill>
              </a:rPr>
              <a:t>Upon the white mountain the group of houses form a whiter patch still. They look like the nests of wild birds, perched so upon the rock, dominating that terrible channel through which hardly ever a ship risks a passage. The unresting wind harasses the sea and eats away the bare shore, clad with a sparse covering of grass; it rushes into the ravine and ravages its two sides. The trailing wisps of white foam round the black points of countless rocks that everywhere pierce the waves, look like rags of canvas floating and heaving on the surface of the water.</a:t>
            </a:r>
          </a:p>
        </p:txBody>
      </p:sp>
      <p:sp>
        <p:nvSpPr>
          <p:cNvPr id="5" name="Rectangle 4">
            <a:extLst>
              <a:ext uri="{FF2B5EF4-FFF2-40B4-BE49-F238E27FC236}">
                <a16:creationId xmlns="" xmlns:a16="http://schemas.microsoft.com/office/drawing/2014/main" id="{6468EEA0-31FD-0A4A-BA7E-C846068334CE}"/>
              </a:ext>
            </a:extLst>
          </p:cNvPr>
          <p:cNvSpPr/>
          <p:nvPr/>
        </p:nvSpPr>
        <p:spPr>
          <a:xfrm>
            <a:off x="0" y="5267991"/>
            <a:ext cx="2839974" cy="1569660"/>
          </a:xfrm>
          <a:prstGeom prst="rect">
            <a:avLst/>
          </a:prstGeom>
          <a:ln>
            <a:solidFill>
              <a:schemeClr val="tx1"/>
            </a:solidFill>
          </a:ln>
        </p:spPr>
        <p:txBody>
          <a:bodyPr wrap="square">
            <a:spAutoFit/>
          </a:bodyPr>
          <a:lstStyle/>
          <a:p>
            <a:r>
              <a:rPr lang="en-GB" sz="1200" dirty="0">
                <a:solidFill>
                  <a:srgbClr val="202020"/>
                </a:solidFill>
              </a:rPr>
              <a:t>The young man, lying on his back, clad in his thick serge coat with a hole torn across the front, looked as though he slept; but everywhere there was blood; on the shirt, torn off for the first hasty dressing; on his waistcoat, on his breeches, on his face, on his hands. Clots of blood had congealed in his beard and in his hair.</a:t>
            </a:r>
          </a:p>
        </p:txBody>
      </p:sp>
      <p:sp>
        <p:nvSpPr>
          <p:cNvPr id="7" name="Rectangle 6">
            <a:extLst>
              <a:ext uri="{FF2B5EF4-FFF2-40B4-BE49-F238E27FC236}">
                <a16:creationId xmlns="" xmlns:a16="http://schemas.microsoft.com/office/drawing/2014/main" id="{786F7F5E-760C-AA4B-BDB6-3E5B11A11ADF}"/>
              </a:ext>
            </a:extLst>
          </p:cNvPr>
          <p:cNvSpPr/>
          <p:nvPr/>
        </p:nvSpPr>
        <p:spPr>
          <a:xfrm>
            <a:off x="2851784" y="4549676"/>
            <a:ext cx="3585591" cy="2308324"/>
          </a:xfrm>
          <a:prstGeom prst="rect">
            <a:avLst/>
          </a:prstGeom>
          <a:ln>
            <a:solidFill>
              <a:schemeClr val="tx1"/>
            </a:solidFill>
          </a:ln>
        </p:spPr>
        <p:txBody>
          <a:bodyPr wrap="square">
            <a:spAutoFit/>
          </a:bodyPr>
          <a:lstStyle/>
          <a:p>
            <a:r>
              <a:rPr lang="en-GB" sz="1200" dirty="0">
                <a:solidFill>
                  <a:srgbClr val="202020"/>
                </a:solidFill>
              </a:rPr>
              <a:t>When his old mother received his body, carried home by bystanders, she did not weep, but for a long time stayed motionless, looking at it; then, stretching out her wrinkled hand over the body, she swore vendetta against him. She would have no one stay with her, and shut herself up with the body, together with the howling dog. The animal howled continuously, standing at the foot of the bed, her head thrust towards her master, her tail held tightly between her legs. She did not stir, nor did the mother, who crouched over the body with her eyes fixed steadily upon it, and wept great silent tears.</a:t>
            </a:r>
          </a:p>
        </p:txBody>
      </p:sp>
      <p:sp>
        <p:nvSpPr>
          <p:cNvPr id="8" name="Rectangle 7">
            <a:extLst>
              <a:ext uri="{FF2B5EF4-FFF2-40B4-BE49-F238E27FC236}">
                <a16:creationId xmlns="" xmlns:a16="http://schemas.microsoft.com/office/drawing/2014/main" id="{4E692D7D-CFB5-FB4A-A737-061632C016C8}"/>
              </a:ext>
            </a:extLst>
          </p:cNvPr>
          <p:cNvSpPr/>
          <p:nvPr/>
        </p:nvSpPr>
        <p:spPr>
          <a:xfrm>
            <a:off x="2060448" y="20349"/>
            <a:ext cx="3279648" cy="1200329"/>
          </a:xfrm>
          <a:prstGeom prst="rect">
            <a:avLst/>
          </a:prstGeom>
          <a:solidFill>
            <a:schemeClr val="bg1"/>
          </a:solidFill>
          <a:ln>
            <a:solidFill>
              <a:schemeClr val="tx1"/>
            </a:solidFill>
          </a:ln>
        </p:spPr>
        <p:txBody>
          <a:bodyPr wrap="square">
            <a:spAutoFit/>
          </a:bodyPr>
          <a:lstStyle/>
          <a:p>
            <a:r>
              <a:rPr lang="en-GB" sz="1200" dirty="0">
                <a:solidFill>
                  <a:srgbClr val="202020"/>
                </a:solidFill>
              </a:rPr>
              <a:t>Paolo Saverini's Widow lived alone with her son in a poor little house on the ramparts of Bonifacio. The town, built on a spur of the mountains, in places actually overhanging the sea, looks across a channel bristling with reefs, to the lower shores of Sardinia. </a:t>
            </a:r>
            <a:endParaRPr lang="en-US" sz="1200" dirty="0"/>
          </a:p>
        </p:txBody>
      </p:sp>
      <p:sp>
        <p:nvSpPr>
          <p:cNvPr id="9" name="Rectangle 8">
            <a:extLst>
              <a:ext uri="{FF2B5EF4-FFF2-40B4-BE49-F238E27FC236}">
                <a16:creationId xmlns="" xmlns:a16="http://schemas.microsoft.com/office/drawing/2014/main" id="{3EB03055-A989-9940-AAE5-96134108D33A}"/>
              </a:ext>
            </a:extLst>
          </p:cNvPr>
          <p:cNvSpPr/>
          <p:nvPr/>
        </p:nvSpPr>
        <p:spPr>
          <a:xfrm>
            <a:off x="6437376" y="3252003"/>
            <a:ext cx="2706624" cy="1754326"/>
          </a:xfrm>
          <a:prstGeom prst="rect">
            <a:avLst/>
          </a:prstGeom>
          <a:ln>
            <a:solidFill>
              <a:schemeClr val="tx1"/>
            </a:solidFill>
          </a:ln>
        </p:spPr>
        <p:txBody>
          <a:bodyPr wrap="square">
            <a:spAutoFit/>
          </a:bodyPr>
          <a:lstStyle/>
          <a:p>
            <a:r>
              <a:rPr lang="en-GB" sz="1200" dirty="0">
                <a:solidFill>
                  <a:srgbClr val="202020"/>
                </a:solidFill>
              </a:rPr>
              <a:t>The widow Saverini's house held for dear life to the very edge of the cliff; its three windows looked out over this wild and desolate scene.</a:t>
            </a:r>
          </a:p>
          <a:p>
            <a:r>
              <a:rPr lang="en-GB" sz="1200" dirty="0">
                <a:solidFill>
                  <a:srgbClr val="202020"/>
                </a:solidFill>
              </a:rPr>
              <a:t>She lived there alone with her son Antoine and their bitch Semillante, a large, thin animal with long, shaggy hair, of the sheep-dog breed. The young man used her for hunting.</a:t>
            </a:r>
          </a:p>
        </p:txBody>
      </p:sp>
      <p:sp>
        <p:nvSpPr>
          <p:cNvPr id="12" name="Rectangle 11">
            <a:extLst>
              <a:ext uri="{FF2B5EF4-FFF2-40B4-BE49-F238E27FC236}">
                <a16:creationId xmlns="" xmlns:a16="http://schemas.microsoft.com/office/drawing/2014/main" id="{841FEC44-3518-E149-A6C6-1A450B46A1CA}"/>
              </a:ext>
            </a:extLst>
          </p:cNvPr>
          <p:cNvSpPr/>
          <p:nvPr/>
        </p:nvSpPr>
        <p:spPr>
          <a:xfrm>
            <a:off x="6681216" y="5267991"/>
            <a:ext cx="2279904" cy="1200329"/>
          </a:xfrm>
          <a:prstGeom prst="rect">
            <a:avLst/>
          </a:prstGeom>
          <a:ln>
            <a:solidFill>
              <a:schemeClr val="tx1"/>
            </a:solidFill>
          </a:ln>
        </p:spPr>
        <p:txBody>
          <a:bodyPr wrap="square">
            <a:spAutoFit/>
          </a:bodyPr>
          <a:lstStyle/>
          <a:p>
            <a:r>
              <a:rPr lang="en-GB" sz="1200" dirty="0">
                <a:solidFill>
                  <a:srgbClr val="202020"/>
                </a:solidFill>
              </a:rPr>
              <a:t>One evening, after a quarrel, Antoine Saverini was treacherously slain by a knife-thrust from Nicolas Ravolati, who got away to Sardinia the same night.</a:t>
            </a:r>
          </a:p>
        </p:txBody>
      </p:sp>
      <p:sp>
        <p:nvSpPr>
          <p:cNvPr id="13" name="TextBox 12">
            <a:extLst>
              <a:ext uri="{FF2B5EF4-FFF2-40B4-BE49-F238E27FC236}">
                <a16:creationId xmlns="" xmlns:a16="http://schemas.microsoft.com/office/drawing/2014/main" id="{0ACBEF37-427A-BE44-9529-0025D4C28A6F}"/>
              </a:ext>
            </a:extLst>
          </p:cNvPr>
          <p:cNvSpPr txBox="1"/>
          <p:nvPr/>
        </p:nvSpPr>
        <p:spPr>
          <a:xfrm>
            <a:off x="7461504" y="402336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 xmlns:a16="http://schemas.microsoft.com/office/drawing/2014/main" id="{A65152C6-414C-734D-97D6-8C5E8B7634C3}"/>
              </a:ext>
            </a:extLst>
          </p:cNvPr>
          <p:cNvSpPr txBox="1"/>
          <p:nvPr/>
        </p:nvSpPr>
        <p:spPr>
          <a:xfrm>
            <a:off x="2340864" y="1804416"/>
            <a:ext cx="2560320" cy="1200329"/>
          </a:xfrm>
          <a:prstGeom prst="rect">
            <a:avLst/>
          </a:prstGeom>
          <a:noFill/>
        </p:spPr>
        <p:txBody>
          <a:bodyPr wrap="square" rtlCol="0">
            <a:spAutoFit/>
          </a:bodyPr>
          <a:lstStyle/>
          <a:p>
            <a:r>
              <a:rPr lang="en-US" dirty="0"/>
              <a:t>Select a paragraph and write an exam style language and structure question.</a:t>
            </a:r>
          </a:p>
        </p:txBody>
      </p:sp>
      <p:sp>
        <p:nvSpPr>
          <p:cNvPr id="3" name="TextBox 2">
            <a:extLst>
              <a:ext uri="{FF2B5EF4-FFF2-40B4-BE49-F238E27FC236}">
                <a16:creationId xmlns="" xmlns:a16="http://schemas.microsoft.com/office/drawing/2014/main" id="{9A23C8D8-2BDE-C740-AF86-19306EBE72BD}"/>
              </a:ext>
            </a:extLst>
          </p:cNvPr>
          <p:cNvSpPr txBox="1"/>
          <p:nvPr/>
        </p:nvSpPr>
        <p:spPr>
          <a:xfrm>
            <a:off x="139485" y="201478"/>
            <a:ext cx="960895" cy="196828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32427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0E994FC-38B8-D741-8C2E-4394ACC7DF4E}"/>
              </a:ext>
            </a:extLst>
          </p:cNvPr>
          <p:cNvSpPr/>
          <p:nvPr/>
        </p:nvSpPr>
        <p:spPr>
          <a:xfrm>
            <a:off x="5340096" y="20349"/>
            <a:ext cx="3745992" cy="3231654"/>
          </a:xfrm>
          <a:prstGeom prst="rect">
            <a:avLst/>
          </a:prstGeom>
          <a:solidFill>
            <a:schemeClr val="bg1"/>
          </a:solidFill>
          <a:ln>
            <a:solidFill>
              <a:schemeClr val="tx1"/>
            </a:solidFill>
          </a:ln>
        </p:spPr>
        <p:txBody>
          <a:bodyPr wrap="square">
            <a:spAutoFit/>
          </a:bodyPr>
          <a:lstStyle/>
          <a:p>
            <a:r>
              <a:rPr lang="en-GB" sz="1200" dirty="0">
                <a:solidFill>
                  <a:srgbClr val="202020"/>
                </a:solidFill>
              </a:rPr>
              <a:t>At its foot, on the other side and almost completely surrounding it, is the channel that serves as its harbour, cut in the cliff like a gigantic corridor. Through a long circuit between steep walls, the channel brings to the very foot of the first houses the little Italian or Sardinian fishing-boats, and, every fortnight, the old steamboat that runs to and from Ajaccio.</a:t>
            </a:r>
          </a:p>
          <a:p>
            <a:r>
              <a:rPr lang="en-GB" sz="1200" dirty="0">
                <a:solidFill>
                  <a:srgbClr val="202020"/>
                </a:solidFill>
              </a:rPr>
              <a:t>Upon the white mountain the group of houses form a whiter patch still. They look like the nests of wild birds, perched so upon the rock, dominating that terrible channel through which hardly ever a ship risks a passage. The unresting wind harasses the sea and eats away the bare shore, clad with a sparse covering of grass; it rushes into the ravine and ravages its two sides. The trailing wisps of white foam round the black points of countless rocks that everywhere pierce the waves, look like rags of canvas floating and heaving on the surface of the water.</a:t>
            </a:r>
          </a:p>
        </p:txBody>
      </p:sp>
      <p:sp>
        <p:nvSpPr>
          <p:cNvPr id="5" name="Rectangle 4">
            <a:extLst>
              <a:ext uri="{FF2B5EF4-FFF2-40B4-BE49-F238E27FC236}">
                <a16:creationId xmlns="" xmlns:a16="http://schemas.microsoft.com/office/drawing/2014/main" id="{6468EEA0-31FD-0A4A-BA7E-C846068334CE}"/>
              </a:ext>
            </a:extLst>
          </p:cNvPr>
          <p:cNvSpPr/>
          <p:nvPr/>
        </p:nvSpPr>
        <p:spPr>
          <a:xfrm>
            <a:off x="0" y="5267991"/>
            <a:ext cx="2839974" cy="1569660"/>
          </a:xfrm>
          <a:prstGeom prst="rect">
            <a:avLst/>
          </a:prstGeom>
          <a:ln>
            <a:solidFill>
              <a:schemeClr val="tx1"/>
            </a:solidFill>
          </a:ln>
        </p:spPr>
        <p:txBody>
          <a:bodyPr wrap="square">
            <a:spAutoFit/>
          </a:bodyPr>
          <a:lstStyle/>
          <a:p>
            <a:r>
              <a:rPr lang="en-GB" sz="1200" dirty="0">
                <a:solidFill>
                  <a:srgbClr val="202020"/>
                </a:solidFill>
              </a:rPr>
              <a:t>The young man, lying on his back, clad in his thick serge coat with a hole torn across the front, looked as though he slept; but everywhere there was blood; on the shirt, torn off for the first hasty dressing; on his waistcoat, on his breeches, on his face, on his hands. Clots of blood had congealed in his beard and in his hair.</a:t>
            </a:r>
          </a:p>
        </p:txBody>
      </p:sp>
      <p:sp>
        <p:nvSpPr>
          <p:cNvPr id="7" name="Rectangle 6">
            <a:extLst>
              <a:ext uri="{FF2B5EF4-FFF2-40B4-BE49-F238E27FC236}">
                <a16:creationId xmlns="" xmlns:a16="http://schemas.microsoft.com/office/drawing/2014/main" id="{786F7F5E-760C-AA4B-BDB6-3E5B11A11ADF}"/>
              </a:ext>
            </a:extLst>
          </p:cNvPr>
          <p:cNvSpPr/>
          <p:nvPr/>
        </p:nvSpPr>
        <p:spPr>
          <a:xfrm>
            <a:off x="2851784" y="4549676"/>
            <a:ext cx="3585591" cy="2308324"/>
          </a:xfrm>
          <a:prstGeom prst="rect">
            <a:avLst/>
          </a:prstGeom>
          <a:ln>
            <a:solidFill>
              <a:schemeClr val="tx1"/>
            </a:solidFill>
          </a:ln>
        </p:spPr>
        <p:txBody>
          <a:bodyPr wrap="square">
            <a:spAutoFit/>
          </a:bodyPr>
          <a:lstStyle/>
          <a:p>
            <a:r>
              <a:rPr lang="en-GB" sz="1200" dirty="0">
                <a:solidFill>
                  <a:srgbClr val="202020"/>
                </a:solidFill>
              </a:rPr>
              <a:t>When his old mother received his body, carried home by bystanders, she did not weep, but for a long time stayed motionless, looking at it; then, stretching out her wrinkled hand over the body, she swore vendetta against him. She would have no one stay with her, and shut herself up with the body, together with the howling dog. The animal howled continuously, standing at the foot of the bed, her head thrust towards her master, her tail held tightly between her legs. She did not stir, nor did the mother, who crouched over the body with her eyes fixed steadily upon it, and wept great silent tears.</a:t>
            </a:r>
          </a:p>
        </p:txBody>
      </p:sp>
      <p:sp>
        <p:nvSpPr>
          <p:cNvPr id="8" name="Rectangle 7">
            <a:extLst>
              <a:ext uri="{FF2B5EF4-FFF2-40B4-BE49-F238E27FC236}">
                <a16:creationId xmlns="" xmlns:a16="http://schemas.microsoft.com/office/drawing/2014/main" id="{4E692D7D-CFB5-FB4A-A737-061632C016C8}"/>
              </a:ext>
            </a:extLst>
          </p:cNvPr>
          <p:cNvSpPr/>
          <p:nvPr/>
        </p:nvSpPr>
        <p:spPr>
          <a:xfrm>
            <a:off x="2060448" y="20349"/>
            <a:ext cx="3279648" cy="1200329"/>
          </a:xfrm>
          <a:prstGeom prst="rect">
            <a:avLst/>
          </a:prstGeom>
          <a:solidFill>
            <a:schemeClr val="bg1"/>
          </a:solidFill>
          <a:ln>
            <a:solidFill>
              <a:schemeClr val="tx1"/>
            </a:solidFill>
          </a:ln>
        </p:spPr>
        <p:txBody>
          <a:bodyPr wrap="square">
            <a:spAutoFit/>
          </a:bodyPr>
          <a:lstStyle/>
          <a:p>
            <a:r>
              <a:rPr lang="en-GB" sz="1200" dirty="0">
                <a:solidFill>
                  <a:srgbClr val="202020"/>
                </a:solidFill>
              </a:rPr>
              <a:t>Paolo Saverini's Widow lived alone with her son in a poor little house on the ramparts of Bonifacio. The town, built on a spur of the mountains, in places actually overhanging the sea, looks across a channel bristling with reefs, to the lower shores of Sardinia. </a:t>
            </a:r>
            <a:endParaRPr lang="en-US" sz="1200" dirty="0"/>
          </a:p>
        </p:txBody>
      </p:sp>
      <p:sp>
        <p:nvSpPr>
          <p:cNvPr id="9" name="Rectangle 8">
            <a:extLst>
              <a:ext uri="{FF2B5EF4-FFF2-40B4-BE49-F238E27FC236}">
                <a16:creationId xmlns="" xmlns:a16="http://schemas.microsoft.com/office/drawing/2014/main" id="{3EB03055-A989-9940-AAE5-96134108D33A}"/>
              </a:ext>
            </a:extLst>
          </p:cNvPr>
          <p:cNvSpPr/>
          <p:nvPr/>
        </p:nvSpPr>
        <p:spPr>
          <a:xfrm>
            <a:off x="6437376" y="3252003"/>
            <a:ext cx="2706624" cy="1754326"/>
          </a:xfrm>
          <a:prstGeom prst="rect">
            <a:avLst/>
          </a:prstGeom>
          <a:ln>
            <a:solidFill>
              <a:schemeClr val="tx1"/>
            </a:solidFill>
          </a:ln>
        </p:spPr>
        <p:txBody>
          <a:bodyPr wrap="square">
            <a:spAutoFit/>
          </a:bodyPr>
          <a:lstStyle/>
          <a:p>
            <a:r>
              <a:rPr lang="en-GB" sz="1200" dirty="0">
                <a:solidFill>
                  <a:srgbClr val="202020"/>
                </a:solidFill>
              </a:rPr>
              <a:t>The widow Saverini's house held for dear life to the very edge of the cliff; its three windows looked out over this wild and desolate scene.</a:t>
            </a:r>
          </a:p>
          <a:p>
            <a:r>
              <a:rPr lang="en-GB" sz="1200" dirty="0">
                <a:solidFill>
                  <a:srgbClr val="202020"/>
                </a:solidFill>
              </a:rPr>
              <a:t>She lived there alone with her son Antoine and their bitch Semillante, a large, thin animal with long, shaggy hair, of the sheep-dog breed. The young man used her for hunting.</a:t>
            </a:r>
          </a:p>
        </p:txBody>
      </p:sp>
      <p:sp>
        <p:nvSpPr>
          <p:cNvPr id="11" name="TextBox 10">
            <a:extLst>
              <a:ext uri="{FF2B5EF4-FFF2-40B4-BE49-F238E27FC236}">
                <a16:creationId xmlns="" xmlns:a16="http://schemas.microsoft.com/office/drawing/2014/main" id="{62A21E84-B416-DA43-9356-42C30D4A5E18}"/>
              </a:ext>
            </a:extLst>
          </p:cNvPr>
          <p:cNvSpPr txBox="1"/>
          <p:nvPr/>
        </p:nvSpPr>
        <p:spPr>
          <a:xfrm>
            <a:off x="0" y="20349"/>
            <a:ext cx="2060448" cy="2308324"/>
          </a:xfrm>
          <a:prstGeom prst="rect">
            <a:avLst/>
          </a:prstGeom>
          <a:solidFill>
            <a:schemeClr val="bg1"/>
          </a:solidFill>
        </p:spPr>
        <p:txBody>
          <a:bodyPr wrap="square" rtlCol="0">
            <a:spAutoFit/>
          </a:bodyPr>
          <a:lstStyle/>
          <a:p>
            <a:r>
              <a:rPr lang="en-US" dirty="0"/>
              <a:t>How does the writer create tension?</a:t>
            </a:r>
          </a:p>
          <a:p>
            <a:endParaRPr lang="en-US" dirty="0"/>
          </a:p>
          <a:p>
            <a:r>
              <a:rPr lang="en-US" dirty="0"/>
              <a:t>A mood of revenge?</a:t>
            </a:r>
          </a:p>
          <a:p>
            <a:endParaRPr lang="en-US" dirty="0"/>
          </a:p>
          <a:p>
            <a:endParaRPr lang="en-US" dirty="0"/>
          </a:p>
          <a:p>
            <a:endParaRPr lang="en-US" dirty="0"/>
          </a:p>
        </p:txBody>
      </p:sp>
      <p:sp>
        <p:nvSpPr>
          <p:cNvPr id="12" name="Rectangle 11">
            <a:extLst>
              <a:ext uri="{FF2B5EF4-FFF2-40B4-BE49-F238E27FC236}">
                <a16:creationId xmlns="" xmlns:a16="http://schemas.microsoft.com/office/drawing/2014/main" id="{841FEC44-3518-E149-A6C6-1A450B46A1CA}"/>
              </a:ext>
            </a:extLst>
          </p:cNvPr>
          <p:cNvSpPr/>
          <p:nvPr/>
        </p:nvSpPr>
        <p:spPr>
          <a:xfrm>
            <a:off x="6681216" y="5267991"/>
            <a:ext cx="2279904" cy="1200329"/>
          </a:xfrm>
          <a:prstGeom prst="rect">
            <a:avLst/>
          </a:prstGeom>
          <a:ln>
            <a:solidFill>
              <a:schemeClr val="tx1"/>
            </a:solidFill>
          </a:ln>
        </p:spPr>
        <p:txBody>
          <a:bodyPr wrap="square">
            <a:spAutoFit/>
          </a:bodyPr>
          <a:lstStyle/>
          <a:p>
            <a:r>
              <a:rPr lang="en-GB" sz="1200" dirty="0">
                <a:solidFill>
                  <a:srgbClr val="202020"/>
                </a:solidFill>
              </a:rPr>
              <a:t>One evening, after a quarrel, Antoine Saverini was treacherously slain by a knife-thrust from Nicolas Ravolati, who got away to Sardinia the same night.</a:t>
            </a:r>
          </a:p>
        </p:txBody>
      </p:sp>
      <p:sp>
        <p:nvSpPr>
          <p:cNvPr id="14" name="TextBox 13">
            <a:extLst>
              <a:ext uri="{FF2B5EF4-FFF2-40B4-BE49-F238E27FC236}">
                <a16:creationId xmlns="" xmlns:a16="http://schemas.microsoft.com/office/drawing/2014/main" id="{A65152C6-414C-734D-97D6-8C5E8B7634C3}"/>
              </a:ext>
            </a:extLst>
          </p:cNvPr>
          <p:cNvSpPr txBox="1"/>
          <p:nvPr/>
        </p:nvSpPr>
        <p:spPr>
          <a:xfrm>
            <a:off x="2420112" y="1684847"/>
            <a:ext cx="2560320" cy="646331"/>
          </a:xfrm>
          <a:prstGeom prst="rect">
            <a:avLst/>
          </a:prstGeom>
          <a:noFill/>
        </p:spPr>
        <p:txBody>
          <a:bodyPr wrap="square" rtlCol="0">
            <a:spAutoFit/>
          </a:bodyPr>
          <a:lstStyle/>
          <a:p>
            <a:r>
              <a:rPr lang="en-US" dirty="0"/>
              <a:t>What is the turning point of the story?</a:t>
            </a:r>
          </a:p>
        </p:txBody>
      </p:sp>
      <p:sp>
        <p:nvSpPr>
          <p:cNvPr id="15" name="Rectangle 14">
            <a:extLst>
              <a:ext uri="{FF2B5EF4-FFF2-40B4-BE49-F238E27FC236}">
                <a16:creationId xmlns="" xmlns:a16="http://schemas.microsoft.com/office/drawing/2014/main" id="{C10F586E-64F9-2D41-8C45-843FA4586294}"/>
              </a:ext>
            </a:extLst>
          </p:cNvPr>
          <p:cNvSpPr/>
          <p:nvPr/>
        </p:nvSpPr>
        <p:spPr>
          <a:xfrm>
            <a:off x="57912" y="3004745"/>
            <a:ext cx="2839974" cy="1477328"/>
          </a:xfrm>
          <a:prstGeom prst="rect">
            <a:avLst/>
          </a:prstGeom>
        </p:spPr>
        <p:txBody>
          <a:bodyPr wrap="square">
            <a:spAutoFit/>
          </a:bodyPr>
          <a:lstStyle/>
          <a:p>
            <a:r>
              <a:rPr lang="en-US" dirty="0"/>
              <a:t>When I read this, I felt enormous sympathy for the widow.</a:t>
            </a:r>
          </a:p>
          <a:p>
            <a:endParaRPr lang="en-US" dirty="0"/>
          </a:p>
          <a:p>
            <a:r>
              <a:rPr lang="en-US" dirty="0"/>
              <a:t>How far do you agree?</a:t>
            </a:r>
          </a:p>
        </p:txBody>
      </p:sp>
    </p:spTree>
    <p:extLst>
      <p:ext uri="{BB962C8B-B14F-4D97-AF65-F5344CB8AC3E}">
        <p14:creationId xmlns:p14="http://schemas.microsoft.com/office/powerpoint/2010/main" val="39801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399AD98-E5CB-FB48-BD2A-046974058E76}"/>
              </a:ext>
            </a:extLst>
          </p:cNvPr>
          <p:cNvSpPr>
            <a:spLocks noGrp="1"/>
          </p:cNvSpPr>
          <p:nvPr>
            <p:ph type="title"/>
          </p:nvPr>
        </p:nvSpPr>
        <p:spPr>
          <a:solidFill>
            <a:schemeClr val="accent1">
              <a:lumMod val="20000"/>
              <a:lumOff val="80000"/>
            </a:schemeClr>
          </a:solidFill>
        </p:spPr>
        <p:txBody>
          <a:bodyPr/>
          <a:lstStyle/>
          <a:p>
            <a:r>
              <a:rPr lang="en-US" dirty="0"/>
              <a:t>Because, but, so</a:t>
            </a:r>
          </a:p>
        </p:txBody>
      </p:sp>
      <p:sp>
        <p:nvSpPr>
          <p:cNvPr id="4" name="Subtitle 2">
            <a:extLst>
              <a:ext uri="{FF2B5EF4-FFF2-40B4-BE49-F238E27FC236}">
                <a16:creationId xmlns="" xmlns:a16="http://schemas.microsoft.com/office/drawing/2014/main" id="{4ADD2D51-B3BA-4943-AFFA-E666BA9D84C1}"/>
              </a:ext>
            </a:extLst>
          </p:cNvPr>
          <p:cNvSpPr>
            <a:spLocks noGrp="1"/>
          </p:cNvSpPr>
          <p:nvPr>
            <p:ph type="body" idx="1"/>
          </p:nvPr>
        </p:nvSpPr>
        <p:spPr>
          <a:xfrm>
            <a:off x="812441" y="2441117"/>
            <a:ext cx="7519118" cy="2150324"/>
          </a:xfrm>
          <a:ln>
            <a:solidFill>
              <a:schemeClr val="tx1"/>
            </a:solidFill>
          </a:ln>
        </p:spPr>
        <p:txBody>
          <a:bodyPr>
            <a:normAutofit/>
          </a:bodyPr>
          <a:lstStyle/>
          <a:p>
            <a:pPr algn="l"/>
            <a:r>
              <a:rPr lang="en-GB" sz="1400" i="1" dirty="0">
                <a:latin typeface="Candara" panose="020E0502030303020204" pitchFamily="34" charset="0"/>
                <a:cs typeface="Cavolini" panose="03000502040302020204" pitchFamily="66" charset="0"/>
              </a:rPr>
              <a:t>The tension is at its height when .... </a:t>
            </a:r>
          </a:p>
          <a:p>
            <a:pPr algn="l"/>
            <a:endParaRPr lang="en-GB" sz="1400" i="1" dirty="0">
              <a:latin typeface="Candara" panose="020E0502030303020204" pitchFamily="34" charset="0"/>
              <a:cs typeface="Cavolini" panose="03000502040302020204" pitchFamily="66" charset="0"/>
            </a:endParaRPr>
          </a:p>
          <a:p>
            <a:pPr algn="l"/>
            <a:r>
              <a:rPr lang="en-GB" sz="1400" i="1" dirty="0">
                <a:latin typeface="Candara" panose="020E0502030303020204" pitchFamily="34" charset="0"/>
                <a:cs typeface="Cavolini" panose="03000502040302020204" pitchFamily="66" charset="0"/>
              </a:rPr>
              <a:t>because </a:t>
            </a:r>
          </a:p>
          <a:p>
            <a:pPr algn="l"/>
            <a:endParaRPr lang="en-GB" sz="1400" i="1" dirty="0">
              <a:latin typeface="Candara" panose="020E0502030303020204" pitchFamily="34" charset="0"/>
              <a:cs typeface="Cavolini" panose="03000502040302020204" pitchFamily="66" charset="0"/>
            </a:endParaRPr>
          </a:p>
          <a:p>
            <a:pPr algn="l"/>
            <a:r>
              <a:rPr lang="en-GB" sz="1400" i="1" dirty="0">
                <a:latin typeface="Candara" panose="020E0502030303020204" pitchFamily="34" charset="0"/>
                <a:cs typeface="Cavolini" panose="03000502040302020204" pitchFamily="66" charset="0"/>
              </a:rPr>
              <a:t>but </a:t>
            </a:r>
          </a:p>
          <a:p>
            <a:pPr algn="l"/>
            <a:endParaRPr lang="en-GB" sz="1400" i="1" dirty="0">
              <a:latin typeface="Candara" panose="020E0502030303020204" pitchFamily="34" charset="0"/>
              <a:cs typeface="Cavolini" panose="03000502040302020204" pitchFamily="66" charset="0"/>
            </a:endParaRPr>
          </a:p>
          <a:p>
            <a:pPr algn="l"/>
            <a:r>
              <a:rPr lang="en-GB" sz="1400" i="1" dirty="0">
                <a:latin typeface="Candara" panose="020E0502030303020204" pitchFamily="34" charset="0"/>
                <a:cs typeface="Cavolini" panose="03000502040302020204" pitchFamily="66" charset="0"/>
              </a:rPr>
              <a:t>so [what might readers feel/what knowledge might they already have]</a:t>
            </a:r>
          </a:p>
        </p:txBody>
      </p:sp>
      <p:sp>
        <p:nvSpPr>
          <p:cNvPr id="5" name="Rectangle 4">
            <a:extLst>
              <a:ext uri="{FF2B5EF4-FFF2-40B4-BE49-F238E27FC236}">
                <a16:creationId xmlns="" xmlns:a16="http://schemas.microsoft.com/office/drawing/2014/main" id="{1A375D11-F080-7646-B2D0-22EEE7BCAE23}"/>
              </a:ext>
            </a:extLst>
          </p:cNvPr>
          <p:cNvSpPr/>
          <p:nvPr/>
        </p:nvSpPr>
        <p:spPr>
          <a:xfrm>
            <a:off x="2286000" y="1027839"/>
            <a:ext cx="4572000" cy="1323439"/>
          </a:xfrm>
          <a:prstGeom prst="rect">
            <a:avLst/>
          </a:prstGeom>
          <a:ln>
            <a:solidFill>
              <a:schemeClr val="tx1"/>
            </a:solidFill>
            <a:extLst>
              <a:ext uri="{C807C97D-BFC1-408E-A445-0C87EB9F89A2}">
                <ask:lineSketchStyleProps xmlns="" xmlns:ask="http://schemas.microsoft.com/office/drawing/2018/sketchyshapes" sd="1841380898">
                  <a:custGeom>
                    <a:avLst/>
                    <a:gdLst>
                      <a:gd name="connsiteX0" fmla="*/ 0 w 4572000"/>
                      <a:gd name="connsiteY0" fmla="*/ 0 h 1323439"/>
                      <a:gd name="connsiteX1" fmla="*/ 571500 w 4572000"/>
                      <a:gd name="connsiteY1" fmla="*/ 0 h 1323439"/>
                      <a:gd name="connsiteX2" fmla="*/ 1005840 w 4572000"/>
                      <a:gd name="connsiteY2" fmla="*/ 0 h 1323439"/>
                      <a:gd name="connsiteX3" fmla="*/ 1440180 w 4572000"/>
                      <a:gd name="connsiteY3" fmla="*/ 0 h 1323439"/>
                      <a:gd name="connsiteX4" fmla="*/ 1874520 w 4572000"/>
                      <a:gd name="connsiteY4" fmla="*/ 0 h 1323439"/>
                      <a:gd name="connsiteX5" fmla="*/ 2446020 w 4572000"/>
                      <a:gd name="connsiteY5" fmla="*/ 0 h 1323439"/>
                      <a:gd name="connsiteX6" fmla="*/ 3017520 w 4572000"/>
                      <a:gd name="connsiteY6" fmla="*/ 0 h 1323439"/>
                      <a:gd name="connsiteX7" fmla="*/ 3451860 w 4572000"/>
                      <a:gd name="connsiteY7" fmla="*/ 0 h 1323439"/>
                      <a:gd name="connsiteX8" fmla="*/ 3886200 w 4572000"/>
                      <a:gd name="connsiteY8" fmla="*/ 0 h 1323439"/>
                      <a:gd name="connsiteX9" fmla="*/ 4572000 w 4572000"/>
                      <a:gd name="connsiteY9" fmla="*/ 0 h 1323439"/>
                      <a:gd name="connsiteX10" fmla="*/ 4572000 w 4572000"/>
                      <a:gd name="connsiteY10" fmla="*/ 414678 h 1323439"/>
                      <a:gd name="connsiteX11" fmla="*/ 4572000 w 4572000"/>
                      <a:gd name="connsiteY11" fmla="*/ 829355 h 1323439"/>
                      <a:gd name="connsiteX12" fmla="*/ 4572000 w 4572000"/>
                      <a:gd name="connsiteY12" fmla="*/ 1323439 h 1323439"/>
                      <a:gd name="connsiteX13" fmla="*/ 4000500 w 4572000"/>
                      <a:gd name="connsiteY13" fmla="*/ 1323439 h 1323439"/>
                      <a:gd name="connsiteX14" fmla="*/ 3474720 w 4572000"/>
                      <a:gd name="connsiteY14" fmla="*/ 1323439 h 1323439"/>
                      <a:gd name="connsiteX15" fmla="*/ 2994660 w 4572000"/>
                      <a:gd name="connsiteY15" fmla="*/ 1323439 h 1323439"/>
                      <a:gd name="connsiteX16" fmla="*/ 2377440 w 4572000"/>
                      <a:gd name="connsiteY16" fmla="*/ 1323439 h 1323439"/>
                      <a:gd name="connsiteX17" fmla="*/ 1897380 w 4572000"/>
                      <a:gd name="connsiteY17" fmla="*/ 1323439 h 1323439"/>
                      <a:gd name="connsiteX18" fmla="*/ 1234440 w 4572000"/>
                      <a:gd name="connsiteY18" fmla="*/ 1323439 h 1323439"/>
                      <a:gd name="connsiteX19" fmla="*/ 662940 w 4572000"/>
                      <a:gd name="connsiteY19" fmla="*/ 1323439 h 1323439"/>
                      <a:gd name="connsiteX20" fmla="*/ 0 w 4572000"/>
                      <a:gd name="connsiteY20" fmla="*/ 1323439 h 1323439"/>
                      <a:gd name="connsiteX21" fmla="*/ 0 w 4572000"/>
                      <a:gd name="connsiteY21" fmla="*/ 882293 h 1323439"/>
                      <a:gd name="connsiteX22" fmla="*/ 0 w 4572000"/>
                      <a:gd name="connsiteY22" fmla="*/ 480850 h 1323439"/>
                      <a:gd name="connsiteX23" fmla="*/ 0 w 4572000"/>
                      <a:gd name="connsiteY23"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0" h="1323439" fill="none" extrusionOk="0">
                        <a:moveTo>
                          <a:pt x="0" y="0"/>
                        </a:moveTo>
                        <a:cubicBezTo>
                          <a:pt x="175358" y="-65254"/>
                          <a:pt x="368613" y="8166"/>
                          <a:pt x="571500" y="0"/>
                        </a:cubicBezTo>
                        <a:cubicBezTo>
                          <a:pt x="774387" y="-8166"/>
                          <a:pt x="894883" y="3731"/>
                          <a:pt x="1005840" y="0"/>
                        </a:cubicBezTo>
                        <a:cubicBezTo>
                          <a:pt x="1116797" y="-3731"/>
                          <a:pt x="1344874" y="47695"/>
                          <a:pt x="1440180" y="0"/>
                        </a:cubicBezTo>
                        <a:cubicBezTo>
                          <a:pt x="1535486" y="-47695"/>
                          <a:pt x="1680434" y="47238"/>
                          <a:pt x="1874520" y="0"/>
                        </a:cubicBezTo>
                        <a:cubicBezTo>
                          <a:pt x="2068606" y="-47238"/>
                          <a:pt x="2221159" y="13516"/>
                          <a:pt x="2446020" y="0"/>
                        </a:cubicBezTo>
                        <a:cubicBezTo>
                          <a:pt x="2670881" y="-13516"/>
                          <a:pt x="2882484" y="39251"/>
                          <a:pt x="3017520" y="0"/>
                        </a:cubicBezTo>
                        <a:cubicBezTo>
                          <a:pt x="3152556" y="-39251"/>
                          <a:pt x="3334551" y="32467"/>
                          <a:pt x="3451860" y="0"/>
                        </a:cubicBezTo>
                        <a:cubicBezTo>
                          <a:pt x="3569169" y="-32467"/>
                          <a:pt x="3773675" y="8488"/>
                          <a:pt x="3886200" y="0"/>
                        </a:cubicBezTo>
                        <a:cubicBezTo>
                          <a:pt x="3998725" y="-8488"/>
                          <a:pt x="4244016" y="15218"/>
                          <a:pt x="4572000" y="0"/>
                        </a:cubicBezTo>
                        <a:cubicBezTo>
                          <a:pt x="4602697" y="94273"/>
                          <a:pt x="4554425" y="216583"/>
                          <a:pt x="4572000" y="414678"/>
                        </a:cubicBezTo>
                        <a:cubicBezTo>
                          <a:pt x="4589575" y="612773"/>
                          <a:pt x="4530559" y="731937"/>
                          <a:pt x="4572000" y="829355"/>
                        </a:cubicBezTo>
                        <a:cubicBezTo>
                          <a:pt x="4613441" y="926773"/>
                          <a:pt x="4550301" y="1102590"/>
                          <a:pt x="4572000" y="1323439"/>
                        </a:cubicBezTo>
                        <a:cubicBezTo>
                          <a:pt x="4417366" y="1391525"/>
                          <a:pt x="4248859" y="1292975"/>
                          <a:pt x="4000500" y="1323439"/>
                        </a:cubicBezTo>
                        <a:cubicBezTo>
                          <a:pt x="3752141" y="1353903"/>
                          <a:pt x="3674374" y="1267307"/>
                          <a:pt x="3474720" y="1323439"/>
                        </a:cubicBezTo>
                        <a:cubicBezTo>
                          <a:pt x="3275066" y="1379571"/>
                          <a:pt x="3095916" y="1301686"/>
                          <a:pt x="2994660" y="1323439"/>
                        </a:cubicBezTo>
                        <a:cubicBezTo>
                          <a:pt x="2893404" y="1345192"/>
                          <a:pt x="2631858" y="1281433"/>
                          <a:pt x="2377440" y="1323439"/>
                        </a:cubicBezTo>
                        <a:cubicBezTo>
                          <a:pt x="2123022" y="1365445"/>
                          <a:pt x="2131520" y="1315878"/>
                          <a:pt x="1897380" y="1323439"/>
                        </a:cubicBezTo>
                        <a:cubicBezTo>
                          <a:pt x="1663240" y="1331000"/>
                          <a:pt x="1421557" y="1253189"/>
                          <a:pt x="1234440" y="1323439"/>
                        </a:cubicBezTo>
                        <a:cubicBezTo>
                          <a:pt x="1047323" y="1393689"/>
                          <a:pt x="831112" y="1263582"/>
                          <a:pt x="662940" y="1323439"/>
                        </a:cubicBezTo>
                        <a:cubicBezTo>
                          <a:pt x="494768" y="1383296"/>
                          <a:pt x="179338" y="1297601"/>
                          <a:pt x="0" y="1323439"/>
                        </a:cubicBezTo>
                        <a:cubicBezTo>
                          <a:pt x="-29784" y="1192121"/>
                          <a:pt x="35958" y="1045747"/>
                          <a:pt x="0" y="882293"/>
                        </a:cubicBezTo>
                        <a:cubicBezTo>
                          <a:pt x="-35958" y="718839"/>
                          <a:pt x="11192" y="676890"/>
                          <a:pt x="0" y="480850"/>
                        </a:cubicBezTo>
                        <a:cubicBezTo>
                          <a:pt x="-11192" y="284810"/>
                          <a:pt x="31796" y="197472"/>
                          <a:pt x="0" y="0"/>
                        </a:cubicBezTo>
                        <a:close/>
                      </a:path>
                      <a:path w="4572000" h="1323439" stroke="0" extrusionOk="0">
                        <a:moveTo>
                          <a:pt x="0" y="0"/>
                        </a:moveTo>
                        <a:cubicBezTo>
                          <a:pt x="179953" y="-73116"/>
                          <a:pt x="388270" y="51944"/>
                          <a:pt x="617220" y="0"/>
                        </a:cubicBezTo>
                        <a:cubicBezTo>
                          <a:pt x="846170" y="-51944"/>
                          <a:pt x="1045494" y="47045"/>
                          <a:pt x="1234440" y="0"/>
                        </a:cubicBezTo>
                        <a:cubicBezTo>
                          <a:pt x="1423386" y="-47045"/>
                          <a:pt x="1527474" y="39545"/>
                          <a:pt x="1760220" y="0"/>
                        </a:cubicBezTo>
                        <a:cubicBezTo>
                          <a:pt x="1992966" y="-39545"/>
                          <a:pt x="2089226" y="6070"/>
                          <a:pt x="2194560" y="0"/>
                        </a:cubicBezTo>
                        <a:cubicBezTo>
                          <a:pt x="2299894" y="-6070"/>
                          <a:pt x="2485951" y="30096"/>
                          <a:pt x="2720340" y="0"/>
                        </a:cubicBezTo>
                        <a:cubicBezTo>
                          <a:pt x="2954729" y="-30096"/>
                          <a:pt x="3023679" y="16076"/>
                          <a:pt x="3200400" y="0"/>
                        </a:cubicBezTo>
                        <a:cubicBezTo>
                          <a:pt x="3377121" y="-16076"/>
                          <a:pt x="3517684" y="21739"/>
                          <a:pt x="3726180" y="0"/>
                        </a:cubicBezTo>
                        <a:cubicBezTo>
                          <a:pt x="3934676" y="-21739"/>
                          <a:pt x="4331268" y="81586"/>
                          <a:pt x="4572000" y="0"/>
                        </a:cubicBezTo>
                        <a:cubicBezTo>
                          <a:pt x="4615439" y="110369"/>
                          <a:pt x="4538978" y="221051"/>
                          <a:pt x="4572000" y="414678"/>
                        </a:cubicBezTo>
                        <a:cubicBezTo>
                          <a:pt x="4605022" y="608305"/>
                          <a:pt x="4549378" y="659903"/>
                          <a:pt x="4572000" y="829355"/>
                        </a:cubicBezTo>
                        <a:cubicBezTo>
                          <a:pt x="4594622" y="998807"/>
                          <a:pt x="4560788" y="1129112"/>
                          <a:pt x="4572000" y="1323439"/>
                        </a:cubicBezTo>
                        <a:cubicBezTo>
                          <a:pt x="4428168" y="1372913"/>
                          <a:pt x="4251150" y="1317485"/>
                          <a:pt x="4137660" y="1323439"/>
                        </a:cubicBezTo>
                        <a:cubicBezTo>
                          <a:pt x="4024170" y="1329393"/>
                          <a:pt x="3749336" y="1309350"/>
                          <a:pt x="3566160" y="1323439"/>
                        </a:cubicBezTo>
                        <a:cubicBezTo>
                          <a:pt x="3382984" y="1337528"/>
                          <a:pt x="3198045" y="1265923"/>
                          <a:pt x="2994660" y="1323439"/>
                        </a:cubicBezTo>
                        <a:cubicBezTo>
                          <a:pt x="2791275" y="1380955"/>
                          <a:pt x="2661473" y="1316257"/>
                          <a:pt x="2468880" y="1323439"/>
                        </a:cubicBezTo>
                        <a:cubicBezTo>
                          <a:pt x="2276287" y="1330621"/>
                          <a:pt x="2034739" y="1278796"/>
                          <a:pt x="1897380" y="1323439"/>
                        </a:cubicBezTo>
                        <a:cubicBezTo>
                          <a:pt x="1760021" y="1368082"/>
                          <a:pt x="1488130" y="1293860"/>
                          <a:pt x="1280160" y="1323439"/>
                        </a:cubicBezTo>
                        <a:cubicBezTo>
                          <a:pt x="1072190" y="1353018"/>
                          <a:pt x="991490" y="1283129"/>
                          <a:pt x="845820" y="1323439"/>
                        </a:cubicBezTo>
                        <a:cubicBezTo>
                          <a:pt x="700150" y="1363749"/>
                          <a:pt x="274429" y="1226285"/>
                          <a:pt x="0" y="1323439"/>
                        </a:cubicBezTo>
                        <a:cubicBezTo>
                          <a:pt x="-25702" y="1122562"/>
                          <a:pt x="37562" y="993646"/>
                          <a:pt x="0" y="869058"/>
                        </a:cubicBezTo>
                        <a:cubicBezTo>
                          <a:pt x="-37562" y="744470"/>
                          <a:pt x="46800" y="585950"/>
                          <a:pt x="0" y="401443"/>
                        </a:cubicBezTo>
                        <a:cubicBezTo>
                          <a:pt x="-46800" y="216936"/>
                          <a:pt x="12706" y="166681"/>
                          <a:pt x="0" y="0"/>
                        </a:cubicBezTo>
                        <a:close/>
                      </a:path>
                    </a:pathLst>
                  </a:custGeom>
                  <ask:type>
                    <ask:lineSketchNone/>
                  </ask:type>
                </ask:lineSketchStyleProps>
              </a:ext>
            </a:extLst>
          </a:ln>
        </p:spPr>
        <p:txBody>
          <a:bodyPr>
            <a:spAutoFit/>
          </a:bodyPr>
          <a:lstStyle/>
          <a:p>
            <a:r>
              <a:rPr lang="en-GB" sz="2000" dirty="0">
                <a:solidFill>
                  <a:srgbClr val="202020"/>
                </a:solidFill>
              </a:rPr>
              <a:t>One evening, after a quarrel, Antoine Saverini was treacherously slain by a knife-thrust from Nicolas Ravolati, who got away to Sardinia the same night.</a:t>
            </a:r>
          </a:p>
        </p:txBody>
      </p:sp>
      <p:sp>
        <p:nvSpPr>
          <p:cNvPr id="6" name="TextBox 5">
            <a:extLst>
              <a:ext uri="{FF2B5EF4-FFF2-40B4-BE49-F238E27FC236}">
                <a16:creationId xmlns="" xmlns:a16="http://schemas.microsoft.com/office/drawing/2014/main" id="{F1079364-FF32-E840-BEC4-B9F119CF2B26}"/>
              </a:ext>
            </a:extLst>
          </p:cNvPr>
          <p:cNvSpPr txBox="1"/>
          <p:nvPr/>
        </p:nvSpPr>
        <p:spPr>
          <a:xfrm>
            <a:off x="371959" y="4681280"/>
            <a:ext cx="8400081" cy="2031325"/>
          </a:xfrm>
          <a:prstGeom prst="rect">
            <a:avLst/>
          </a:prstGeom>
          <a:noFill/>
          <a:ln>
            <a:solidFill>
              <a:schemeClr val="tx1"/>
            </a:solidFill>
          </a:ln>
        </p:spPr>
        <p:txBody>
          <a:bodyPr wrap="square" rtlCol="0">
            <a:spAutoFit/>
          </a:bodyPr>
          <a:lstStyle/>
          <a:p>
            <a:pPr algn="ctr"/>
            <a:r>
              <a:rPr lang="en-US" dirty="0"/>
              <a:t>How would the mood change if ‘argument’ was used instead of ‘quarrel’?</a:t>
            </a:r>
          </a:p>
          <a:p>
            <a:pPr algn="ctr"/>
            <a:endParaRPr lang="en-US" dirty="0"/>
          </a:p>
          <a:p>
            <a:pPr algn="ctr"/>
            <a:r>
              <a:rPr lang="en-US" dirty="0"/>
              <a:t>How would the mood change if ‘hideously’ was used instead of ‘treacherously’?</a:t>
            </a:r>
          </a:p>
          <a:p>
            <a:pPr algn="ctr"/>
            <a:endParaRPr lang="en-US" dirty="0"/>
          </a:p>
          <a:p>
            <a:pPr algn="ctr"/>
            <a:r>
              <a:rPr lang="en-US" dirty="0"/>
              <a:t>What about ‘knife-thrust’ – would just ‘knife’ be as effective?</a:t>
            </a:r>
          </a:p>
          <a:p>
            <a:pPr algn="ctr"/>
            <a:endParaRPr lang="en-US" dirty="0"/>
          </a:p>
          <a:p>
            <a:pPr algn="ctr"/>
            <a:r>
              <a:rPr lang="en-US" dirty="0"/>
              <a:t>What about ‘a man’, instead of ‘Nicolas </a:t>
            </a:r>
            <a:r>
              <a:rPr lang="en-US" dirty="0" err="1"/>
              <a:t>Ravolati</a:t>
            </a:r>
            <a:r>
              <a:rPr lang="en-US" dirty="0"/>
              <a:t>’?</a:t>
            </a:r>
          </a:p>
        </p:txBody>
      </p:sp>
    </p:spTree>
    <p:extLst>
      <p:ext uri="{BB962C8B-B14F-4D97-AF65-F5344CB8AC3E}">
        <p14:creationId xmlns:p14="http://schemas.microsoft.com/office/powerpoint/2010/main" val="209118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7FEBF32-1EC8-CA49-A351-6A0CCDF64173}"/>
              </a:ext>
            </a:extLst>
          </p:cNvPr>
          <p:cNvSpPr>
            <a:spLocks noGrp="1"/>
          </p:cNvSpPr>
          <p:nvPr>
            <p:ph type="body" idx="1"/>
          </p:nvPr>
        </p:nvSpPr>
        <p:spPr>
          <a:xfrm>
            <a:off x="1624881" y="1378007"/>
            <a:ext cx="6310251" cy="5059041"/>
          </a:xfrm>
        </p:spPr>
        <p:txBody>
          <a:bodyPr/>
          <a:lstStyle/>
          <a:p>
            <a:r>
              <a:rPr lang="en-US" dirty="0"/>
              <a:t>For sale, baby shoes never worn.</a:t>
            </a:r>
          </a:p>
          <a:p>
            <a:endParaRPr lang="en-US" dirty="0"/>
          </a:p>
          <a:p>
            <a:r>
              <a:rPr lang="en-US" dirty="0"/>
              <a:t>Baby shoes for sale.  Never worn.</a:t>
            </a:r>
          </a:p>
          <a:p>
            <a:endParaRPr lang="en-US" dirty="0"/>
          </a:p>
          <a:p>
            <a:r>
              <a:rPr lang="en-US" dirty="0"/>
              <a:t>For sale: baby shoes.  Never worn.</a:t>
            </a:r>
          </a:p>
          <a:p>
            <a:endParaRPr lang="en-US" dirty="0"/>
          </a:p>
          <a:p>
            <a:r>
              <a:rPr lang="en-US" dirty="0"/>
              <a:t>Never worn: baby shoes.  For sale.</a:t>
            </a:r>
          </a:p>
          <a:p>
            <a:endParaRPr lang="en-US" dirty="0"/>
          </a:p>
          <a:p>
            <a:r>
              <a:rPr lang="en-US" dirty="0"/>
              <a:t>Never worn; for sale.  Baby shoes.  </a:t>
            </a:r>
          </a:p>
        </p:txBody>
      </p:sp>
      <p:sp>
        <p:nvSpPr>
          <p:cNvPr id="3" name="Title 2">
            <a:extLst>
              <a:ext uri="{FF2B5EF4-FFF2-40B4-BE49-F238E27FC236}">
                <a16:creationId xmlns="" xmlns:a16="http://schemas.microsoft.com/office/drawing/2014/main" id="{02502600-D6B1-5E4A-A465-3AF79CBF1760}"/>
              </a:ext>
            </a:extLst>
          </p:cNvPr>
          <p:cNvSpPr>
            <a:spLocks noGrp="1"/>
          </p:cNvSpPr>
          <p:nvPr>
            <p:ph type="title"/>
          </p:nvPr>
        </p:nvSpPr>
        <p:spPr/>
        <p:txBody>
          <a:bodyPr/>
          <a:lstStyle/>
          <a:p>
            <a:r>
              <a:rPr lang="en-US" dirty="0"/>
              <a:t>Sentence stories</a:t>
            </a:r>
          </a:p>
        </p:txBody>
      </p:sp>
    </p:spTree>
    <p:extLst>
      <p:ext uri="{BB962C8B-B14F-4D97-AF65-F5344CB8AC3E}">
        <p14:creationId xmlns:p14="http://schemas.microsoft.com/office/powerpoint/2010/main" val="3518679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93"/>
        <p:cNvGrpSpPr/>
        <p:nvPr/>
      </p:nvGrpSpPr>
      <p:grpSpPr>
        <a:xfrm>
          <a:off x="0" y="0"/>
          <a:ext cx="0" cy="0"/>
          <a:chOff x="0" y="0"/>
          <a:chExt cx="0" cy="0"/>
        </a:xfrm>
      </p:grpSpPr>
      <p:sp>
        <p:nvSpPr>
          <p:cNvPr id="94" name="Google Shape;94;p1"/>
          <p:cNvSpPr txBox="1"/>
          <p:nvPr/>
        </p:nvSpPr>
        <p:spPr>
          <a:xfrm>
            <a:off x="4996116" y="4545860"/>
            <a:ext cx="3259624" cy="1928245"/>
          </a:xfrm>
          <a:prstGeom prst="rect">
            <a:avLst/>
          </a:prstGeom>
          <a:solidFill>
            <a:srgbClr val="BFCD3C"/>
          </a:solidFill>
          <a:ln>
            <a:solidFill>
              <a:schemeClr val="bg1"/>
            </a:solidFill>
          </a:ln>
        </p:spPr>
        <p:txBody>
          <a:bodyPr spcFirstLastPara="1" vert="horz" lIns="91440" tIns="45720" rIns="91440" bIns="45720" rtlCol="0" anchor="b" anchorCtr="0">
            <a:normAutofit fontScale="92500"/>
          </a:bodyPr>
          <a:lstStyle/>
          <a:p>
            <a:pPr marL="0" marR="0" lvl="0" indent="0" defTabSz="914400">
              <a:lnSpc>
                <a:spcPct val="90000"/>
              </a:lnSpc>
              <a:spcBef>
                <a:spcPct val="0"/>
              </a:spcBef>
              <a:spcAft>
                <a:spcPts val="600"/>
              </a:spcAft>
              <a:buClr>
                <a:srgbClr val="000000"/>
              </a:buClr>
              <a:buSzPts val="4400"/>
            </a:pPr>
            <a:r>
              <a:rPr lang="en-US" sz="6000" b="1" i="0" u="none" strike="noStrike" cap="none" dirty="0">
                <a:solidFill>
                  <a:srgbClr val="0184B7"/>
                </a:solidFill>
                <a:latin typeface="+mj-lt"/>
                <a:ea typeface="+mj-ea"/>
                <a:cs typeface="+mj-cs"/>
                <a:sym typeface="Arial"/>
              </a:rPr>
              <a:t>GCSE (9-1)</a:t>
            </a:r>
            <a:br>
              <a:rPr lang="en-US" sz="6000" b="1" i="0" u="none" strike="noStrike" cap="none" dirty="0">
                <a:solidFill>
                  <a:srgbClr val="0184B7"/>
                </a:solidFill>
                <a:latin typeface="+mj-lt"/>
                <a:ea typeface="+mj-ea"/>
                <a:cs typeface="+mj-cs"/>
                <a:sym typeface="Arial"/>
              </a:rPr>
            </a:br>
            <a:r>
              <a:rPr lang="en-US" sz="6000" b="1" i="0" u="none" strike="noStrike" cap="none" dirty="0">
                <a:solidFill>
                  <a:srgbClr val="0184B7"/>
                </a:solidFill>
                <a:latin typeface="+mj-lt"/>
                <a:ea typeface="+mj-ea"/>
                <a:cs typeface="+mj-cs"/>
                <a:sym typeface="Arial"/>
              </a:rPr>
              <a:t>English </a:t>
            </a:r>
            <a:endParaRPr lang="en-US" sz="6000" b="0" i="0" u="none" strike="noStrike" cap="none" dirty="0">
              <a:solidFill>
                <a:srgbClr val="0184B7"/>
              </a:solidFill>
              <a:latin typeface="+mj-lt"/>
              <a:ea typeface="+mj-ea"/>
              <a:cs typeface="+mj-cs"/>
              <a:sym typeface="Arial"/>
            </a:endParaRPr>
          </a:p>
        </p:txBody>
      </p:sp>
      <p:sp>
        <p:nvSpPr>
          <p:cNvPr id="100" name="Freeform: Shape 9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Google Shape;95;p1"/>
          <p:cNvSpPr txBox="1"/>
          <p:nvPr/>
        </p:nvSpPr>
        <p:spPr>
          <a:xfrm>
            <a:off x="216404" y="1005076"/>
            <a:ext cx="3819148" cy="2974287"/>
          </a:xfrm>
          <a:prstGeom prst="rect">
            <a:avLst/>
          </a:prstGeom>
          <a:solidFill>
            <a:srgbClr val="BFCD3C"/>
          </a:solidFill>
          <a:ln>
            <a:noFill/>
          </a:ln>
        </p:spPr>
        <p:txBody>
          <a:bodyPr spcFirstLastPara="1" wrap="square" lIns="0" tIns="0" rIns="0" bIns="0" anchor="t" anchorCtr="0">
            <a:noAutofit/>
          </a:bodyPr>
          <a:lstStyle/>
          <a:p>
            <a:pPr marL="0" marR="0" lvl="0" indent="0" algn="l" rtl="0">
              <a:spcBef>
                <a:spcPts val="0"/>
              </a:spcBef>
              <a:spcAft>
                <a:spcPts val="600"/>
              </a:spcAft>
              <a:buClr>
                <a:srgbClr val="000000"/>
              </a:buClr>
              <a:buSzPts val="2400"/>
              <a:buFont typeface="Arial"/>
              <a:buNone/>
            </a:pPr>
            <a:r>
              <a:rPr lang="en-GB" sz="3200" b="0" i="0" u="none" strike="noStrike" cap="none" dirty="0">
                <a:solidFill>
                  <a:schemeClr val="dk1"/>
                </a:solidFill>
                <a:latin typeface="Arial"/>
                <a:ea typeface="Arial"/>
                <a:cs typeface="Arial"/>
                <a:sym typeface="Arial"/>
              </a:rPr>
              <a:t>Weekly Webinar 13</a:t>
            </a:r>
          </a:p>
          <a:p>
            <a:pPr marL="0" marR="0" lvl="0" indent="0" algn="l" rtl="0">
              <a:spcBef>
                <a:spcPts val="0"/>
              </a:spcBef>
              <a:spcAft>
                <a:spcPts val="600"/>
              </a:spcAft>
              <a:buClr>
                <a:srgbClr val="000000"/>
              </a:buClr>
              <a:buSzPts val="2400"/>
              <a:buFont typeface="Arial"/>
              <a:buNone/>
            </a:pPr>
            <a:endParaRPr lang="en-GB" sz="3200" dirty="0">
              <a:solidFill>
                <a:schemeClr val="dk1"/>
              </a:solidFill>
              <a:latin typeface="Arial"/>
              <a:ea typeface="Arial"/>
              <a:cs typeface="Arial"/>
              <a:sym typeface="Arial"/>
            </a:endParaRPr>
          </a:p>
          <a:p>
            <a:pPr marL="0" marR="0" lvl="0" indent="0" algn="l" rtl="0">
              <a:spcBef>
                <a:spcPts val="0"/>
              </a:spcBef>
              <a:spcAft>
                <a:spcPts val="600"/>
              </a:spcAft>
              <a:buClr>
                <a:srgbClr val="000000"/>
              </a:buClr>
              <a:buSzPts val="2400"/>
              <a:buFont typeface="Arial"/>
              <a:buNone/>
            </a:pPr>
            <a:r>
              <a:rPr lang="en-GB" sz="3200" b="0" i="0" u="none" strike="noStrike" cap="none" dirty="0">
                <a:solidFill>
                  <a:schemeClr val="dk1"/>
                </a:solidFill>
                <a:latin typeface="Arial"/>
                <a:ea typeface="Arial"/>
                <a:cs typeface="Arial"/>
                <a:sym typeface="Arial"/>
              </a:rPr>
              <a:t>16</a:t>
            </a:r>
            <a:r>
              <a:rPr lang="en-GB" sz="3200" b="0" i="0" u="none" strike="noStrike" cap="none" baseline="30000" dirty="0">
                <a:solidFill>
                  <a:schemeClr val="dk1"/>
                </a:solidFill>
                <a:latin typeface="Arial"/>
                <a:ea typeface="Arial"/>
                <a:cs typeface="Arial"/>
                <a:sym typeface="Arial"/>
              </a:rPr>
              <a:t>th</a:t>
            </a:r>
            <a:r>
              <a:rPr lang="en-GB" sz="3200" b="0" i="0" u="none" strike="noStrike" cap="none" dirty="0">
                <a:solidFill>
                  <a:schemeClr val="dk1"/>
                </a:solidFill>
                <a:latin typeface="Arial"/>
                <a:ea typeface="Arial"/>
                <a:cs typeface="Arial"/>
                <a:sym typeface="Arial"/>
              </a:rPr>
              <a:t> July</a:t>
            </a:r>
          </a:p>
          <a:p>
            <a:pPr marL="0" marR="0" lvl="0" indent="0" algn="l" rtl="0">
              <a:spcBef>
                <a:spcPts val="0"/>
              </a:spcBef>
              <a:spcAft>
                <a:spcPts val="600"/>
              </a:spcAft>
              <a:buClr>
                <a:srgbClr val="000000"/>
              </a:buClr>
              <a:buSzPts val="2400"/>
              <a:buFont typeface="Arial"/>
              <a:buNone/>
            </a:pPr>
            <a:endParaRPr lang="en-GB" sz="3200" dirty="0">
              <a:solidFill>
                <a:schemeClr val="dk1"/>
              </a:solidFill>
              <a:latin typeface="Arial"/>
              <a:ea typeface="Arial"/>
              <a:cs typeface="Arial"/>
              <a:sym typeface="Arial"/>
            </a:endParaRPr>
          </a:p>
          <a:p>
            <a:pPr marL="0" marR="0" lvl="0" indent="0" algn="l" rtl="0">
              <a:spcBef>
                <a:spcPts val="0"/>
              </a:spcBef>
              <a:spcAft>
                <a:spcPts val="600"/>
              </a:spcAft>
              <a:buClr>
                <a:srgbClr val="000000"/>
              </a:buClr>
              <a:buSzPts val="2400"/>
              <a:buFont typeface="Arial"/>
              <a:buNone/>
            </a:pPr>
            <a:r>
              <a:rPr lang="en-GB" sz="3200" b="0" i="0" u="none" strike="noStrike" cap="none" dirty="0">
                <a:solidFill>
                  <a:schemeClr val="dk1"/>
                </a:solidFill>
                <a:latin typeface="Arial"/>
                <a:ea typeface="Arial"/>
                <a:cs typeface="Arial"/>
                <a:sym typeface="Arial"/>
              </a:rPr>
              <a:t>Language</a:t>
            </a:r>
          </a:p>
        </p:txBody>
      </p:sp>
    </p:spTree>
    <p:extLst>
      <p:ext uri="{BB962C8B-B14F-4D97-AF65-F5344CB8AC3E}">
        <p14:creationId xmlns:p14="http://schemas.microsoft.com/office/powerpoint/2010/main" val="99485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E3626-5321-3044-AEAC-B5327F7B4B38}"/>
              </a:ext>
            </a:extLst>
          </p:cNvPr>
          <p:cNvSpPr>
            <a:spLocks noGrp="1"/>
          </p:cNvSpPr>
          <p:nvPr>
            <p:ph type="title"/>
          </p:nvPr>
        </p:nvSpPr>
        <p:spPr>
          <a:xfrm>
            <a:off x="827584" y="-1143000"/>
            <a:ext cx="8228013" cy="1143000"/>
          </a:xfrm>
        </p:spPr>
        <p:txBody>
          <a:bodyPr/>
          <a:lstStyle/>
          <a:p>
            <a:pPr algn="ctr"/>
            <a:endParaRPr lang="en-US" sz="4000" b="1" dirty="0">
              <a:solidFill>
                <a:srgbClr val="7030A0"/>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 xmlns:a16="http://schemas.microsoft.com/office/drawing/2014/main" id="{C10C6DE4-744C-AE46-BB0F-75506C672DCB}"/>
              </a:ext>
            </a:extLst>
          </p:cNvPr>
          <p:cNvGraphicFramePr>
            <a:graphicFrameLocks noGrp="1"/>
          </p:cNvGraphicFramePr>
          <p:nvPr>
            <p:extLst>
              <p:ext uri="{D42A27DB-BD31-4B8C-83A1-F6EECF244321}">
                <p14:modId xmlns:p14="http://schemas.microsoft.com/office/powerpoint/2010/main" val="2818030323"/>
              </p:ext>
            </p:extLst>
          </p:nvPr>
        </p:nvGraphicFramePr>
        <p:xfrm>
          <a:off x="0" y="0"/>
          <a:ext cx="9143999" cy="6903510"/>
        </p:xfrm>
        <a:graphic>
          <a:graphicData uri="http://schemas.openxmlformats.org/drawingml/2006/table">
            <a:tbl>
              <a:tblPr firstRow="1" bandRow="1">
                <a:tableStyleId>{5C22544A-7EE6-4342-B048-85BDC9FD1C3A}</a:tableStyleId>
              </a:tblPr>
              <a:tblGrid>
                <a:gridCol w="519271">
                  <a:extLst>
                    <a:ext uri="{9D8B030D-6E8A-4147-A177-3AD203B41FA5}">
                      <a16:colId xmlns="" xmlns:a16="http://schemas.microsoft.com/office/drawing/2014/main" val="3972347558"/>
                    </a:ext>
                  </a:extLst>
                </a:gridCol>
                <a:gridCol w="8624728">
                  <a:extLst>
                    <a:ext uri="{9D8B030D-6E8A-4147-A177-3AD203B41FA5}">
                      <a16:colId xmlns="" xmlns:a16="http://schemas.microsoft.com/office/drawing/2014/main" val="1204689937"/>
                    </a:ext>
                  </a:extLst>
                </a:gridCol>
              </a:tblGrid>
              <a:tr h="332656">
                <a:tc>
                  <a:txBody>
                    <a:bodyPr/>
                    <a:lstStyle/>
                    <a:p>
                      <a:endParaRPr lang="en-US" dirty="0"/>
                    </a:p>
                  </a:txBody>
                  <a:tcPr/>
                </a:tc>
                <a:tc>
                  <a:txBody>
                    <a:bodyPr/>
                    <a:lstStyle/>
                    <a:p>
                      <a:r>
                        <a:rPr lang="en-US" sz="1600" b="1" dirty="0">
                          <a:solidFill>
                            <a:srgbClr val="7030A0"/>
                          </a:solidFill>
                          <a:latin typeface="Arial" panose="020B0604020202020204" pitchFamily="34" charset="0"/>
                          <a:cs typeface="Arial" panose="020B0604020202020204" pitchFamily="34" charset="0"/>
                        </a:rPr>
                        <a:t>A two week teaching cycle/2 lessons per week</a:t>
                      </a:r>
                      <a:endParaRPr lang="en-US" sz="1600" dirty="0"/>
                    </a:p>
                  </a:txBody>
                  <a:tcPr/>
                </a:tc>
                <a:extLst>
                  <a:ext uri="{0D108BD9-81ED-4DB2-BD59-A6C34878D82A}">
                    <a16:rowId xmlns="" xmlns:a16="http://schemas.microsoft.com/office/drawing/2014/main" val="3481196699"/>
                  </a:ext>
                </a:extLst>
              </a:tr>
              <a:tr h="1593937">
                <a:tc>
                  <a:txBody>
                    <a:bodyPr/>
                    <a:lstStyle/>
                    <a:p>
                      <a:r>
                        <a:rPr lang="en-US" dirty="0"/>
                        <a:t>1</a:t>
                      </a:r>
                    </a:p>
                  </a:txBody>
                  <a:tcPr/>
                </a:tc>
                <a:tc>
                  <a:txBody>
                    <a:bodyPr/>
                    <a:lstStyle/>
                    <a:p>
                      <a:r>
                        <a:rPr lang="en-US" sz="1600" dirty="0"/>
                        <a:t>Introduce topic</a:t>
                      </a:r>
                    </a:p>
                    <a:p>
                      <a:pPr marL="285750" indent="-285750">
                        <a:buFont typeface="Arial" panose="020B0604020202020204" pitchFamily="34" charset="0"/>
                        <a:buChar char="•"/>
                      </a:pPr>
                      <a:r>
                        <a:rPr lang="en-US" sz="1600" dirty="0"/>
                        <a:t>starter – image &amp;  question</a:t>
                      </a:r>
                    </a:p>
                    <a:p>
                      <a:pPr marL="285750" indent="-285750">
                        <a:buFont typeface="Arial" panose="020B0604020202020204" pitchFamily="34" charset="0"/>
                        <a:buChar char="•"/>
                      </a:pPr>
                      <a:r>
                        <a:rPr lang="en-US" sz="1600" dirty="0"/>
                        <a:t>reading skills - storyboard a text using images and/or bullet points</a:t>
                      </a:r>
                    </a:p>
                    <a:p>
                      <a:pPr marL="285750" indent="-285750">
                        <a:buFont typeface="Arial" panose="020B0604020202020204" pitchFamily="34" charset="0"/>
                        <a:buChar char="•"/>
                      </a:pPr>
                      <a:r>
                        <a:rPr lang="en-US" sz="1600" dirty="0"/>
                        <a:t>short paragraph ‘slow writing’ of image analysis</a:t>
                      </a:r>
                    </a:p>
                    <a:p>
                      <a:pPr marL="285750" indent="-285750">
                        <a:buFont typeface="Arial" panose="020B0604020202020204" pitchFamily="34" charset="0"/>
                        <a:buChar char="•"/>
                      </a:pPr>
                      <a:r>
                        <a:rPr lang="en-US" sz="1600" dirty="0"/>
                        <a:t>evaluate – which image fits the text best, and why?</a:t>
                      </a:r>
                    </a:p>
                    <a:p>
                      <a:pPr marL="285750" indent="-285750">
                        <a:buFont typeface="Arial" panose="020B0604020202020204" pitchFamily="34" charset="0"/>
                        <a:buChar char="•"/>
                      </a:pPr>
                      <a:r>
                        <a:rPr lang="en-US" sz="1600" dirty="0"/>
                        <a:t>give out selection of images – students to select one to compare or spot the difference with starter image</a:t>
                      </a:r>
                    </a:p>
                  </a:txBody>
                  <a:tcPr/>
                </a:tc>
                <a:extLst>
                  <a:ext uri="{0D108BD9-81ED-4DB2-BD59-A6C34878D82A}">
                    <a16:rowId xmlns="" xmlns:a16="http://schemas.microsoft.com/office/drawing/2014/main" val="2621172158"/>
                  </a:ext>
                </a:extLst>
              </a:tr>
              <a:tr h="1630470">
                <a:tc>
                  <a:txBody>
                    <a:bodyPr/>
                    <a:lstStyle/>
                    <a:p>
                      <a:r>
                        <a:rPr lang="en-US" dirty="0"/>
                        <a:t>2</a:t>
                      </a:r>
                    </a:p>
                  </a:txBody>
                  <a:tcPr/>
                </a:tc>
                <a:tc>
                  <a:txBody>
                    <a:bodyPr/>
                    <a:lstStyle/>
                    <a:p>
                      <a:r>
                        <a:rPr lang="en-US" sz="1600" dirty="0"/>
                        <a:t>Introduce text 1 [language &amp; structure focus]</a:t>
                      </a:r>
                    </a:p>
                    <a:p>
                      <a:pPr marL="285750" indent="-285750">
                        <a:buFont typeface="Arial" panose="020B0604020202020204" pitchFamily="34" charset="0"/>
                        <a:buChar char="•"/>
                      </a:pPr>
                      <a:r>
                        <a:rPr lang="en-US" sz="1600" dirty="0"/>
                        <a:t>starter – paragraph with words blanked out</a:t>
                      </a:r>
                    </a:p>
                    <a:p>
                      <a:pPr marL="285750" indent="-285750">
                        <a:buFont typeface="Arial" panose="020B0604020202020204" pitchFamily="34" charset="0"/>
                        <a:buChar char="•"/>
                      </a:pPr>
                      <a:r>
                        <a:rPr lang="en-US" sz="1600" dirty="0"/>
                        <a:t>introduce text paragraph by paragraph – what happens next, is this before/after?</a:t>
                      </a:r>
                    </a:p>
                    <a:p>
                      <a:pPr marL="285750" indent="-285750">
                        <a:buFont typeface="Arial" panose="020B0604020202020204" pitchFamily="34" charset="0"/>
                        <a:buChar char="•"/>
                      </a:pPr>
                      <a:r>
                        <a:rPr lang="en-US" sz="1600" dirty="0"/>
                        <a:t>introduce exam question</a:t>
                      </a:r>
                    </a:p>
                    <a:p>
                      <a:pPr marL="285750" indent="-285750">
                        <a:buFont typeface="Arial" panose="020B0604020202020204" pitchFamily="34" charset="0"/>
                        <a:buChar char="•"/>
                      </a:pPr>
                      <a:r>
                        <a:rPr lang="en-US" sz="1600" dirty="0"/>
                        <a:t>analysis using one paragraph</a:t>
                      </a:r>
                    </a:p>
                    <a:p>
                      <a:pPr marL="285750" indent="-285750">
                        <a:buFont typeface="Arial" panose="020B0604020202020204" pitchFamily="34" charset="0"/>
                        <a:buChar char="•"/>
                      </a:pPr>
                      <a:r>
                        <a:rPr lang="en-US" sz="1600" dirty="0"/>
                        <a:t>plenary – share analysis or project two: which paragraph is most effective/why?</a:t>
                      </a:r>
                    </a:p>
                  </a:txBody>
                  <a:tcPr/>
                </a:tc>
                <a:extLst>
                  <a:ext uri="{0D108BD9-81ED-4DB2-BD59-A6C34878D82A}">
                    <a16:rowId xmlns="" xmlns:a16="http://schemas.microsoft.com/office/drawing/2014/main" val="3586941217"/>
                  </a:ext>
                </a:extLst>
              </a:tr>
              <a:tr h="1549058">
                <a:tc>
                  <a:txBody>
                    <a:bodyPr/>
                    <a:lstStyle/>
                    <a:p>
                      <a:r>
                        <a:rPr lang="en-US" dirty="0"/>
                        <a:t>3</a:t>
                      </a:r>
                    </a:p>
                  </a:txBody>
                  <a:tcPr/>
                </a:tc>
                <a:tc>
                  <a:txBody>
                    <a:bodyPr/>
                    <a:lstStyle/>
                    <a:p>
                      <a:r>
                        <a:rPr lang="en-US" sz="1600" dirty="0"/>
                        <a:t>Introduce text 2 [evaluation focus]</a:t>
                      </a:r>
                    </a:p>
                    <a:p>
                      <a:pPr marL="285750" indent="-285750">
                        <a:buFont typeface="Arial" panose="020B0604020202020204" pitchFamily="34" charset="0"/>
                        <a:buChar char="•"/>
                      </a:pPr>
                      <a:r>
                        <a:rPr lang="en-US" sz="1600" dirty="0"/>
                        <a:t>starter – which image and why</a:t>
                      </a:r>
                    </a:p>
                    <a:p>
                      <a:pPr marL="285750" indent="-285750">
                        <a:buFont typeface="Arial" panose="020B0604020202020204" pitchFamily="34" charset="0"/>
                        <a:buChar char="•"/>
                      </a:pPr>
                      <a:r>
                        <a:rPr lang="en-US" sz="1600" dirty="0"/>
                        <a:t>read text &amp; bullet point</a:t>
                      </a:r>
                    </a:p>
                    <a:p>
                      <a:pPr marL="285750" indent="-285750">
                        <a:buFont typeface="Arial" panose="020B0604020202020204" pitchFamily="34" charset="0"/>
                        <a:buChar char="•"/>
                      </a:pPr>
                      <a:r>
                        <a:rPr lang="en-US" sz="1600" dirty="0"/>
                        <a:t>storyboard or rank events/ideas into effectiveness order</a:t>
                      </a:r>
                    </a:p>
                    <a:p>
                      <a:pPr marL="285750" indent="-285750">
                        <a:buFont typeface="Arial" panose="020B0604020202020204" pitchFamily="34" charset="0"/>
                        <a:buChar char="•"/>
                      </a:pPr>
                      <a:r>
                        <a:rPr lang="en-US" sz="1600" dirty="0"/>
                        <a:t>use bullet points to build up evaluation</a:t>
                      </a:r>
                    </a:p>
                    <a:p>
                      <a:pPr marL="285750" indent="-285750">
                        <a:buFont typeface="Arial" panose="020B0604020202020204" pitchFamily="34" charset="0"/>
                        <a:buChar char="•"/>
                      </a:pPr>
                      <a:r>
                        <a:rPr lang="en-US" sz="1600" dirty="0"/>
                        <a:t>plenary – select most effective part of text, explain why</a:t>
                      </a:r>
                    </a:p>
                  </a:txBody>
                  <a:tcPr/>
                </a:tc>
                <a:extLst>
                  <a:ext uri="{0D108BD9-81ED-4DB2-BD59-A6C34878D82A}">
                    <a16:rowId xmlns="" xmlns:a16="http://schemas.microsoft.com/office/drawing/2014/main" val="1985304788"/>
                  </a:ext>
                </a:extLst>
              </a:tr>
              <a:tr h="432258">
                <a:tc>
                  <a:txBody>
                    <a:bodyPr/>
                    <a:lstStyle/>
                    <a:p>
                      <a:r>
                        <a:rPr lang="en-US" dirty="0"/>
                        <a:t>4</a:t>
                      </a:r>
                    </a:p>
                  </a:txBody>
                  <a:tcPr/>
                </a:tc>
                <a:tc>
                  <a:txBody>
                    <a:bodyPr/>
                    <a:lstStyle/>
                    <a:p>
                      <a:pPr marL="0" indent="0">
                        <a:buFont typeface="Arial" panose="020B0604020202020204" pitchFamily="34" charset="0"/>
                        <a:buNone/>
                      </a:pPr>
                      <a:r>
                        <a:rPr lang="en-US" sz="1600" dirty="0"/>
                        <a:t>Introduce comparison</a:t>
                      </a:r>
                    </a:p>
                    <a:p>
                      <a:pPr marL="285750" indent="-285750">
                        <a:buFont typeface="Arial" panose="020B0604020202020204" pitchFamily="34" charset="0"/>
                        <a:buChar char="•"/>
                      </a:pPr>
                      <a:r>
                        <a:rPr lang="en-US" sz="1600" dirty="0"/>
                        <a:t>spot the difference images</a:t>
                      </a:r>
                    </a:p>
                    <a:p>
                      <a:pPr marL="285750" indent="-285750">
                        <a:buFont typeface="Arial" panose="020B0604020202020204" pitchFamily="34" charset="0"/>
                        <a:buChar char="•"/>
                      </a:pPr>
                      <a:r>
                        <a:rPr lang="en-US" sz="1600" dirty="0"/>
                        <a:t>give out selection of texts on weekly topic [short extracts], students to select two to work with by class vote [giving evaluative reasons for choice]</a:t>
                      </a:r>
                    </a:p>
                    <a:p>
                      <a:pPr marL="285750" indent="-285750">
                        <a:buFont typeface="Arial" panose="020B0604020202020204" pitchFamily="34" charset="0"/>
                        <a:buChar char="•"/>
                      </a:pPr>
                      <a:r>
                        <a:rPr lang="en-US" sz="1600" dirty="0"/>
                        <a:t>in groups, </a:t>
                      </a:r>
                      <a:r>
                        <a:rPr lang="en-US" sz="1600" dirty="0" err="1"/>
                        <a:t>summarise</a:t>
                      </a:r>
                      <a:r>
                        <a:rPr lang="en-US" sz="1600" dirty="0"/>
                        <a:t> into three bullet points per text</a:t>
                      </a:r>
                    </a:p>
                    <a:p>
                      <a:pPr marL="285750" indent="-285750">
                        <a:buFont typeface="Arial" panose="020B0604020202020204" pitchFamily="34" charset="0"/>
                        <a:buChar char="•"/>
                      </a:pPr>
                      <a:r>
                        <a:rPr lang="en-US" sz="1600" dirty="0"/>
                        <a:t>play comparison tennis to build up comparative ideas on board.</a:t>
                      </a:r>
                    </a:p>
                  </a:txBody>
                  <a:tcPr/>
                </a:tc>
                <a:extLst>
                  <a:ext uri="{0D108BD9-81ED-4DB2-BD59-A6C34878D82A}">
                    <a16:rowId xmlns="" xmlns:a16="http://schemas.microsoft.com/office/drawing/2014/main" val="1159009365"/>
                  </a:ext>
                </a:extLst>
              </a:tr>
            </a:tbl>
          </a:graphicData>
        </a:graphic>
      </p:graphicFrame>
    </p:spTree>
    <p:extLst>
      <p:ext uri="{BB962C8B-B14F-4D97-AF65-F5344CB8AC3E}">
        <p14:creationId xmlns:p14="http://schemas.microsoft.com/office/powerpoint/2010/main" val="2279675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descr="Following Instructions [Compatibility Mode] - Microsoft Word"/>
          <p:cNvPicPr>
            <a:picLocks noChangeAspect="1"/>
          </p:cNvPicPr>
          <p:nvPr/>
        </p:nvPicPr>
        <p:blipFill rotWithShape="1">
          <a:blip r:embed="rId2">
            <a:extLst>
              <a:ext uri="{28A0092B-C50C-407E-A947-70E740481C1C}">
                <a14:useLocalDpi xmlns:a14="http://schemas.microsoft.com/office/drawing/2010/main" val="0"/>
              </a:ext>
            </a:extLst>
          </a:blip>
          <a:srcRect l="19000" t="19342" r="20286" b="3118"/>
          <a:stretch/>
        </p:blipFill>
        <p:spPr>
          <a:xfrm>
            <a:off x="117487" y="260648"/>
            <a:ext cx="7497964" cy="6053931"/>
          </a:xfrm>
          <a:prstGeom prst="rect">
            <a:avLst/>
          </a:prstGeom>
        </p:spPr>
      </p:pic>
    </p:spTree>
    <p:extLst>
      <p:ext uri="{BB962C8B-B14F-4D97-AF65-F5344CB8AC3E}">
        <p14:creationId xmlns:p14="http://schemas.microsoft.com/office/powerpoint/2010/main" val="2935382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433920A-816F-EB48-B9B0-DF27FB580D3F}"/>
              </a:ext>
            </a:extLst>
          </p:cNvPr>
          <p:cNvSpPr>
            <a:spLocks noGrp="1"/>
          </p:cNvSpPr>
          <p:nvPr>
            <p:ph type="body" idx="1"/>
          </p:nvPr>
        </p:nvSpPr>
        <p:spPr>
          <a:xfrm>
            <a:off x="887104" y="928048"/>
            <a:ext cx="7799696" cy="5723864"/>
          </a:xfrm>
          <a:solidFill>
            <a:schemeClr val="bg1"/>
          </a:solidFill>
        </p:spPr>
        <p:txBody>
          <a:bodyPr/>
          <a:lstStyle/>
          <a:p>
            <a:pPr marL="742950" indent="-514350">
              <a:buFont typeface="+mj-lt"/>
              <a:buAutoNum type="arabicPeriod"/>
            </a:pPr>
            <a:r>
              <a:rPr lang="en-US" sz="2400" dirty="0"/>
              <a:t>What book was originally going to be called </a:t>
            </a:r>
          </a:p>
          <a:p>
            <a:pPr marL="228600" indent="0"/>
            <a:r>
              <a:rPr lang="en-GB" sz="2400" i="1" dirty="0"/>
              <a:t>      Something That Happened</a:t>
            </a:r>
            <a:r>
              <a:rPr lang="en-GB" sz="2400" dirty="0"/>
              <a:t>?</a:t>
            </a:r>
          </a:p>
          <a:p>
            <a:pPr marL="742950" indent="-514350">
              <a:buFont typeface="+mj-lt"/>
              <a:buAutoNum type="arabicPeriod" startAt="2"/>
            </a:pPr>
            <a:r>
              <a:rPr lang="en-US" sz="2400" dirty="0"/>
              <a:t>Which novel is being summed up in this sentence: ‘Everyone is sad.  It snows.’</a:t>
            </a:r>
          </a:p>
          <a:p>
            <a:pPr marL="742950" indent="-514350">
              <a:buFont typeface="+mj-lt"/>
              <a:buAutoNum type="arabicPeriod" startAt="2"/>
            </a:pPr>
            <a:r>
              <a:rPr lang="en-US" sz="2400" dirty="0"/>
              <a:t>Can you move one letter from the first word and place it into or add it to the second word to make two new and completely different words?  All the other letters must remain in the same order and both new words must make sense.</a:t>
            </a:r>
          </a:p>
          <a:p>
            <a:pPr marL="228600" indent="0"/>
            <a:r>
              <a:rPr lang="en-US" sz="2400" dirty="0"/>
              <a:t>		plant		moor</a:t>
            </a:r>
          </a:p>
          <a:p>
            <a:pPr marL="685800" indent="-457200">
              <a:buFont typeface="+mj-lt"/>
              <a:buAutoNum type="arabicPeriod" startAt="4"/>
            </a:pPr>
            <a:r>
              <a:rPr lang="en-US" sz="2400" dirty="0"/>
              <a:t>The _______ Doctor was _______ to operate because he had _______. [fill gaps in with same letters in same order]</a:t>
            </a:r>
          </a:p>
          <a:p>
            <a:pPr marL="685800" indent="-457200">
              <a:buFont typeface="+mj-lt"/>
              <a:buAutoNum type="arabicPeriod" startAt="4"/>
            </a:pPr>
            <a:r>
              <a:rPr lang="en-US" sz="2400" dirty="0"/>
              <a:t>What do islands and the letter T have in common?</a:t>
            </a:r>
          </a:p>
          <a:p>
            <a:pPr marL="685800" indent="-457200">
              <a:buFont typeface="+mj-lt"/>
              <a:buAutoNum type="arabicPeriod" startAt="4"/>
            </a:pPr>
            <a:endParaRPr lang="en-US" sz="2400" dirty="0"/>
          </a:p>
          <a:p>
            <a:pPr marL="685800" indent="-457200">
              <a:buFont typeface="+mj-lt"/>
              <a:buAutoNum type="arabicPeriod" startAt="4"/>
            </a:pPr>
            <a:endParaRPr lang="en-US" sz="2400" dirty="0"/>
          </a:p>
          <a:p>
            <a:pPr marL="742950" indent="-514350">
              <a:buFont typeface="+mj-lt"/>
              <a:buAutoNum type="arabicPeriod" startAt="3"/>
            </a:pPr>
            <a:endParaRPr lang="en-US" dirty="0"/>
          </a:p>
        </p:txBody>
      </p:sp>
      <p:sp>
        <p:nvSpPr>
          <p:cNvPr id="3" name="Title 2">
            <a:extLst>
              <a:ext uri="{FF2B5EF4-FFF2-40B4-BE49-F238E27FC236}">
                <a16:creationId xmlns="" xmlns:a16="http://schemas.microsoft.com/office/drawing/2014/main" id="{F440E247-CE68-4B45-8E32-F4A14ABFCD3E}"/>
              </a:ext>
            </a:extLst>
          </p:cNvPr>
          <p:cNvSpPr>
            <a:spLocks noGrp="1"/>
          </p:cNvSpPr>
          <p:nvPr>
            <p:ph type="title"/>
          </p:nvPr>
        </p:nvSpPr>
        <p:spPr/>
        <p:txBody>
          <a:bodyPr/>
          <a:lstStyle/>
          <a:p>
            <a:r>
              <a:rPr lang="en-US" dirty="0"/>
              <a:t>Quick quiz </a:t>
            </a:r>
          </a:p>
        </p:txBody>
      </p:sp>
    </p:spTree>
    <p:extLst>
      <p:ext uri="{BB962C8B-B14F-4D97-AF65-F5344CB8AC3E}">
        <p14:creationId xmlns:p14="http://schemas.microsoft.com/office/powerpoint/2010/main" val="3787728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GCSE (9-1)</a:t>
            </a:r>
            <a:br>
              <a:rPr lang="en-GB" sz="4400" b="1" i="0" u="none" strike="noStrike" cap="none" dirty="0">
                <a:solidFill>
                  <a:schemeClr val="dk1"/>
                </a:solidFill>
                <a:latin typeface="Arial"/>
                <a:ea typeface="Arial"/>
                <a:cs typeface="Arial"/>
                <a:sym typeface="Arial"/>
              </a:rPr>
            </a:br>
            <a:r>
              <a:rPr lang="en-GB" sz="4400" b="1" i="0" u="none" strike="noStrike" cap="none" dirty="0">
                <a:solidFill>
                  <a:schemeClr val="dk1"/>
                </a:solidFill>
                <a:latin typeface="Arial"/>
                <a:ea typeface="Arial"/>
                <a:cs typeface="Arial"/>
                <a:sym typeface="Arial"/>
              </a:rPr>
              <a:t>English </a:t>
            </a:r>
            <a:endParaRPr sz="12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 xmlns:a16="http://schemas.microsoft.com/office/drawing/2014/main" id="{7881366C-348A-AD43-BDD6-366685555F54}"/>
              </a:ext>
            </a:extLst>
          </p:cNvPr>
          <p:cNvSpPr txBox="1"/>
          <p:nvPr/>
        </p:nvSpPr>
        <p:spPr>
          <a:xfrm>
            <a:off x="704335" y="4732637"/>
            <a:ext cx="2743199" cy="646331"/>
          </a:xfrm>
          <a:prstGeom prst="rect">
            <a:avLst/>
          </a:prstGeom>
          <a:solidFill>
            <a:schemeClr val="tx1"/>
          </a:solidFill>
        </p:spPr>
        <p:txBody>
          <a:bodyPr wrap="square" rtlCol="0">
            <a:spAutoFit/>
          </a:bodyPr>
          <a:lstStyle/>
          <a:p>
            <a:r>
              <a:rPr lang="en-US" sz="3600" dirty="0">
                <a:solidFill>
                  <a:schemeClr val="bg1"/>
                </a:solidFill>
                <a:latin typeface="Arial" panose="020B0604020202020204" pitchFamily="34" charset="0"/>
                <a:ea typeface="STCaiyun" panose="020B0400000000000000" pitchFamily="34" charset="-122"/>
                <a:cs typeface="Arial" panose="020B0604020202020204" pitchFamily="34" charset="0"/>
              </a:rPr>
              <a:t>Tea Break</a:t>
            </a:r>
          </a:p>
        </p:txBody>
      </p:sp>
    </p:spTree>
    <p:extLst>
      <p:ext uri="{BB962C8B-B14F-4D97-AF65-F5344CB8AC3E}">
        <p14:creationId xmlns:p14="http://schemas.microsoft.com/office/powerpoint/2010/main" val="3089535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42D98B-FD59-6C4A-8DFE-CC0C1E0F2B58}"/>
              </a:ext>
            </a:extLst>
          </p:cNvPr>
          <p:cNvSpPr>
            <a:spLocks noGrp="1"/>
          </p:cNvSpPr>
          <p:nvPr>
            <p:ph type="body" idx="1"/>
          </p:nvPr>
        </p:nvSpPr>
        <p:spPr>
          <a:xfrm>
            <a:off x="617492" y="1798959"/>
            <a:ext cx="8229600" cy="2990017"/>
          </a:xfrm>
        </p:spPr>
        <p:txBody>
          <a:bodyPr/>
          <a:lstStyle/>
          <a:p>
            <a:r>
              <a:rPr lang="en-US" dirty="0"/>
              <a:t>Your best ideas for a flexible curriculum</a:t>
            </a:r>
          </a:p>
          <a:p>
            <a:endParaRPr lang="en-US" dirty="0"/>
          </a:p>
          <a:p>
            <a:endParaRPr lang="en-US" dirty="0"/>
          </a:p>
          <a:p>
            <a:r>
              <a:rPr lang="en-US" dirty="0"/>
              <a:t>Your one best teaching hack</a:t>
            </a:r>
          </a:p>
        </p:txBody>
      </p:sp>
      <p:sp>
        <p:nvSpPr>
          <p:cNvPr id="3" name="Title 2">
            <a:extLst>
              <a:ext uri="{FF2B5EF4-FFF2-40B4-BE49-F238E27FC236}">
                <a16:creationId xmlns="" xmlns:a16="http://schemas.microsoft.com/office/drawing/2014/main" id="{C4022531-86EA-564B-ABC8-D0FF7F4454C6}"/>
              </a:ext>
            </a:extLst>
          </p:cNvPr>
          <p:cNvSpPr>
            <a:spLocks noGrp="1"/>
          </p:cNvSpPr>
          <p:nvPr>
            <p:ph type="title"/>
          </p:nvPr>
        </p:nvSpPr>
        <p:spPr/>
        <p:txBody>
          <a:bodyPr/>
          <a:lstStyle/>
          <a:p>
            <a:r>
              <a:rPr lang="en-US" dirty="0"/>
              <a:t>Share</a:t>
            </a:r>
          </a:p>
        </p:txBody>
      </p:sp>
    </p:spTree>
    <p:extLst>
      <p:ext uri="{BB962C8B-B14F-4D97-AF65-F5344CB8AC3E}">
        <p14:creationId xmlns:p14="http://schemas.microsoft.com/office/powerpoint/2010/main" val="240263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GCSE (9-1)</a:t>
            </a:r>
            <a:br>
              <a:rPr lang="en-GB" sz="4400" b="1" i="0" u="none" strike="noStrike" cap="none" dirty="0">
                <a:solidFill>
                  <a:schemeClr val="dk1"/>
                </a:solidFill>
                <a:latin typeface="Arial"/>
                <a:ea typeface="Arial"/>
                <a:cs typeface="Arial"/>
                <a:sym typeface="Arial"/>
              </a:rPr>
            </a:br>
            <a:r>
              <a:rPr lang="en-GB" sz="4400" b="1" i="0" u="none" strike="noStrike" cap="none" dirty="0">
                <a:solidFill>
                  <a:schemeClr val="dk1"/>
                </a:solidFill>
                <a:latin typeface="Arial"/>
                <a:ea typeface="Arial"/>
                <a:cs typeface="Arial"/>
                <a:sym typeface="Arial"/>
              </a:rPr>
              <a:t>English </a:t>
            </a:r>
            <a:endParaRPr sz="12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 xmlns:a16="http://schemas.microsoft.com/office/drawing/2014/main" id="{7881366C-348A-AD43-BDD6-366685555F54}"/>
              </a:ext>
            </a:extLst>
          </p:cNvPr>
          <p:cNvSpPr txBox="1"/>
          <p:nvPr/>
        </p:nvSpPr>
        <p:spPr>
          <a:xfrm>
            <a:off x="704335" y="4732637"/>
            <a:ext cx="2743199" cy="1200329"/>
          </a:xfrm>
          <a:prstGeom prst="rect">
            <a:avLst/>
          </a:prstGeom>
          <a:solidFill>
            <a:schemeClr val="tx1"/>
          </a:solidFill>
        </p:spPr>
        <p:txBody>
          <a:bodyPr wrap="square" rtlCol="0">
            <a:spAutoFit/>
          </a:bodyPr>
          <a:lstStyle/>
          <a:p>
            <a:r>
              <a:rPr lang="en-US" sz="3600" dirty="0">
                <a:solidFill>
                  <a:schemeClr val="bg1"/>
                </a:solidFill>
                <a:latin typeface="Arial" panose="020B0604020202020204" pitchFamily="34" charset="0"/>
                <a:ea typeface="STCaiyun" panose="020B0400000000000000" pitchFamily="34" charset="-122"/>
                <a:cs typeface="Arial" panose="020B0604020202020204" pitchFamily="34" charset="0"/>
              </a:rPr>
              <a:t>Shared Resources</a:t>
            </a:r>
          </a:p>
        </p:txBody>
      </p:sp>
    </p:spTree>
    <p:extLst>
      <p:ext uri="{BB962C8B-B14F-4D97-AF65-F5344CB8AC3E}">
        <p14:creationId xmlns:p14="http://schemas.microsoft.com/office/powerpoint/2010/main" val="3655486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28600" indent="0"/>
            <a:r>
              <a:rPr lang="en-GB" sz="2400" dirty="0"/>
              <a:t> </a:t>
            </a:r>
          </a:p>
          <a:p>
            <a:pPr marL="228600" indent="0"/>
            <a:r>
              <a:rPr lang="en-GB" sz="2400" b="1" dirty="0" smtClean="0">
                <a:solidFill>
                  <a:srgbClr val="008978"/>
                </a:solidFill>
              </a:rPr>
              <a:t>Rosa S: Great MCQ sheets for A Christmas Carol,  Romeo and Juliet</a:t>
            </a:r>
          </a:p>
          <a:p>
            <a:pPr marL="228600" indent="0"/>
            <a:endParaRPr lang="en-GB" sz="2400" b="1" dirty="0" smtClean="0">
              <a:solidFill>
                <a:srgbClr val="008978"/>
              </a:solidFill>
            </a:endParaRPr>
          </a:p>
          <a:p>
            <a:pPr marL="228600" indent="0"/>
            <a:r>
              <a:rPr lang="en-GB" sz="2400" b="1" dirty="0" smtClean="0">
                <a:solidFill>
                  <a:srgbClr val="008978"/>
                </a:solidFill>
              </a:rPr>
              <a:t>Sarah S: Poetry resource sheet for comparing Poppies and Exposure (prep for a comparison essay). </a:t>
            </a:r>
            <a:endParaRPr lang="en-GB" sz="2400" dirty="0">
              <a:solidFill>
                <a:srgbClr val="008978"/>
              </a:solidFill>
            </a:endParaRPr>
          </a:p>
          <a:p>
            <a:pPr marL="228600" indent="0" algn="ctr"/>
            <a:endParaRPr lang="en-GB" sz="2400" dirty="0" smtClean="0">
              <a:solidFill>
                <a:srgbClr val="008978"/>
              </a:solidFill>
            </a:endParaRPr>
          </a:p>
          <a:p>
            <a:pPr marL="228600" indent="0" algn="ctr"/>
            <a:r>
              <a:rPr lang="en-GB" sz="2400" dirty="0" smtClean="0">
                <a:solidFill>
                  <a:srgbClr val="008978"/>
                </a:solidFill>
              </a:rPr>
              <a:t>These </a:t>
            </a:r>
            <a:r>
              <a:rPr lang="en-GB" sz="2400" dirty="0">
                <a:solidFill>
                  <a:srgbClr val="008978"/>
                </a:solidFill>
              </a:rPr>
              <a:t>will all be available on the webpage link below</a:t>
            </a:r>
          </a:p>
          <a:p>
            <a:pPr marL="228600" indent="0" algn="ctr"/>
            <a:r>
              <a:rPr lang="en-GB" sz="2400" dirty="0" smtClean="0">
                <a:solidFill>
                  <a:srgbClr val="008978"/>
                </a:solidFill>
              </a:rPr>
              <a:t>along </a:t>
            </a:r>
            <a:r>
              <a:rPr lang="en-GB" sz="2400" dirty="0">
                <a:solidFill>
                  <a:srgbClr val="008978"/>
                </a:solidFill>
              </a:rPr>
              <a:t>with all previous webinars</a:t>
            </a:r>
          </a:p>
          <a:p>
            <a:pPr algn="ctr"/>
            <a:endParaRPr lang="en-GB" dirty="0">
              <a:solidFill>
                <a:srgbClr val="990099"/>
              </a:solidFill>
              <a:hlinkClick r:id="rId2"/>
            </a:endParaRPr>
          </a:p>
          <a:p>
            <a:pPr algn="ctr"/>
            <a:r>
              <a:rPr lang="en-GB" dirty="0">
                <a:solidFill>
                  <a:srgbClr val="990099"/>
                </a:solidFill>
                <a:hlinkClick r:id="rId2"/>
              </a:rPr>
              <a:t>English GCSE Webinar resource page</a:t>
            </a:r>
            <a:endParaRPr lang="en-GB" dirty="0">
              <a:solidFill>
                <a:srgbClr val="990099"/>
              </a:solidFill>
            </a:endParaRPr>
          </a:p>
          <a:p>
            <a:pPr algn="ctr"/>
            <a:endParaRPr lang="en-GB" dirty="0">
              <a:solidFill>
                <a:srgbClr val="990099"/>
              </a:solidFill>
            </a:endParaRPr>
          </a:p>
          <a:p>
            <a:pPr algn="ctr"/>
            <a:endParaRPr lang="en-GB" dirty="0">
              <a:solidFill>
                <a:srgbClr val="990099"/>
              </a:solidFill>
            </a:endParaRPr>
          </a:p>
          <a:p>
            <a:r>
              <a:rPr lang="en-GB" dirty="0">
                <a:solidFill>
                  <a:srgbClr val="990099"/>
                </a:solidFill>
              </a:rPr>
              <a:t>  </a:t>
            </a:r>
          </a:p>
        </p:txBody>
      </p:sp>
      <p:sp>
        <p:nvSpPr>
          <p:cNvPr id="3" name="Title 2"/>
          <p:cNvSpPr>
            <a:spLocks noGrp="1"/>
          </p:cNvSpPr>
          <p:nvPr>
            <p:ph type="title"/>
          </p:nvPr>
        </p:nvSpPr>
        <p:spPr/>
        <p:txBody>
          <a:bodyPr/>
          <a:lstStyle/>
          <a:p>
            <a:r>
              <a:rPr lang="en-GB" dirty="0"/>
              <a:t>Thanks for sharing!</a:t>
            </a:r>
          </a:p>
        </p:txBody>
      </p:sp>
    </p:spTree>
    <p:extLst>
      <p:ext uri="{BB962C8B-B14F-4D97-AF65-F5344CB8AC3E}">
        <p14:creationId xmlns:p14="http://schemas.microsoft.com/office/powerpoint/2010/main" val="364015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97F08B8-0456-414D-8039-1E6625717530}"/>
              </a:ext>
            </a:extLst>
          </p:cNvPr>
          <p:cNvSpPr>
            <a:spLocks noGrp="1"/>
          </p:cNvSpPr>
          <p:nvPr>
            <p:ph type="body" idx="1"/>
          </p:nvPr>
        </p:nvSpPr>
        <p:spPr/>
        <p:txBody>
          <a:bodyPr/>
          <a:lstStyle/>
          <a:p>
            <a:endParaRPr lang="en-US" dirty="0"/>
          </a:p>
          <a:p>
            <a:r>
              <a:rPr lang="en-US" dirty="0"/>
              <a:t>If you send them to us at</a:t>
            </a:r>
          </a:p>
          <a:p>
            <a:r>
              <a:rPr lang="en-US" dirty="0"/>
              <a:t>      </a:t>
            </a:r>
            <a:endParaRPr lang="en-US" dirty="0" smtClean="0"/>
          </a:p>
          <a:p>
            <a:pPr algn="ctr"/>
            <a:r>
              <a:rPr lang="en-US" dirty="0" smtClean="0">
                <a:hlinkClick r:id="rId2"/>
              </a:rPr>
              <a:t>thefullenglish@pearson.com</a:t>
            </a:r>
            <a:endParaRPr lang="en-US" dirty="0"/>
          </a:p>
          <a:p>
            <a:endParaRPr lang="en-US" dirty="0"/>
          </a:p>
          <a:p>
            <a:r>
              <a:rPr lang="en-US" dirty="0"/>
              <a:t>  we will make them available to all who have signed up today.</a:t>
            </a:r>
          </a:p>
          <a:p>
            <a:endParaRPr lang="en-US" dirty="0"/>
          </a:p>
        </p:txBody>
      </p:sp>
      <p:sp>
        <p:nvSpPr>
          <p:cNvPr id="3" name="Title 2">
            <a:extLst>
              <a:ext uri="{FF2B5EF4-FFF2-40B4-BE49-F238E27FC236}">
                <a16:creationId xmlns="" xmlns:a16="http://schemas.microsoft.com/office/drawing/2014/main" id="{338B1445-944D-844F-B125-DDC86A2C18D2}"/>
              </a:ext>
            </a:extLst>
          </p:cNvPr>
          <p:cNvSpPr>
            <a:spLocks noGrp="1"/>
          </p:cNvSpPr>
          <p:nvPr>
            <p:ph type="title"/>
          </p:nvPr>
        </p:nvSpPr>
        <p:spPr>
          <a:ln>
            <a:solidFill>
              <a:schemeClr val="accent1"/>
            </a:solidFill>
          </a:ln>
        </p:spPr>
        <p:txBody>
          <a:bodyPr/>
          <a:lstStyle/>
          <a:p>
            <a:r>
              <a:rPr lang="en-US" dirty="0"/>
              <a:t>Any other ideas to share?</a:t>
            </a:r>
            <a:br>
              <a:rPr lang="en-US" dirty="0"/>
            </a:br>
            <a:r>
              <a:rPr lang="en-US" sz="3200" dirty="0"/>
              <a:t>£25 voucher shared resource (fortnightly draw) </a:t>
            </a:r>
          </a:p>
        </p:txBody>
      </p:sp>
    </p:spTree>
    <p:extLst>
      <p:ext uri="{BB962C8B-B14F-4D97-AF65-F5344CB8AC3E}">
        <p14:creationId xmlns:p14="http://schemas.microsoft.com/office/powerpoint/2010/main" val="16294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9763" y="1362701"/>
            <a:ext cx="4501105" cy="1859736"/>
          </a:xfrm>
        </p:spPr>
        <p:txBody>
          <a:bodyPr>
            <a:noAutofit/>
          </a:bodyPr>
          <a:lstStyle/>
          <a:p>
            <a:pPr algn="l"/>
            <a:r>
              <a:rPr lang="en-GB" sz="4000" b="1" dirty="0">
                <a:solidFill>
                  <a:srgbClr val="7030A0"/>
                </a:solidFill>
              </a:rPr>
              <a:t/>
            </a:r>
            <a:br>
              <a:rPr lang="en-GB" sz="4000" b="1" dirty="0">
                <a:solidFill>
                  <a:srgbClr val="7030A0"/>
                </a:solidFill>
              </a:rPr>
            </a:br>
            <a:r>
              <a:rPr lang="en-GB" sz="4000" b="1" dirty="0">
                <a:solidFill>
                  <a:srgbClr val="7030A0"/>
                </a:solidFill>
              </a:rPr>
              <a:t/>
            </a:r>
            <a:br>
              <a:rPr lang="en-GB" sz="4000" b="1" dirty="0">
                <a:solidFill>
                  <a:srgbClr val="7030A0"/>
                </a:solidFill>
              </a:rPr>
            </a:br>
            <a:r>
              <a:rPr lang="en-GB" sz="4000" b="1" dirty="0">
                <a:solidFill>
                  <a:srgbClr val="7030A0"/>
                </a:solidFill>
              </a:rPr>
              <a:t>£10 voucher and the winner is..</a:t>
            </a:r>
            <a:br>
              <a:rPr lang="en-GB" sz="4000" b="1" dirty="0">
                <a:solidFill>
                  <a:srgbClr val="7030A0"/>
                </a:solidFill>
              </a:rPr>
            </a:br>
            <a:endParaRPr lang="en-GB" sz="4000" b="1" dirty="0">
              <a:solidFill>
                <a:srgbClr val="7030A0"/>
              </a:solidFill>
            </a:endParaRPr>
          </a:p>
        </p:txBody>
      </p:sp>
      <p:sp>
        <p:nvSpPr>
          <p:cNvPr id="3" name="Subtitle 2"/>
          <p:cNvSpPr>
            <a:spLocks noGrp="1"/>
          </p:cNvSpPr>
          <p:nvPr>
            <p:ph type="subTitle" idx="1"/>
          </p:nvPr>
        </p:nvSpPr>
        <p:spPr>
          <a:xfrm>
            <a:off x="1276299" y="3839538"/>
            <a:ext cx="6858000" cy="1655762"/>
          </a:xfrm>
        </p:spPr>
        <p:txBody>
          <a:bodyPr/>
          <a:lstStyle/>
          <a:p>
            <a:pPr algn="l"/>
            <a:endParaRPr lang="en-GB" dirty="0"/>
          </a:p>
        </p:txBody>
      </p:sp>
      <p:sp>
        <p:nvSpPr>
          <p:cNvPr id="7" name="Title 2">
            <a:extLst>
              <a:ext uri="{FF2B5EF4-FFF2-40B4-BE49-F238E27FC236}">
                <a16:creationId xmlns="" xmlns:a16="http://schemas.microsoft.com/office/drawing/2014/main" id="{338B1445-944D-844F-B125-DDC86A2C18D2}"/>
              </a:ext>
            </a:extLst>
          </p:cNvPr>
          <p:cNvSpPr txBox="1">
            <a:spLocks/>
          </p:cNvSpPr>
          <p:nvPr/>
        </p:nvSpPr>
        <p:spPr>
          <a:xfrm>
            <a:off x="928049" y="1"/>
            <a:ext cx="6793640" cy="1293291"/>
          </a:xfrm>
          <a:prstGeom prst="rect">
            <a:avLst/>
          </a:prstGeom>
          <a:solidFill>
            <a:schemeClr val="bg1"/>
          </a:solidFill>
          <a:ln>
            <a:solidFill>
              <a:srgbClr val="9900CC"/>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7030A0"/>
                </a:solidFill>
              </a:rPr>
              <a:t>Weekly Draw for </a:t>
            </a:r>
          </a:p>
          <a:p>
            <a:r>
              <a:rPr lang="en-US" sz="4400" b="1" dirty="0">
                <a:solidFill>
                  <a:srgbClr val="7030A0"/>
                </a:solidFill>
              </a:rPr>
              <a:t>feedback survey </a:t>
            </a:r>
          </a:p>
        </p:txBody>
      </p:sp>
    </p:spTree>
    <p:extLst>
      <p:ext uri="{BB962C8B-B14F-4D97-AF65-F5344CB8AC3E}">
        <p14:creationId xmlns:p14="http://schemas.microsoft.com/office/powerpoint/2010/main" val="729166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866669" y="1275788"/>
            <a:ext cx="7772400" cy="1631199"/>
          </a:xfrm>
        </p:spPr>
        <p:txBody>
          <a:bodyPr>
            <a:noAutofit/>
          </a:bodyPr>
          <a:lstStyle/>
          <a:p>
            <a:pPr algn="l"/>
            <a:r>
              <a:rPr lang="en-GB" sz="2800" b="0" dirty="0" smtClean="0">
                <a:solidFill>
                  <a:srgbClr val="A4127D"/>
                </a:solidFill>
                <a:latin typeface="+mn-lt"/>
              </a:rPr>
              <a:t>Episode 1 with Kat Howard: discussing work-life balance, imposter syndrome, timesaving marking strategies,  relationships in schools.</a:t>
            </a:r>
            <a:endParaRPr lang="en-GB" sz="2800" b="0" dirty="0">
              <a:solidFill>
                <a:srgbClr val="A4127D"/>
              </a:solidFill>
              <a:latin typeface="+mn-lt"/>
            </a:endParaRPr>
          </a:p>
        </p:txBody>
      </p:sp>
      <p:sp>
        <p:nvSpPr>
          <p:cNvPr id="8" name="Rectangle 7"/>
          <p:cNvSpPr/>
          <p:nvPr/>
        </p:nvSpPr>
        <p:spPr>
          <a:xfrm>
            <a:off x="1378382" y="330548"/>
            <a:ext cx="6748975" cy="461665"/>
          </a:xfrm>
          <a:prstGeom prst="rect">
            <a:avLst/>
          </a:prstGeom>
        </p:spPr>
        <p:txBody>
          <a:bodyPr wrap="square">
            <a:spAutoFit/>
          </a:bodyPr>
          <a:lstStyle/>
          <a:p>
            <a:r>
              <a:rPr lang="en-GB" sz="2400" dirty="0">
                <a:hlinkClick r:id="rId2"/>
              </a:rPr>
              <a:t>https://soundcloud.com/pearson-education</a:t>
            </a:r>
            <a:endParaRPr lang="en-GB" sz="2400" dirty="0"/>
          </a:p>
        </p:txBody>
      </p:sp>
      <p:sp>
        <p:nvSpPr>
          <p:cNvPr id="9" name="Rectangle 8"/>
          <p:cNvSpPr/>
          <p:nvPr/>
        </p:nvSpPr>
        <p:spPr>
          <a:xfrm>
            <a:off x="1033392" y="845493"/>
            <a:ext cx="6619762" cy="461665"/>
          </a:xfrm>
          <a:prstGeom prst="rect">
            <a:avLst/>
          </a:prstGeom>
        </p:spPr>
        <p:txBody>
          <a:bodyPr wrap="none">
            <a:spAutoFit/>
          </a:bodyPr>
          <a:lstStyle/>
          <a:p>
            <a:pPr algn="ctr"/>
            <a:r>
              <a:rPr lang="en-GB" sz="2400" dirty="0" smtClean="0"/>
              <a:t>(Also coming </a:t>
            </a:r>
            <a:r>
              <a:rPr lang="en-GB" sz="2400" dirty="0"/>
              <a:t>soon to Spotify and Apple </a:t>
            </a:r>
            <a:r>
              <a:rPr lang="en-GB" sz="2400" dirty="0" smtClean="0"/>
              <a:t>Music) </a:t>
            </a:r>
            <a:endParaRPr lang="en-GB" sz="2400" dirty="0"/>
          </a:p>
        </p:txBody>
      </p:sp>
      <p:pic>
        <p:nvPicPr>
          <p:cNvPr id="10" name="Picture 9"/>
          <p:cNvPicPr>
            <a:picLocks noChangeAspect="1"/>
          </p:cNvPicPr>
          <p:nvPr/>
        </p:nvPicPr>
        <p:blipFill rotWithShape="1">
          <a:blip r:embed="rId3"/>
          <a:srcRect l="4479" t="46364" r="57197" b="18945"/>
          <a:stretch/>
        </p:blipFill>
        <p:spPr>
          <a:xfrm>
            <a:off x="907418" y="3151008"/>
            <a:ext cx="7219939" cy="3706992"/>
          </a:xfrm>
          <a:prstGeom prst="rect">
            <a:avLst/>
          </a:prstGeom>
        </p:spPr>
      </p:pic>
    </p:spTree>
    <p:extLst>
      <p:ext uri="{BB962C8B-B14F-4D97-AF65-F5344CB8AC3E}">
        <p14:creationId xmlns:p14="http://schemas.microsoft.com/office/powerpoint/2010/main" val="2857582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2579427" y="1129142"/>
            <a:ext cx="6254022" cy="4723581"/>
          </a:xfrm>
          <a:prstGeom prst="rect">
            <a:avLst/>
          </a:prstGeom>
          <a:noFill/>
          <a:ln>
            <a:noFill/>
          </a:ln>
        </p:spPr>
        <p:txBody>
          <a:bodyPr spcFirstLastPara="1" wrap="square" lIns="0" tIns="0" rIns="0" bIns="0" anchor="t" anchorCtr="0">
            <a:noAutofit/>
          </a:bodyPr>
          <a:lstStyle/>
          <a:p>
            <a:pPr fontAlgn="base">
              <a:buFont typeface="Arial" panose="020B0604020202020204" pitchFamily="34" charset="0"/>
              <a:buChar char="•"/>
            </a:pPr>
            <a:r>
              <a:rPr lang="en-GB" dirty="0">
                <a:solidFill>
                  <a:srgbClr val="000000"/>
                </a:solidFill>
                <a:latin typeface="Calibri" panose="020F0502020204030204" pitchFamily="34" charset="0"/>
              </a:rPr>
              <a:t>Check-in</a:t>
            </a:r>
          </a:p>
          <a:p>
            <a:pPr fontAlgn="base">
              <a:buFont typeface="Arial" panose="020B0604020202020204" pitchFamily="34" charset="0"/>
              <a:buChar char="•"/>
            </a:pPr>
            <a:r>
              <a:rPr lang="en-GB" dirty="0">
                <a:solidFill>
                  <a:srgbClr val="000000"/>
                </a:solidFill>
                <a:latin typeface="Calibri" panose="020F0502020204030204" pitchFamily="34" charset="0"/>
              </a:rPr>
              <a:t>Online resources</a:t>
            </a:r>
          </a:p>
          <a:p>
            <a:pPr fontAlgn="base">
              <a:buFont typeface="Arial" panose="020B0604020202020204" pitchFamily="34" charset="0"/>
              <a:buChar char="•"/>
            </a:pPr>
            <a:r>
              <a:rPr lang="en-GB" dirty="0">
                <a:solidFill>
                  <a:srgbClr val="000000"/>
                </a:solidFill>
                <a:latin typeface="Calibri" panose="020F0502020204030204" pitchFamily="34" charset="0"/>
              </a:rPr>
              <a:t>Language resources</a:t>
            </a:r>
          </a:p>
          <a:p>
            <a:pPr fontAlgn="base">
              <a:buFont typeface="Arial" panose="020B0604020202020204" pitchFamily="34" charset="0"/>
              <a:buChar char="•"/>
            </a:pPr>
            <a:r>
              <a:rPr lang="en-GB" dirty="0">
                <a:solidFill>
                  <a:srgbClr val="000000"/>
                </a:solidFill>
                <a:latin typeface="Calibri" panose="020F0502020204030204" pitchFamily="34" charset="0"/>
              </a:rPr>
              <a:t>Tea break</a:t>
            </a:r>
          </a:p>
          <a:p>
            <a:pPr fontAlgn="base">
              <a:buFont typeface="Arial" panose="020B0604020202020204" pitchFamily="34" charset="0"/>
              <a:buChar char="•"/>
            </a:pPr>
            <a:endParaRPr lang="en-GB" dirty="0">
              <a:solidFill>
                <a:srgbClr val="000000"/>
              </a:solidFill>
              <a:latin typeface="Calibri" panose="020F0502020204030204" pitchFamily="34" charset="0"/>
            </a:endParaRPr>
          </a:p>
          <a:p>
            <a:pPr fontAlgn="base">
              <a:buFont typeface="Arial" panose="020B0604020202020204" pitchFamily="34" charset="0"/>
              <a:buChar char="•"/>
            </a:pPr>
            <a:r>
              <a:rPr lang="en-GB" dirty="0">
                <a:solidFill>
                  <a:srgbClr val="000000"/>
                </a:solidFill>
                <a:latin typeface="Calibri" panose="020F0502020204030204" pitchFamily="34" charset="0"/>
              </a:rPr>
              <a:t>Shared resources</a:t>
            </a:r>
          </a:p>
          <a:p>
            <a:pPr fontAlgn="base">
              <a:buFont typeface="Arial" panose="020B0604020202020204" pitchFamily="34" charset="0"/>
              <a:buChar char="•"/>
            </a:pPr>
            <a:r>
              <a:rPr lang="en-GB" dirty="0">
                <a:solidFill>
                  <a:srgbClr val="000000"/>
                </a:solidFill>
                <a:latin typeface="Calibri" panose="020F0502020204030204" pitchFamily="34" charset="0"/>
              </a:rPr>
              <a:t>Support</a:t>
            </a:r>
          </a:p>
          <a:p>
            <a:pPr fontAlgn="base">
              <a:buFont typeface="Arial" panose="020B0604020202020204" pitchFamily="34" charset="0"/>
              <a:buChar char="•"/>
            </a:pPr>
            <a:endParaRPr lang="en-GB" dirty="0">
              <a:solidFill>
                <a:srgbClr val="000000"/>
              </a:solidFill>
              <a:latin typeface="Calibri" panose="020F0502020204030204" pitchFamily="34" charset="0"/>
            </a:endParaRPr>
          </a:p>
          <a:p>
            <a:pPr marL="228600" indent="0" fontAlgn="base"/>
            <a:r>
              <a:rPr lang="en-GB" dirty="0">
                <a:solidFill>
                  <a:srgbClr val="000000"/>
                </a:solidFill>
                <a:latin typeface="Calibri" panose="020F0502020204030204" pitchFamily="34" charset="0"/>
              </a:rPr>
              <a:t/>
            </a:r>
            <a:br>
              <a:rPr lang="en-GB" dirty="0">
                <a:solidFill>
                  <a:srgbClr val="000000"/>
                </a:solidFill>
                <a:latin typeface="Calibri" panose="020F0502020204030204" pitchFamily="34" charset="0"/>
              </a:rPr>
            </a:br>
            <a:endParaRPr lang="en-GB" dirty="0">
              <a:solidFill>
                <a:srgbClr val="000000"/>
              </a:solidFill>
              <a:latin typeface="Calibri" panose="020F0502020204030204" pitchFamily="34" charset="0"/>
            </a:endParaRPr>
          </a:p>
          <a:p>
            <a:r>
              <a:rPr lang="en-GB" dirty="0"/>
              <a:t/>
            </a:r>
            <a:br>
              <a:rPr lang="en-GB" dirty="0"/>
            </a:br>
            <a:endParaRPr dirty="0"/>
          </a:p>
        </p:txBody>
      </p:sp>
      <p:sp>
        <p:nvSpPr>
          <p:cNvPr id="101" name="Google Shape;101;p2"/>
          <p:cNvSpPr txBox="1">
            <a:spLocks noGrp="1"/>
          </p:cNvSpPr>
          <p:nvPr>
            <p:ph type="title"/>
          </p:nvPr>
        </p:nvSpPr>
        <p:spPr>
          <a:xfrm>
            <a:off x="1273299" y="179552"/>
            <a:ext cx="6568219" cy="11079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3600"/>
              <a:buFont typeface="Arial"/>
              <a:buNone/>
            </a:pPr>
            <a:r>
              <a:rPr lang="en-GB" dirty="0"/>
              <a:t>Agenda</a:t>
            </a:r>
            <a:endParaRPr dirty="0"/>
          </a:p>
        </p:txBody>
      </p:sp>
    </p:spTree>
    <p:extLst>
      <p:ext uri="{BB962C8B-B14F-4D97-AF65-F5344CB8AC3E}">
        <p14:creationId xmlns:p14="http://schemas.microsoft.com/office/powerpoint/2010/main" val="3400669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a:solidFill>
                  <a:schemeClr val="dk1"/>
                </a:solidFill>
                <a:latin typeface="Arial"/>
                <a:ea typeface="Arial"/>
                <a:cs typeface="Arial"/>
                <a:sym typeface="Arial"/>
              </a:rPr>
              <a:t>GCSE (9-1)</a:t>
            </a:r>
            <a:br>
              <a:rPr lang="en-GB" sz="4400" b="1" i="0" u="none" strike="noStrike" cap="none">
                <a:solidFill>
                  <a:schemeClr val="dk1"/>
                </a:solidFill>
                <a:latin typeface="Arial"/>
                <a:ea typeface="Arial"/>
                <a:cs typeface="Arial"/>
                <a:sym typeface="Arial"/>
              </a:rPr>
            </a:br>
            <a:r>
              <a:rPr lang="en-GB" sz="4400" b="1" i="0" u="none" strike="noStrike" cap="none">
                <a:solidFill>
                  <a:schemeClr val="dk1"/>
                </a:solidFill>
                <a:latin typeface="Arial"/>
                <a:ea typeface="Arial"/>
                <a:cs typeface="Arial"/>
                <a:sym typeface="Arial"/>
              </a:rPr>
              <a:t>English </a:t>
            </a:r>
            <a:endParaRPr sz="1200" b="0" i="0" u="none" strike="noStrike" cap="none">
              <a:solidFill>
                <a:srgbClr val="000000"/>
              </a:solidFill>
              <a:latin typeface="Arial"/>
              <a:ea typeface="Arial"/>
              <a:cs typeface="Arial"/>
              <a:sym typeface="Arial"/>
            </a:endParaRPr>
          </a:p>
        </p:txBody>
      </p:sp>
      <p:sp>
        <p:nvSpPr>
          <p:cNvPr id="95" name="Google Shape;95;p1"/>
          <p:cNvSpPr txBox="1"/>
          <p:nvPr/>
        </p:nvSpPr>
        <p:spPr>
          <a:xfrm>
            <a:off x="899472" y="3274313"/>
            <a:ext cx="3974743" cy="7386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dirty="0">
                <a:solidFill>
                  <a:schemeClr val="dk1"/>
                </a:solidFill>
                <a:latin typeface="Arial"/>
                <a:ea typeface="Arial"/>
                <a:cs typeface="Arial"/>
                <a:sym typeface="Arial"/>
              </a:rPr>
              <a:t>What more can we do to help?</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02552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3206" y="2664726"/>
            <a:ext cx="4517409" cy="923330"/>
          </a:xfrm>
          <a:prstGeom prst="rect">
            <a:avLst/>
          </a:prstGeom>
        </p:spPr>
        <p:txBody>
          <a:bodyPr wrap="square">
            <a:spAutoFit/>
          </a:bodyPr>
          <a:lstStyle/>
          <a:p>
            <a:r>
              <a:rPr lang="en-GB" dirty="0"/>
              <a:t>https://qualifications.pearson.com/en/campaigns/pearson-covid-19/united-kingdom-covid-19-coronavirus-update.html</a:t>
            </a:r>
          </a:p>
        </p:txBody>
      </p:sp>
      <p:sp>
        <p:nvSpPr>
          <p:cNvPr id="4" name="TextBox 3"/>
          <p:cNvSpPr txBox="1"/>
          <p:nvPr/>
        </p:nvSpPr>
        <p:spPr>
          <a:xfrm>
            <a:off x="204717" y="586854"/>
            <a:ext cx="5568286" cy="1938992"/>
          </a:xfrm>
          <a:prstGeom prst="rect">
            <a:avLst/>
          </a:prstGeom>
          <a:noFill/>
        </p:spPr>
        <p:txBody>
          <a:bodyPr wrap="square" rtlCol="0">
            <a:spAutoFit/>
          </a:bodyPr>
          <a:lstStyle/>
          <a:p>
            <a:endParaRPr lang="en-GB" sz="2400" b="1" dirty="0">
              <a:solidFill>
                <a:schemeClr val="accent1">
                  <a:lumMod val="75000"/>
                </a:schemeClr>
              </a:solidFill>
            </a:endParaRPr>
          </a:p>
          <a:p>
            <a:r>
              <a:rPr lang="en-GB" sz="2400" b="1" u="sng" dirty="0">
                <a:solidFill>
                  <a:schemeClr val="accent1">
                    <a:lumMod val="75000"/>
                  </a:schemeClr>
                </a:solidFill>
              </a:rPr>
              <a:t>The latest current and 2021 updates </a:t>
            </a:r>
            <a:r>
              <a:rPr lang="en-GB" sz="2400" b="1" dirty="0">
                <a:solidFill>
                  <a:schemeClr val="accent1">
                    <a:lumMod val="75000"/>
                  </a:schemeClr>
                </a:solidFill>
              </a:rPr>
              <a:t>can be found through the following link and will be updated as soon as new information is available </a:t>
            </a:r>
          </a:p>
        </p:txBody>
      </p:sp>
    </p:spTree>
    <p:extLst>
      <p:ext uri="{BB962C8B-B14F-4D97-AF65-F5344CB8AC3E}">
        <p14:creationId xmlns:p14="http://schemas.microsoft.com/office/powerpoint/2010/main" val="1672756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5362D-2156-4367-8CF0-EE24550631EA}"/>
              </a:ext>
            </a:extLst>
          </p:cNvPr>
          <p:cNvSpPr>
            <a:spLocks noGrp="1"/>
          </p:cNvSpPr>
          <p:nvPr>
            <p:ph type="ctrTitle"/>
          </p:nvPr>
        </p:nvSpPr>
        <p:spPr>
          <a:xfrm>
            <a:off x="685800" y="348640"/>
            <a:ext cx="7772400" cy="931520"/>
          </a:xfrm>
        </p:spPr>
        <p:txBody>
          <a:bodyPr>
            <a:normAutofit fontScale="90000"/>
          </a:bodyPr>
          <a:lstStyle/>
          <a:p>
            <a:r>
              <a:rPr lang="en-GB" sz="3600" b="1" dirty="0">
                <a:solidFill>
                  <a:srgbClr val="0070C0"/>
                </a:solidFill>
                <a:latin typeface="Arial" panose="020B0604020202020204" pitchFamily="34" charset="0"/>
                <a:cs typeface="Arial" panose="020B0604020202020204" pitchFamily="34" charset="0"/>
              </a:rPr>
              <a:t>Free online lessons for Year 10 students</a:t>
            </a:r>
          </a:p>
        </p:txBody>
      </p:sp>
      <p:sp>
        <p:nvSpPr>
          <p:cNvPr id="3" name="Subtitle 2">
            <a:extLst>
              <a:ext uri="{FF2B5EF4-FFF2-40B4-BE49-F238E27FC236}">
                <a16:creationId xmlns="" xmlns:a16="http://schemas.microsoft.com/office/drawing/2014/main" id="{BF51E038-D52E-46CB-A34E-7709C2A524A2}"/>
              </a:ext>
            </a:extLst>
          </p:cNvPr>
          <p:cNvSpPr>
            <a:spLocks noGrp="1"/>
          </p:cNvSpPr>
          <p:nvPr>
            <p:ph type="subTitle" idx="1"/>
          </p:nvPr>
        </p:nvSpPr>
        <p:spPr>
          <a:xfrm>
            <a:off x="1702558" y="1991733"/>
            <a:ext cx="6858000" cy="3981157"/>
          </a:xfrm>
        </p:spPr>
        <p:txBody>
          <a:bodyPr>
            <a:normAutofit/>
          </a:bodyPr>
          <a:lstStyle/>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6 weekly 45 minute lessons delivered by a teacher</a:t>
            </a: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Started 3</a:t>
            </a:r>
            <a:r>
              <a:rPr lang="en-GB" sz="3200" baseline="30000" dirty="0">
                <a:latin typeface="Arial" panose="020B0604020202020204" pitchFamily="34" charset="0"/>
                <a:cs typeface="Arial" panose="020B0604020202020204" pitchFamily="34" charset="0"/>
              </a:rPr>
              <a:t>rd</a:t>
            </a:r>
            <a:r>
              <a:rPr lang="en-GB" sz="3200" dirty="0">
                <a:latin typeface="Arial" panose="020B0604020202020204" pitchFamily="34" charset="0"/>
                <a:cs typeface="Arial" panose="020B0604020202020204" pitchFamily="34" charset="0"/>
              </a:rPr>
              <a:t> June </a:t>
            </a: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English Language focus</a:t>
            </a:r>
          </a:p>
          <a:p>
            <a:pPr marL="342900" indent="-342900" algn="l">
              <a:buFont typeface="Arial" panose="020B0604020202020204" pitchFamily="34" charset="0"/>
              <a:buChar char="•"/>
            </a:pPr>
            <a:r>
              <a:rPr lang="en-GB" dirty="0">
                <a:hlinkClick r:id="rId2"/>
              </a:rPr>
              <a:t>Follow this link</a:t>
            </a:r>
            <a:endParaRPr lang="en-GB" dirty="0"/>
          </a:p>
          <a:p>
            <a:pPr marL="342900" indent="-342900" algn="l">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algn="l"/>
            <a:endParaRPr lang="en-GB" dirty="0"/>
          </a:p>
        </p:txBody>
      </p:sp>
    </p:spTree>
    <p:extLst>
      <p:ext uri="{BB962C8B-B14F-4D97-AF65-F5344CB8AC3E}">
        <p14:creationId xmlns:p14="http://schemas.microsoft.com/office/powerpoint/2010/main" val="3262512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7AA4C08-F359-C44D-95FD-5DB10F8D676C}"/>
              </a:ext>
            </a:extLst>
          </p:cNvPr>
          <p:cNvSpPr>
            <a:spLocks noGrp="1"/>
          </p:cNvSpPr>
          <p:nvPr>
            <p:ph type="body" idx="1"/>
          </p:nvPr>
        </p:nvSpPr>
        <p:spPr>
          <a:xfrm>
            <a:off x="3070746" y="1440000"/>
            <a:ext cx="5698854" cy="5059041"/>
          </a:xfrm>
        </p:spPr>
        <p:txBody>
          <a:bodyPr/>
          <a:lstStyle/>
          <a:p>
            <a:r>
              <a:rPr lang="en-US" dirty="0"/>
              <a:t>Boys Don’t Cry</a:t>
            </a:r>
          </a:p>
          <a:p>
            <a:endParaRPr lang="en-US" dirty="0"/>
          </a:p>
          <a:p>
            <a:r>
              <a:rPr lang="en-US" dirty="0"/>
              <a:t>The Empress</a:t>
            </a:r>
          </a:p>
          <a:p>
            <a:endParaRPr lang="en-US" dirty="0"/>
          </a:p>
          <a:p>
            <a:r>
              <a:rPr lang="en-US" dirty="0"/>
              <a:t>Refugee Boy</a:t>
            </a:r>
          </a:p>
          <a:p>
            <a:endParaRPr lang="en-US" dirty="0"/>
          </a:p>
          <a:p>
            <a:r>
              <a:rPr lang="en-US" dirty="0"/>
              <a:t>Coram Boy</a:t>
            </a:r>
          </a:p>
          <a:p>
            <a:endParaRPr lang="en-US" dirty="0"/>
          </a:p>
          <a:p>
            <a:r>
              <a:rPr lang="en-GB" dirty="0">
                <a:hlinkClick r:id="rId2"/>
              </a:rPr>
              <a:t>Follow this link</a:t>
            </a:r>
            <a:endParaRPr lang="en-US" dirty="0"/>
          </a:p>
        </p:txBody>
      </p:sp>
      <p:sp>
        <p:nvSpPr>
          <p:cNvPr id="3" name="Title 2">
            <a:extLst>
              <a:ext uri="{FF2B5EF4-FFF2-40B4-BE49-F238E27FC236}">
                <a16:creationId xmlns="" xmlns:a16="http://schemas.microsoft.com/office/drawing/2014/main" id="{9D870932-E694-1743-9EC3-148F925A352C}"/>
              </a:ext>
            </a:extLst>
          </p:cNvPr>
          <p:cNvSpPr>
            <a:spLocks noGrp="1"/>
          </p:cNvSpPr>
          <p:nvPr>
            <p:ph type="title"/>
          </p:nvPr>
        </p:nvSpPr>
        <p:spPr/>
        <p:txBody>
          <a:bodyPr/>
          <a:lstStyle/>
          <a:p>
            <a:r>
              <a:rPr lang="en-US" dirty="0"/>
              <a:t>New Knowledge </a:t>
            </a:r>
            <a:r>
              <a:rPr lang="en-US" dirty="0" err="1"/>
              <a:t>Organisers</a:t>
            </a:r>
            <a:endParaRPr lang="en-US" dirty="0"/>
          </a:p>
        </p:txBody>
      </p:sp>
    </p:spTree>
    <p:extLst>
      <p:ext uri="{BB962C8B-B14F-4D97-AF65-F5344CB8AC3E}">
        <p14:creationId xmlns:p14="http://schemas.microsoft.com/office/powerpoint/2010/main" val="2344730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712" y="3510805"/>
            <a:ext cx="6005013" cy="2387600"/>
          </a:xfrm>
        </p:spPr>
        <p:txBody>
          <a:bodyPr>
            <a:noAutofit/>
          </a:bodyPr>
          <a:lstStyle/>
          <a:p>
            <a:pPr algn="l"/>
            <a:r>
              <a:rPr lang="en-US" sz="2800" dirty="0">
                <a:solidFill>
                  <a:srgbClr val="0080AC"/>
                </a:solidFill>
                <a:latin typeface="+mn-lt"/>
              </a:rPr>
              <a:t>Coram Boy</a:t>
            </a:r>
            <a:br>
              <a:rPr lang="en-US" sz="2800" dirty="0">
                <a:solidFill>
                  <a:srgbClr val="0080AC"/>
                </a:solidFill>
                <a:latin typeface="+mn-lt"/>
              </a:rPr>
            </a:br>
            <a:r>
              <a:rPr lang="en-US" sz="2800" dirty="0">
                <a:solidFill>
                  <a:srgbClr val="0080AC"/>
                </a:solidFill>
                <a:latin typeface="+mn-lt"/>
              </a:rPr>
              <a:t>Boys Don’t Cry</a:t>
            </a:r>
            <a:br>
              <a:rPr lang="en-US" sz="2800" dirty="0">
                <a:solidFill>
                  <a:srgbClr val="0080AC"/>
                </a:solidFill>
                <a:latin typeface="+mn-lt"/>
              </a:rPr>
            </a:br>
            <a:r>
              <a:rPr lang="en-US" sz="2800" dirty="0">
                <a:solidFill>
                  <a:srgbClr val="0080AC"/>
                </a:solidFill>
                <a:latin typeface="+mn-lt"/>
              </a:rPr>
              <a:t>An Inspector Calls</a:t>
            </a:r>
            <a:br>
              <a:rPr lang="en-US" sz="2800" dirty="0">
                <a:solidFill>
                  <a:srgbClr val="0080AC"/>
                </a:solidFill>
                <a:latin typeface="+mn-lt"/>
              </a:rPr>
            </a:br>
            <a:r>
              <a:rPr lang="en-US" sz="2800" dirty="0">
                <a:solidFill>
                  <a:srgbClr val="0080AC"/>
                </a:solidFill>
                <a:latin typeface="+mn-lt"/>
              </a:rPr>
              <a:t>Jekyll and Hyde</a:t>
            </a:r>
            <a:br>
              <a:rPr lang="en-US" sz="2800" dirty="0">
                <a:solidFill>
                  <a:srgbClr val="0080AC"/>
                </a:solidFill>
                <a:latin typeface="+mn-lt"/>
              </a:rPr>
            </a:br>
            <a:r>
              <a:rPr lang="en-US" sz="2800" dirty="0">
                <a:solidFill>
                  <a:srgbClr val="0080AC"/>
                </a:solidFill>
                <a:latin typeface="+mn-lt"/>
              </a:rPr>
              <a:t>A Christmas Carol</a:t>
            </a:r>
            <a:br>
              <a:rPr lang="en-US" sz="2800" dirty="0">
                <a:solidFill>
                  <a:srgbClr val="0080AC"/>
                </a:solidFill>
                <a:latin typeface="+mn-lt"/>
              </a:rPr>
            </a:br>
            <a:r>
              <a:rPr lang="en-US" sz="2800" dirty="0" smtClean="0">
                <a:solidFill>
                  <a:srgbClr val="0080AC"/>
                </a:solidFill>
                <a:latin typeface="+mn-lt"/>
              </a:rPr>
              <a:t>Poetry: Power </a:t>
            </a:r>
            <a:r>
              <a:rPr lang="en-US" sz="2800" dirty="0">
                <a:solidFill>
                  <a:srgbClr val="0080AC"/>
                </a:solidFill>
                <a:latin typeface="+mn-lt"/>
              </a:rPr>
              <a:t>and Conflict/Belonging</a:t>
            </a:r>
            <a:br>
              <a:rPr lang="en-US" sz="2800" dirty="0">
                <a:solidFill>
                  <a:srgbClr val="0080AC"/>
                </a:solidFill>
                <a:latin typeface="+mn-lt"/>
              </a:rPr>
            </a:br>
            <a:r>
              <a:rPr lang="en-US" sz="2800" dirty="0">
                <a:solidFill>
                  <a:srgbClr val="0080AC"/>
                </a:solidFill>
                <a:latin typeface="+mn-lt"/>
              </a:rPr>
              <a:t>Refugee Boy</a:t>
            </a:r>
            <a:br>
              <a:rPr lang="en-US" sz="2800" dirty="0">
                <a:solidFill>
                  <a:srgbClr val="0080AC"/>
                </a:solidFill>
                <a:latin typeface="+mn-lt"/>
              </a:rPr>
            </a:br>
            <a:r>
              <a:rPr lang="en-US" sz="2800" dirty="0">
                <a:solidFill>
                  <a:srgbClr val="0080AC"/>
                </a:solidFill>
                <a:latin typeface="+mn-lt"/>
              </a:rPr>
              <a:t>The Empress</a:t>
            </a:r>
            <a:r>
              <a:rPr lang="en-US" sz="4800" dirty="0">
                <a:solidFill>
                  <a:srgbClr val="0080AC"/>
                </a:solidFill>
                <a:latin typeface="+mn-lt"/>
              </a:rPr>
              <a:t/>
            </a:r>
            <a:br>
              <a:rPr lang="en-US" sz="4800" dirty="0">
                <a:solidFill>
                  <a:srgbClr val="0080AC"/>
                </a:solidFill>
                <a:latin typeface="+mn-lt"/>
              </a:rPr>
            </a:br>
            <a:endParaRPr lang="en-GB" sz="4800" dirty="0">
              <a:solidFill>
                <a:srgbClr val="0080AC"/>
              </a:solidFill>
              <a:latin typeface="+mn-lt"/>
            </a:endParaRPr>
          </a:p>
        </p:txBody>
      </p:sp>
      <p:sp>
        <p:nvSpPr>
          <p:cNvPr id="4" name="Rectangle 3"/>
          <p:cNvSpPr/>
          <p:nvPr/>
        </p:nvSpPr>
        <p:spPr>
          <a:xfrm>
            <a:off x="1746915" y="1126967"/>
            <a:ext cx="4572000" cy="523220"/>
          </a:xfrm>
          <a:prstGeom prst="rect">
            <a:avLst/>
          </a:prstGeom>
        </p:spPr>
        <p:txBody>
          <a:bodyPr>
            <a:spAutoFit/>
          </a:bodyPr>
          <a:lstStyle/>
          <a:p>
            <a:r>
              <a:rPr lang="en-GB" sz="2800" dirty="0" smtClean="0">
                <a:hlinkClick r:id="rId2"/>
              </a:rPr>
              <a:t>Live Training </a:t>
            </a:r>
            <a:r>
              <a:rPr lang="en-GB" sz="2800" dirty="0" err="1" smtClean="0">
                <a:hlinkClick r:id="rId2"/>
              </a:rPr>
              <a:t>Powerpoints</a:t>
            </a:r>
            <a:endParaRPr lang="en-GB" sz="2800" dirty="0"/>
          </a:p>
        </p:txBody>
      </p:sp>
      <p:sp>
        <p:nvSpPr>
          <p:cNvPr id="6" name="Title 2">
            <a:extLst>
              <a:ext uri="{FF2B5EF4-FFF2-40B4-BE49-F238E27FC236}">
                <a16:creationId xmlns="" xmlns:a16="http://schemas.microsoft.com/office/drawing/2014/main" id="{44A745CA-1B62-5C43-9F3F-43B50AC49CE0}"/>
              </a:ext>
            </a:extLst>
          </p:cNvPr>
          <p:cNvSpPr txBox="1">
            <a:spLocks/>
          </p:cNvSpPr>
          <p:nvPr/>
        </p:nvSpPr>
        <p:spPr>
          <a:xfrm>
            <a:off x="1034148" y="263958"/>
            <a:ext cx="6568219" cy="553998"/>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smtClean="0">
                <a:solidFill>
                  <a:srgbClr val="8A87C1"/>
                </a:solidFill>
                <a:latin typeface="+mn-lt"/>
              </a:rPr>
              <a:t>Powerpoint</a:t>
            </a:r>
            <a:r>
              <a:rPr lang="en-US" b="1" dirty="0" smtClean="0">
                <a:solidFill>
                  <a:srgbClr val="8A87C1"/>
                </a:solidFill>
                <a:latin typeface="+mn-lt"/>
              </a:rPr>
              <a:t> lessons</a:t>
            </a:r>
            <a:endParaRPr lang="en-US" b="1" dirty="0">
              <a:solidFill>
                <a:srgbClr val="8A87C1"/>
              </a:solidFill>
              <a:latin typeface="+mn-lt"/>
            </a:endParaRPr>
          </a:p>
        </p:txBody>
      </p:sp>
    </p:spTree>
    <p:extLst>
      <p:ext uri="{BB962C8B-B14F-4D97-AF65-F5344CB8AC3E}">
        <p14:creationId xmlns:p14="http://schemas.microsoft.com/office/powerpoint/2010/main" val="1315358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D9154B0-3079-FE43-AD72-401E89BE57F9}"/>
              </a:ext>
            </a:extLst>
          </p:cNvPr>
          <p:cNvSpPr>
            <a:spLocks noGrp="1"/>
          </p:cNvSpPr>
          <p:nvPr>
            <p:ph type="body" idx="1"/>
          </p:nvPr>
        </p:nvSpPr>
        <p:spPr>
          <a:ln>
            <a:solidFill>
              <a:schemeClr val="accent1"/>
            </a:solidFill>
          </a:ln>
        </p:spPr>
        <p:txBody>
          <a:bodyPr/>
          <a:lstStyle/>
          <a:p>
            <a:r>
              <a:rPr lang="en-GB" sz="1800" dirty="0"/>
              <a:t>Sign-up for Secondary resources form is here: </a:t>
            </a:r>
            <a:r>
              <a:rPr lang="en-GB" sz="1800" dirty="0">
                <a:hlinkClick r:id="rId2"/>
              </a:rPr>
              <a:t>https://www.pearson.com/uk/educators/schools/update-for-schools/secondary-support.html</a:t>
            </a:r>
            <a:endParaRPr lang="en-GB" sz="1800" dirty="0"/>
          </a:p>
          <a:p>
            <a:endParaRPr lang="en-GB" dirty="0"/>
          </a:p>
          <a:p>
            <a:r>
              <a:rPr lang="en-GB" sz="1600" dirty="0"/>
              <a:t>This gives access to: </a:t>
            </a:r>
          </a:p>
          <a:p>
            <a:pPr lvl="1"/>
            <a:r>
              <a:rPr lang="en-GB" sz="1200" dirty="0"/>
              <a:t>KS3 Skills for Writing </a:t>
            </a:r>
            <a:br>
              <a:rPr lang="en-GB" sz="1200" dirty="0"/>
            </a:br>
            <a:r>
              <a:rPr lang="en-GB" sz="1200" dirty="0"/>
              <a:t> </a:t>
            </a:r>
          </a:p>
          <a:p>
            <a:pPr lvl="1"/>
            <a:r>
              <a:rPr lang="en-GB" sz="1200" dirty="0"/>
              <a:t>Pearson Edexcel GCSE (9–1) English Language Text Anthology</a:t>
            </a:r>
            <a:br>
              <a:rPr lang="en-GB" sz="1200" dirty="0"/>
            </a:br>
            <a:r>
              <a:rPr lang="en-GB" sz="1200" dirty="0"/>
              <a:t> </a:t>
            </a:r>
          </a:p>
          <a:p>
            <a:pPr lvl="1"/>
            <a:r>
              <a:rPr lang="en-GB" sz="1200" dirty="0"/>
              <a:t>Pearson Edexcel GCSE (9–1) English Language Core Student Book – coming soon!</a:t>
            </a:r>
            <a:br>
              <a:rPr lang="en-GB" sz="1200" dirty="0"/>
            </a:br>
            <a:r>
              <a:rPr lang="en-GB" sz="1200" dirty="0"/>
              <a:t> </a:t>
            </a:r>
          </a:p>
          <a:p>
            <a:pPr lvl="1"/>
            <a:r>
              <a:rPr lang="en-GB" sz="1200" dirty="0"/>
              <a:t>Pearson Edexcel GCSE (9–1) English Language Revision Guide</a:t>
            </a:r>
            <a:br>
              <a:rPr lang="en-GB" sz="1200" dirty="0"/>
            </a:br>
            <a:r>
              <a:rPr lang="en-GB" sz="1200" dirty="0"/>
              <a:t> </a:t>
            </a:r>
          </a:p>
          <a:p>
            <a:pPr lvl="1"/>
            <a:r>
              <a:rPr lang="en-GB" sz="1200" dirty="0"/>
              <a:t>AQA GCSE (9–1)  English Language Revision Guide.</a:t>
            </a:r>
          </a:p>
          <a:p>
            <a:r>
              <a:rPr lang="en-GB" dirty="0"/>
              <a:t/>
            </a:r>
            <a:br>
              <a:rPr lang="en-GB" dirty="0"/>
            </a:br>
            <a:endParaRPr lang="en-US" dirty="0"/>
          </a:p>
        </p:txBody>
      </p:sp>
      <p:sp>
        <p:nvSpPr>
          <p:cNvPr id="3" name="Title 2">
            <a:extLst>
              <a:ext uri="{FF2B5EF4-FFF2-40B4-BE49-F238E27FC236}">
                <a16:creationId xmlns="" xmlns:a16="http://schemas.microsoft.com/office/drawing/2014/main" id="{CA6CC700-05FC-B04D-8D8B-09AD2AE0C459}"/>
              </a:ext>
            </a:extLst>
          </p:cNvPr>
          <p:cNvSpPr>
            <a:spLocks noGrp="1"/>
          </p:cNvSpPr>
          <p:nvPr>
            <p:ph type="title"/>
          </p:nvPr>
        </p:nvSpPr>
        <p:spPr/>
        <p:txBody>
          <a:bodyPr/>
          <a:lstStyle/>
          <a:p>
            <a:r>
              <a:rPr lang="en-US" dirty="0"/>
              <a:t>Secondary resources</a:t>
            </a:r>
          </a:p>
        </p:txBody>
      </p:sp>
    </p:spTree>
    <p:extLst>
      <p:ext uri="{BB962C8B-B14F-4D97-AF65-F5344CB8AC3E}">
        <p14:creationId xmlns:p14="http://schemas.microsoft.com/office/powerpoint/2010/main" val="1553016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sp>
        <p:nvSpPr>
          <p:cNvPr id="219" name="Google Shape;219;g4190bae54d_0_1"/>
          <p:cNvSpPr txBox="1">
            <a:spLocks noGrp="1"/>
          </p:cNvSpPr>
          <p:nvPr>
            <p:ph type="title"/>
          </p:nvPr>
        </p:nvSpPr>
        <p:spPr>
          <a:xfrm>
            <a:off x="859514" y="365133"/>
            <a:ext cx="3840085" cy="1692794"/>
          </a:xfrm>
          <a:prstGeom prst="rect">
            <a:avLst/>
          </a:prstGeom>
        </p:spPr>
        <p:txBody>
          <a:bodyPr spcFirstLastPara="1" vert="horz" lIns="91440" tIns="45720" rIns="91440" bIns="45720" rtlCol="0" anchor="ctr" anchorCtr="0">
            <a:normAutofit/>
          </a:bodyPr>
          <a:lstStyle/>
          <a:p>
            <a:pPr marL="0" lvl="0" indent="0" algn="l">
              <a:lnSpc>
                <a:spcPct val="90000"/>
              </a:lnSpc>
              <a:spcBef>
                <a:spcPct val="0"/>
              </a:spcBef>
              <a:spcAft>
                <a:spcPts val="0"/>
              </a:spcAft>
            </a:pPr>
            <a:r>
              <a:rPr lang="en-US" sz="4400" dirty="0">
                <a:solidFill>
                  <a:schemeClr val="tx1"/>
                </a:solidFill>
                <a:latin typeface="+mj-lt"/>
                <a:ea typeface="+mj-ea"/>
                <a:cs typeface="+mj-cs"/>
              </a:rPr>
              <a:t>Your Subject Advisor</a:t>
            </a:r>
          </a:p>
        </p:txBody>
      </p:sp>
      <p:cxnSp>
        <p:nvCxnSpPr>
          <p:cNvPr id="223" name="Straight Arrow Connector 97">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8" name="Google Shape;218;g4190bae54d_0_1"/>
          <p:cNvSpPr txBox="1">
            <a:spLocks noGrp="1"/>
          </p:cNvSpPr>
          <p:nvPr>
            <p:ph type="body" idx="1"/>
          </p:nvPr>
        </p:nvSpPr>
        <p:spPr>
          <a:xfrm>
            <a:off x="491490" y="2575034"/>
            <a:ext cx="3840085" cy="3462228"/>
          </a:xfrm>
          <a:prstGeom prst="rect">
            <a:avLst/>
          </a:prstGeom>
        </p:spPr>
        <p:txBody>
          <a:bodyPr spcFirstLastPara="1" vert="horz" lIns="91440" tIns="45720" rIns="91440" bIns="45720" rtlCol="0" anchorCtr="0">
            <a:normAutofit/>
          </a:bodyPr>
          <a:lstStyle/>
          <a:p>
            <a:pPr marL="0" lvl="0">
              <a:lnSpc>
                <a:spcPct val="90000"/>
              </a:lnSpc>
              <a:spcBef>
                <a:spcPts val="0"/>
              </a:spcBef>
              <a:spcAft>
                <a:spcPts val="0"/>
              </a:spcAft>
              <a:buClr>
                <a:schemeClr val="dk1"/>
              </a:buClr>
              <a:buSzPts val="1100"/>
              <a:buFont typeface="Arial" panose="020B0604020202020204" pitchFamily="34" charset="0"/>
              <a:buChar char="•"/>
            </a:pPr>
            <a:r>
              <a:rPr lang="en-US" sz="1600" b="1">
                <a:solidFill>
                  <a:schemeClr val="tx1"/>
                </a:solidFill>
                <a:latin typeface="+mn-lt"/>
                <a:ea typeface="+mn-ea"/>
                <a:cs typeface="+mn-cs"/>
              </a:rPr>
              <a:t>Clare Haviland</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a:solidFill>
                  <a:schemeClr val="tx1"/>
                </a:solidFill>
                <a:latin typeface="+mn-lt"/>
                <a:ea typeface="+mn-ea"/>
                <a:cs typeface="+mn-cs"/>
              </a:rPr>
              <a:t>Telephone: 03330164120</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a:solidFill>
                  <a:schemeClr val="tx1"/>
                </a:solidFill>
                <a:latin typeface="+mn-lt"/>
                <a:ea typeface="+mn-ea"/>
                <a:cs typeface="+mn-cs"/>
              </a:rPr>
              <a:t>Twitter: @PearsonTeachEng</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u="sng">
                <a:solidFill>
                  <a:schemeClr val="tx1"/>
                </a:solidFill>
                <a:latin typeface="+mn-lt"/>
                <a:ea typeface="+mn-ea"/>
                <a:cs typeface="+mn-cs"/>
                <a:hlinkClick r:id="rId3"/>
              </a:rPr>
              <a:t>Email or live chat</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a:solidFill>
                  <a:schemeClr val="tx1"/>
                </a:solidFill>
                <a:latin typeface="+mn-lt"/>
                <a:ea typeface="+mn-ea"/>
                <a:cs typeface="+mn-cs"/>
              </a:rPr>
              <a:t>You can sign up for Clare’s</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a:solidFill>
                  <a:schemeClr val="tx1"/>
                </a:solidFill>
                <a:latin typeface="+mn-lt"/>
                <a:ea typeface="+mn-ea"/>
                <a:cs typeface="+mn-cs"/>
              </a:rPr>
              <a:t>e-updates by completing this</a:t>
            </a:r>
          </a:p>
          <a:p>
            <a:pPr marL="0" lvl="0">
              <a:lnSpc>
                <a:spcPct val="90000"/>
              </a:lnSpc>
              <a:spcBef>
                <a:spcPts val="0"/>
              </a:spcBef>
              <a:spcAft>
                <a:spcPts val="0"/>
              </a:spcAft>
              <a:buFont typeface="Arial" panose="020B0604020202020204" pitchFamily="34" charset="0"/>
              <a:buChar char="•"/>
            </a:pPr>
            <a:r>
              <a:rPr lang="en-US" sz="1600" u="sng">
                <a:solidFill>
                  <a:schemeClr val="tx1"/>
                </a:solidFill>
                <a:latin typeface="+mn-lt"/>
                <a:ea typeface="+mn-ea"/>
                <a:cs typeface="+mn-cs"/>
                <a:hlinkClick r:id="rId4"/>
              </a:rPr>
              <a:t>online form</a:t>
            </a:r>
            <a:endParaRPr lang="en-US" sz="1600">
              <a:solidFill>
                <a:schemeClr val="tx1"/>
              </a:solidFill>
              <a:latin typeface="+mn-lt"/>
              <a:ea typeface="+mn-ea"/>
              <a:cs typeface="+mn-cs"/>
            </a:endParaRPr>
          </a:p>
          <a:p>
            <a:pPr marL="0" lvl="0">
              <a:lnSpc>
                <a:spcPct val="90000"/>
              </a:lnSpc>
              <a:buFont typeface="Arial" panose="020B0604020202020204" pitchFamily="34" charset="0"/>
              <a:buChar char="•"/>
            </a:pPr>
            <a:r>
              <a:rPr lang="en-US" sz="1600">
                <a:solidFill>
                  <a:schemeClr val="tx1"/>
                </a:solidFill>
                <a:latin typeface="+mn-lt"/>
                <a:ea typeface="+mn-ea"/>
                <a:cs typeface="+mn-cs"/>
                <a:hlinkClick r:id="rId5"/>
              </a:rPr>
              <a:t>Facebook page:  https://www.facebook.com/pearsonedexcelenglish/</a:t>
            </a:r>
            <a:endParaRPr lang="en-US" sz="1600">
              <a:solidFill>
                <a:schemeClr val="tx1"/>
              </a:solidFill>
              <a:latin typeface="+mn-lt"/>
              <a:ea typeface="+mn-ea"/>
              <a:cs typeface="+mn-cs"/>
            </a:endParaRPr>
          </a:p>
        </p:txBody>
      </p:sp>
      <p:pic>
        <p:nvPicPr>
          <p:cNvPr id="221" name="Google Shape;221;g4190bae54d_0_1"/>
          <p:cNvPicPr preferRelativeResize="0"/>
          <p:nvPr/>
        </p:nvPicPr>
        <p:blipFill rotWithShape="1">
          <a:blip r:embed="rId6"/>
          <a:srcRect l="9960" r="15206" b="2"/>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2" name="Rectangle 1">
            <a:extLst>
              <a:ext uri="{FF2B5EF4-FFF2-40B4-BE49-F238E27FC236}">
                <a16:creationId xmlns="" xmlns:a16="http://schemas.microsoft.com/office/drawing/2014/main" id="{E31B1DA0-AAF5-4AE1-AD87-2C34844143C6}"/>
              </a:ext>
            </a:extLst>
          </p:cNvPr>
          <p:cNvSpPr/>
          <p:nvPr/>
        </p:nvSpPr>
        <p:spPr>
          <a:xfrm>
            <a:off x="4457225" y="3275112"/>
            <a:ext cx="242374" cy="369332"/>
          </a:xfrm>
          <a:prstGeom prst="rect">
            <a:avLst/>
          </a:prstGeom>
        </p:spPr>
        <p:txBody>
          <a:bodyPr wrap="none">
            <a:spAutoFit/>
          </a:bodyPr>
          <a:lstStyle/>
          <a:p>
            <a:pPr>
              <a:spcAft>
                <a:spcPts val="600"/>
              </a:spcAft>
            </a:pPr>
            <a:r>
              <a:rPr lang="en-GB">
                <a:latin typeface="Times New Roman" panose="02020603050405020304" pitchFamily="18" charset="0"/>
              </a:rPr>
              <a:t> </a:t>
            </a:r>
            <a:endParaRPr lang="en-GB"/>
          </a:p>
        </p:txBody>
      </p:sp>
      <p:sp>
        <p:nvSpPr>
          <p:cNvPr id="3" name="Rectangle 2">
            <a:extLst>
              <a:ext uri="{FF2B5EF4-FFF2-40B4-BE49-F238E27FC236}">
                <a16:creationId xmlns="" xmlns:a16="http://schemas.microsoft.com/office/drawing/2014/main" id="{552354D3-E449-4157-A5DB-3CEB2F25A333}"/>
              </a:ext>
            </a:extLst>
          </p:cNvPr>
          <p:cNvSpPr/>
          <p:nvPr/>
        </p:nvSpPr>
        <p:spPr>
          <a:xfrm>
            <a:off x="4457225" y="3275112"/>
            <a:ext cx="242374" cy="369332"/>
          </a:xfrm>
          <a:prstGeom prst="rect">
            <a:avLst/>
          </a:prstGeom>
        </p:spPr>
        <p:txBody>
          <a:bodyPr wrap="none">
            <a:spAutoFit/>
          </a:bodyPr>
          <a:lstStyle/>
          <a:p>
            <a:pPr>
              <a:spcAft>
                <a:spcPts val="600"/>
              </a:spcAft>
            </a:pPr>
            <a:r>
              <a:rPr lang="en-GB">
                <a:latin typeface="Times New Roman" panose="02020603050405020304" pitchFamily="18" charset="0"/>
              </a:rPr>
              <a:t> </a:t>
            </a:r>
            <a:endParaRPr lang="en-GB"/>
          </a:p>
        </p:txBody>
      </p:sp>
      <p:sp>
        <p:nvSpPr>
          <p:cNvPr id="4" name="Rectangle 3">
            <a:extLst>
              <a:ext uri="{FF2B5EF4-FFF2-40B4-BE49-F238E27FC236}">
                <a16:creationId xmlns="" xmlns:a16="http://schemas.microsoft.com/office/drawing/2014/main" id="{DA031F7A-8747-4E1F-822C-B2D4F8CDB372}"/>
              </a:ext>
            </a:extLst>
          </p:cNvPr>
          <p:cNvSpPr/>
          <p:nvPr/>
        </p:nvSpPr>
        <p:spPr>
          <a:xfrm>
            <a:off x="4457225" y="3275112"/>
            <a:ext cx="242374" cy="369332"/>
          </a:xfrm>
          <a:prstGeom prst="rect">
            <a:avLst/>
          </a:prstGeom>
        </p:spPr>
        <p:txBody>
          <a:bodyPr wrap="none">
            <a:spAutoFit/>
          </a:bodyPr>
          <a:lstStyle/>
          <a:p>
            <a:pPr>
              <a:spcAft>
                <a:spcPts val="600"/>
              </a:spcAft>
            </a:pPr>
            <a:r>
              <a:rPr lang="en-GB">
                <a:latin typeface="Times New Roman" panose="02020603050405020304" pitchFamily="18" charset="0"/>
              </a:rPr>
              <a:t> </a:t>
            </a:r>
            <a:endParaRPr lang="en-GB"/>
          </a:p>
        </p:txBody>
      </p:sp>
    </p:spTree>
    <p:extLst>
      <p:ext uri="{BB962C8B-B14F-4D97-AF65-F5344CB8AC3E}">
        <p14:creationId xmlns:p14="http://schemas.microsoft.com/office/powerpoint/2010/main" val="922998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463322E-F2D1-6144-AFD8-4894DF5A5E8B}"/>
              </a:ext>
            </a:extLst>
          </p:cNvPr>
          <p:cNvSpPr>
            <a:spLocks noGrp="1"/>
          </p:cNvSpPr>
          <p:nvPr>
            <p:ph type="body" idx="1"/>
          </p:nvPr>
        </p:nvSpPr>
        <p:spPr>
          <a:xfrm>
            <a:off x="540000" y="2224216"/>
            <a:ext cx="8229600" cy="4274825"/>
          </a:xfrm>
        </p:spPr>
        <p:txBody>
          <a:bodyPr/>
          <a:lstStyle/>
          <a:p>
            <a:r>
              <a:rPr lang="en-GB" dirty="0">
                <a:hlinkClick r:id="rId2"/>
              </a:rPr>
              <a:t>https://www.youtube.com/watch?v=Q0DYFcgCejI</a:t>
            </a:r>
            <a:r>
              <a:rPr lang="en-GB" dirty="0"/>
              <a:t>. </a:t>
            </a:r>
            <a:endParaRPr lang="en-US" dirty="0"/>
          </a:p>
        </p:txBody>
      </p:sp>
      <p:sp>
        <p:nvSpPr>
          <p:cNvPr id="3" name="Title 2">
            <a:extLst>
              <a:ext uri="{FF2B5EF4-FFF2-40B4-BE49-F238E27FC236}">
                <a16:creationId xmlns="" xmlns:a16="http://schemas.microsoft.com/office/drawing/2014/main" id="{ACD10435-98A7-DB4F-8565-3DA66BF3F635}"/>
              </a:ext>
            </a:extLst>
          </p:cNvPr>
          <p:cNvSpPr>
            <a:spLocks noGrp="1"/>
          </p:cNvSpPr>
          <p:nvPr>
            <p:ph type="title"/>
          </p:nvPr>
        </p:nvSpPr>
        <p:spPr/>
        <p:txBody>
          <a:bodyPr/>
          <a:lstStyle/>
          <a:p>
            <a:r>
              <a:rPr lang="en-US" dirty="0"/>
              <a:t>Switching to Edexcel</a:t>
            </a:r>
          </a:p>
        </p:txBody>
      </p:sp>
    </p:spTree>
    <p:extLst>
      <p:ext uri="{BB962C8B-B14F-4D97-AF65-F5344CB8AC3E}">
        <p14:creationId xmlns:p14="http://schemas.microsoft.com/office/powerpoint/2010/main" val="1855644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p2">
            <a:extLst>
              <a:ext uri="{FF2B5EF4-FFF2-40B4-BE49-F238E27FC236}">
                <a16:creationId xmlns="" xmlns:a16="http://schemas.microsoft.com/office/drawing/2014/main" id="{8A529F6A-C653-944E-B8B2-D7E3B6C95F29}"/>
              </a:ext>
            </a:extLst>
          </p:cNvPr>
          <p:cNvSpPr txBox="1">
            <a:spLocks/>
          </p:cNvSpPr>
          <p:nvPr/>
        </p:nvSpPr>
        <p:spPr>
          <a:xfrm>
            <a:off x="794029" y="214003"/>
            <a:ext cx="6568219" cy="799251"/>
          </a:xfrm>
          <a:prstGeom prst="rect">
            <a:avLst/>
          </a:prstGeom>
          <a:noFill/>
          <a:ln>
            <a:noFill/>
          </a:ln>
        </p:spPr>
        <p:txBody>
          <a:bodyPr spcFirstLastPara="1" vert="horz" wrap="squar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buClr>
                <a:schemeClr val="accent1"/>
              </a:buClr>
              <a:buSzPts val="3600"/>
              <a:buFont typeface="Arial"/>
              <a:buNone/>
            </a:pPr>
            <a:r>
              <a:rPr lang="en-GB" dirty="0"/>
              <a:t>Feedback</a:t>
            </a:r>
          </a:p>
        </p:txBody>
      </p:sp>
      <p:sp>
        <p:nvSpPr>
          <p:cNvPr id="2" name="Subtitle 1">
            <a:extLst>
              <a:ext uri="{FF2B5EF4-FFF2-40B4-BE49-F238E27FC236}">
                <a16:creationId xmlns="" xmlns:a16="http://schemas.microsoft.com/office/drawing/2014/main" id="{96F7AC86-3FE3-6A45-BEAC-E97DC111CD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724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745588" y="1434904"/>
            <a:ext cx="8087861" cy="5243543"/>
          </a:xfrm>
          <a:prstGeom prst="rect">
            <a:avLst/>
          </a:prstGeom>
          <a:noFill/>
          <a:ln>
            <a:noFill/>
          </a:ln>
        </p:spPr>
        <p:txBody>
          <a:bodyPr spcFirstLastPara="1" wrap="square" lIns="0" tIns="0" rIns="0" bIns="0" anchor="t" anchorCtr="0">
            <a:noAutofit/>
          </a:bodyPr>
          <a:lstStyle/>
          <a:p>
            <a:pPr marL="685800" indent="-457200">
              <a:buFont typeface="Arial" panose="020B0604020202020204" pitchFamily="34" charset="0"/>
              <a:buChar char="•"/>
            </a:pPr>
            <a:endParaRPr lang="en-GB" dirty="0"/>
          </a:p>
          <a:p>
            <a:pPr marL="685800" indent="-457200">
              <a:buFont typeface="Arial" panose="020B0604020202020204" pitchFamily="34" charset="0"/>
              <a:buChar char="•"/>
            </a:pPr>
            <a:endParaRPr lang="en-GB" dirty="0"/>
          </a:p>
          <a:p>
            <a:pPr marL="685800" indent="-457200">
              <a:buFont typeface="Arial" panose="020B0604020202020204" pitchFamily="34" charset="0"/>
              <a:buChar char="•"/>
            </a:pPr>
            <a:endParaRPr dirty="0"/>
          </a:p>
        </p:txBody>
      </p:sp>
      <p:sp>
        <p:nvSpPr>
          <p:cNvPr id="101" name="Google Shape;101;p2"/>
          <p:cNvSpPr txBox="1">
            <a:spLocks noGrp="1"/>
          </p:cNvSpPr>
          <p:nvPr>
            <p:ph type="title"/>
          </p:nvPr>
        </p:nvSpPr>
        <p:spPr>
          <a:xfrm>
            <a:off x="1273299" y="179552"/>
            <a:ext cx="6568219" cy="11079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3600"/>
              <a:buFont typeface="Arial"/>
              <a:buNone/>
            </a:pPr>
            <a:r>
              <a:rPr lang="en-GB" dirty="0"/>
              <a:t>Check-in</a:t>
            </a:r>
            <a:endParaRPr dirty="0"/>
          </a:p>
        </p:txBody>
      </p:sp>
      <p:sp>
        <p:nvSpPr>
          <p:cNvPr id="2" name="TextBox 1">
            <a:extLst>
              <a:ext uri="{FF2B5EF4-FFF2-40B4-BE49-F238E27FC236}">
                <a16:creationId xmlns="" xmlns:a16="http://schemas.microsoft.com/office/drawing/2014/main" id="{A9C17480-8FFA-5C4F-886C-DBFADE2CADE0}"/>
              </a:ext>
            </a:extLst>
          </p:cNvPr>
          <p:cNvSpPr txBox="1"/>
          <p:nvPr/>
        </p:nvSpPr>
        <p:spPr>
          <a:xfrm>
            <a:off x="1396608" y="1905506"/>
            <a:ext cx="6785820" cy="2677656"/>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400" dirty="0">
                <a:solidFill>
                  <a:srgbClr val="0085AF"/>
                </a:solidFill>
              </a:rPr>
              <a:t>What has been the most useful part of our webinars during lockdown?</a:t>
            </a:r>
          </a:p>
          <a:p>
            <a:pPr marL="342900" indent="-342900">
              <a:buFont typeface="Arial" panose="020B0604020202020204" pitchFamily="34" charset="0"/>
              <a:buChar char="•"/>
            </a:pPr>
            <a:endParaRPr lang="en-US" sz="2400" dirty="0">
              <a:solidFill>
                <a:srgbClr val="0085AF"/>
              </a:solidFill>
            </a:endParaRPr>
          </a:p>
          <a:p>
            <a:endParaRPr lang="en-US" sz="2400" dirty="0">
              <a:solidFill>
                <a:srgbClr val="0085AF"/>
              </a:solidFill>
            </a:endParaRPr>
          </a:p>
          <a:p>
            <a:pPr marL="342900" indent="-342900">
              <a:buFont typeface="Arial" panose="020B0604020202020204" pitchFamily="34" charset="0"/>
              <a:buChar char="•"/>
            </a:pPr>
            <a:r>
              <a:rPr lang="en-US" sz="2400" dirty="0">
                <a:solidFill>
                  <a:srgbClr val="0085AF"/>
                </a:solidFill>
              </a:rPr>
              <a:t>What one thing will you do differently next year?</a:t>
            </a:r>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4267669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a:solidFill>
                  <a:schemeClr val="dk1"/>
                </a:solidFill>
                <a:latin typeface="Arial"/>
                <a:ea typeface="Arial"/>
                <a:cs typeface="Arial"/>
                <a:sym typeface="Arial"/>
              </a:rPr>
              <a:t>GCSE (9-1)</a:t>
            </a:r>
            <a:br>
              <a:rPr lang="en-GB" sz="4400" b="1" i="0" u="none" strike="noStrike" cap="none">
                <a:solidFill>
                  <a:schemeClr val="dk1"/>
                </a:solidFill>
                <a:latin typeface="Arial"/>
                <a:ea typeface="Arial"/>
                <a:cs typeface="Arial"/>
                <a:sym typeface="Arial"/>
              </a:rPr>
            </a:br>
            <a:r>
              <a:rPr lang="en-GB" sz="4400" b="1" i="0" u="none" strike="noStrike" cap="none">
                <a:solidFill>
                  <a:schemeClr val="dk1"/>
                </a:solidFill>
                <a:latin typeface="Arial"/>
                <a:ea typeface="Arial"/>
                <a:cs typeface="Arial"/>
                <a:sym typeface="Arial"/>
              </a:rPr>
              <a:t>English </a:t>
            </a:r>
            <a:endParaRPr sz="1200" b="0" i="0" u="none" strike="noStrike" cap="none">
              <a:solidFill>
                <a:srgbClr val="000000"/>
              </a:solidFill>
              <a:latin typeface="Arial"/>
              <a:ea typeface="Arial"/>
              <a:cs typeface="Arial"/>
              <a:sym typeface="Arial"/>
            </a:endParaRPr>
          </a:p>
        </p:txBody>
      </p:sp>
      <p:sp>
        <p:nvSpPr>
          <p:cNvPr id="95" name="Google Shape;95;p1"/>
          <p:cNvSpPr txBox="1"/>
          <p:nvPr/>
        </p:nvSpPr>
        <p:spPr>
          <a:xfrm>
            <a:off x="899472" y="3274313"/>
            <a:ext cx="3974743" cy="7386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dirty="0">
                <a:solidFill>
                  <a:schemeClr val="dk1"/>
                </a:solidFill>
                <a:latin typeface="Arial"/>
                <a:ea typeface="Arial"/>
                <a:cs typeface="Arial"/>
                <a:sym typeface="Arial"/>
              </a:rPr>
              <a:t>Online resources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4773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window, flower&#10;&#10;Description automatically generated">
            <a:extLst>
              <a:ext uri="{FF2B5EF4-FFF2-40B4-BE49-F238E27FC236}">
                <a16:creationId xmlns="" xmlns:a16="http://schemas.microsoft.com/office/drawing/2014/main" id="{5607BF63-E74F-FD45-BA89-59FE55A2E21F}"/>
              </a:ext>
            </a:extLst>
          </p:cNvPr>
          <p:cNvPicPr>
            <a:picLocks noChangeAspect="1"/>
          </p:cNvPicPr>
          <p:nvPr/>
        </p:nvPicPr>
        <p:blipFill>
          <a:blip r:embed="rId2"/>
          <a:stretch>
            <a:fillRect/>
          </a:stretch>
        </p:blipFill>
        <p:spPr>
          <a:xfrm>
            <a:off x="1280160" y="1198356"/>
            <a:ext cx="7223053" cy="4922975"/>
          </a:xfrm>
          <a:prstGeom prst="rect">
            <a:avLst/>
          </a:prstGeom>
        </p:spPr>
      </p:pic>
      <p:sp>
        <p:nvSpPr>
          <p:cNvPr id="5" name="TextBox 4">
            <a:extLst>
              <a:ext uri="{FF2B5EF4-FFF2-40B4-BE49-F238E27FC236}">
                <a16:creationId xmlns="" xmlns:a16="http://schemas.microsoft.com/office/drawing/2014/main" id="{778D255F-06F2-9944-BB55-BC01F473B193}"/>
              </a:ext>
            </a:extLst>
          </p:cNvPr>
          <p:cNvSpPr txBox="1"/>
          <p:nvPr/>
        </p:nvSpPr>
        <p:spPr>
          <a:xfrm>
            <a:off x="1487424" y="256032"/>
            <a:ext cx="5913120" cy="646331"/>
          </a:xfrm>
          <a:prstGeom prst="rect">
            <a:avLst/>
          </a:prstGeom>
          <a:noFill/>
        </p:spPr>
        <p:txBody>
          <a:bodyPr wrap="square" rtlCol="0">
            <a:spAutoFit/>
          </a:bodyPr>
          <a:lstStyle/>
          <a:p>
            <a:r>
              <a:rPr lang="en-US" sz="3600" dirty="0" err="1">
                <a:solidFill>
                  <a:srgbClr val="0184B7"/>
                </a:solidFill>
                <a:latin typeface="Arial" panose="020B0604020202020204" pitchFamily="34" charset="0"/>
                <a:cs typeface="Arial" panose="020B0604020202020204" pitchFamily="34" charset="0"/>
              </a:rPr>
              <a:t>Customised</a:t>
            </a:r>
            <a:r>
              <a:rPr lang="en-US" sz="3600" dirty="0">
                <a:solidFill>
                  <a:srgbClr val="0184B7"/>
                </a:solidFill>
                <a:latin typeface="Arial" panose="020B0604020202020204" pitchFamily="34" charset="0"/>
                <a:cs typeface="Arial" panose="020B0604020202020204" pitchFamily="34" charset="0"/>
              </a:rPr>
              <a:t> background</a:t>
            </a:r>
          </a:p>
        </p:txBody>
      </p:sp>
      <p:sp>
        <p:nvSpPr>
          <p:cNvPr id="6" name="Rectangle 5">
            <a:extLst>
              <a:ext uri="{FF2B5EF4-FFF2-40B4-BE49-F238E27FC236}">
                <a16:creationId xmlns="" xmlns:a16="http://schemas.microsoft.com/office/drawing/2014/main" id="{13C170A1-C29D-0E4D-B4CB-5740A7FA2F14}"/>
              </a:ext>
            </a:extLst>
          </p:cNvPr>
          <p:cNvSpPr/>
          <p:nvPr/>
        </p:nvSpPr>
        <p:spPr>
          <a:xfrm>
            <a:off x="738323" y="6232636"/>
            <a:ext cx="4572000" cy="369332"/>
          </a:xfrm>
          <a:prstGeom prst="rect">
            <a:avLst/>
          </a:prstGeom>
        </p:spPr>
        <p:txBody>
          <a:bodyPr>
            <a:spAutoFit/>
          </a:bodyPr>
          <a:lstStyle/>
          <a:p>
            <a:r>
              <a:rPr lang="en-GB" dirty="0">
                <a:solidFill>
                  <a:srgbClr val="000000"/>
                </a:solidFill>
                <a:latin typeface="Times" pitchFamily="2" charset="0"/>
                <a:hlinkClick r:id="rId3"/>
              </a:rPr>
              <a:t>Find it here</a:t>
            </a:r>
            <a:r>
              <a:rPr lang="en-GB" dirty="0">
                <a:solidFill>
                  <a:srgbClr val="000000"/>
                </a:solidFill>
                <a:latin typeface="Times" pitchFamily="2" charset="0"/>
              </a:rPr>
              <a:t>. </a:t>
            </a:r>
            <a:endParaRPr lang="en-US" dirty="0"/>
          </a:p>
        </p:txBody>
      </p:sp>
    </p:spTree>
    <p:extLst>
      <p:ext uri="{BB962C8B-B14F-4D97-AF65-F5344CB8AC3E}">
        <p14:creationId xmlns:p14="http://schemas.microsoft.com/office/powerpoint/2010/main" val="2938610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18EDA9-375B-7646-81E9-47B74A4DFCB6}"/>
              </a:ext>
            </a:extLst>
          </p:cNvPr>
          <p:cNvSpPr>
            <a:spLocks noGrp="1"/>
          </p:cNvSpPr>
          <p:nvPr>
            <p:ph type="title"/>
          </p:nvPr>
        </p:nvSpPr>
        <p:spPr>
          <a:xfrm>
            <a:off x="1097280" y="365127"/>
            <a:ext cx="7796022" cy="1158874"/>
          </a:xfrm>
        </p:spPr>
        <p:txBody>
          <a:bodyPr/>
          <a:lstStyle/>
          <a:p>
            <a:r>
              <a:rPr lang="en-US" dirty="0">
                <a:solidFill>
                  <a:srgbClr val="0184B7"/>
                </a:solidFill>
              </a:rPr>
              <a:t>Great idea</a:t>
            </a:r>
          </a:p>
        </p:txBody>
      </p:sp>
      <p:pic>
        <p:nvPicPr>
          <p:cNvPr id="4" name="Picture 3" descr="A screenshot of a computer&#10;&#10;Description automatically generated">
            <a:extLst>
              <a:ext uri="{FF2B5EF4-FFF2-40B4-BE49-F238E27FC236}">
                <a16:creationId xmlns="" xmlns:a16="http://schemas.microsoft.com/office/drawing/2014/main" id="{67B15E89-0570-D044-8223-0DD7BC07E834}"/>
              </a:ext>
            </a:extLst>
          </p:cNvPr>
          <p:cNvPicPr>
            <a:picLocks noChangeAspect="1"/>
          </p:cNvPicPr>
          <p:nvPr/>
        </p:nvPicPr>
        <p:blipFill>
          <a:blip r:embed="rId2"/>
          <a:stretch>
            <a:fillRect/>
          </a:stretch>
        </p:blipFill>
        <p:spPr>
          <a:xfrm>
            <a:off x="1426463" y="1414813"/>
            <a:ext cx="7226427" cy="5331999"/>
          </a:xfrm>
          <a:prstGeom prst="rect">
            <a:avLst/>
          </a:prstGeom>
        </p:spPr>
      </p:pic>
      <p:sp>
        <p:nvSpPr>
          <p:cNvPr id="5" name="Rectangle 4">
            <a:extLst>
              <a:ext uri="{FF2B5EF4-FFF2-40B4-BE49-F238E27FC236}">
                <a16:creationId xmlns="" xmlns:a16="http://schemas.microsoft.com/office/drawing/2014/main" id="{1616E282-0573-DA4B-9279-83D9A4B4130B}"/>
              </a:ext>
            </a:extLst>
          </p:cNvPr>
          <p:cNvSpPr/>
          <p:nvPr/>
        </p:nvSpPr>
        <p:spPr>
          <a:xfrm>
            <a:off x="491110" y="4203115"/>
            <a:ext cx="4572000" cy="369332"/>
          </a:xfrm>
          <a:prstGeom prst="rect">
            <a:avLst/>
          </a:prstGeom>
        </p:spPr>
        <p:txBody>
          <a:bodyPr>
            <a:spAutoFit/>
          </a:bodyPr>
          <a:lstStyle/>
          <a:p>
            <a:r>
              <a:rPr lang="en-GB" dirty="0">
                <a:solidFill>
                  <a:srgbClr val="000000"/>
                </a:solidFill>
                <a:latin typeface="Times" pitchFamily="2" charset="0"/>
                <a:hlinkClick r:id="rId3"/>
              </a:rPr>
              <a:t>link to Tweet</a:t>
            </a:r>
            <a:endParaRPr lang="en-US" dirty="0"/>
          </a:p>
        </p:txBody>
      </p:sp>
    </p:spTree>
    <p:extLst>
      <p:ext uri="{BB962C8B-B14F-4D97-AF65-F5344CB8AC3E}">
        <p14:creationId xmlns:p14="http://schemas.microsoft.com/office/powerpoint/2010/main" val="1266364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7407F-6CAD-C24A-AB7C-0828BDC4004D}"/>
              </a:ext>
            </a:extLst>
          </p:cNvPr>
          <p:cNvSpPr>
            <a:spLocks noGrp="1"/>
          </p:cNvSpPr>
          <p:nvPr>
            <p:ph type="title"/>
          </p:nvPr>
        </p:nvSpPr>
        <p:spPr>
          <a:xfrm>
            <a:off x="1091821" y="528899"/>
            <a:ext cx="7600950" cy="1029721"/>
          </a:xfrm>
        </p:spPr>
        <p:txBody>
          <a:bodyPr>
            <a:normAutofit/>
          </a:bodyPr>
          <a:lstStyle/>
          <a:p>
            <a:r>
              <a:rPr lang="en-US" sz="4000" dirty="0">
                <a:solidFill>
                  <a:srgbClr val="0184B7"/>
                </a:solidFill>
                <a:latin typeface="Arial" panose="020B0604020202020204" pitchFamily="34" charset="0"/>
                <a:cs typeface="Arial" panose="020B0604020202020204" pitchFamily="34" charset="0"/>
              </a:rPr>
              <a:t>Hole punched exercise books</a:t>
            </a:r>
          </a:p>
        </p:txBody>
      </p:sp>
      <p:pic>
        <p:nvPicPr>
          <p:cNvPr id="6" name="Picture 5" descr="A picture containing table, desk, computer, clock&#10;&#10;Description automatically generated">
            <a:extLst>
              <a:ext uri="{FF2B5EF4-FFF2-40B4-BE49-F238E27FC236}">
                <a16:creationId xmlns="" xmlns:a16="http://schemas.microsoft.com/office/drawing/2014/main" id="{17769CC0-A36A-A148-BF65-103916DBB333}"/>
              </a:ext>
            </a:extLst>
          </p:cNvPr>
          <p:cNvPicPr>
            <a:picLocks noChangeAspect="1"/>
          </p:cNvPicPr>
          <p:nvPr/>
        </p:nvPicPr>
        <p:blipFill>
          <a:blip r:embed="rId2"/>
          <a:stretch>
            <a:fillRect/>
          </a:stretch>
        </p:blipFill>
        <p:spPr>
          <a:xfrm>
            <a:off x="1463294" y="1679448"/>
            <a:ext cx="5778500" cy="4572000"/>
          </a:xfrm>
          <a:prstGeom prst="rect">
            <a:avLst/>
          </a:prstGeom>
        </p:spPr>
      </p:pic>
      <p:sp>
        <p:nvSpPr>
          <p:cNvPr id="7" name="Rectangle 6">
            <a:extLst>
              <a:ext uri="{FF2B5EF4-FFF2-40B4-BE49-F238E27FC236}">
                <a16:creationId xmlns="" xmlns:a16="http://schemas.microsoft.com/office/drawing/2014/main" id="{87E422BB-69D5-5242-B3BC-E98CBF8D4A17}"/>
              </a:ext>
            </a:extLst>
          </p:cNvPr>
          <p:cNvSpPr/>
          <p:nvPr/>
        </p:nvSpPr>
        <p:spPr>
          <a:xfrm>
            <a:off x="178230" y="6251448"/>
            <a:ext cx="4572000" cy="369332"/>
          </a:xfrm>
          <a:prstGeom prst="rect">
            <a:avLst/>
          </a:prstGeom>
        </p:spPr>
        <p:txBody>
          <a:bodyPr>
            <a:spAutoFit/>
          </a:bodyPr>
          <a:lstStyle/>
          <a:p>
            <a:r>
              <a:rPr lang="en-GB" dirty="0">
                <a:hlinkClick r:id="rId3"/>
              </a:rPr>
              <a:t>Video instruction </a:t>
            </a:r>
            <a:endParaRPr lang="en-US" dirty="0"/>
          </a:p>
        </p:txBody>
      </p:sp>
    </p:spTree>
    <p:extLst>
      <p:ext uri="{BB962C8B-B14F-4D97-AF65-F5344CB8AC3E}">
        <p14:creationId xmlns:p14="http://schemas.microsoft.com/office/powerpoint/2010/main" val="605689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569DE06-394C-B14B-A23C-A33AC392098C}"/>
              </a:ext>
            </a:extLst>
          </p:cNvPr>
          <p:cNvSpPr>
            <a:spLocks noGrp="1"/>
          </p:cNvSpPr>
          <p:nvPr>
            <p:ph type="body" idx="1"/>
          </p:nvPr>
        </p:nvSpPr>
        <p:spPr/>
        <p:txBody>
          <a:bodyPr/>
          <a:lstStyle/>
          <a:p>
            <a:r>
              <a:rPr lang="en-GB" dirty="0">
                <a:hlinkClick r:id="rId2"/>
              </a:rPr>
              <a:t>Twitter link</a:t>
            </a:r>
            <a:r>
              <a:rPr lang="en-GB" dirty="0"/>
              <a:t>. </a:t>
            </a:r>
          </a:p>
          <a:p>
            <a:r>
              <a:rPr lang="en-GB" dirty="0">
                <a:hlinkClick r:id="rId3"/>
              </a:rPr>
              <a:t>Website</a:t>
            </a:r>
            <a:r>
              <a:rPr lang="en-GB" dirty="0"/>
              <a:t>  </a:t>
            </a:r>
            <a:endParaRPr lang="en-US" dirty="0"/>
          </a:p>
        </p:txBody>
      </p:sp>
      <p:sp>
        <p:nvSpPr>
          <p:cNvPr id="3" name="Title 2">
            <a:extLst>
              <a:ext uri="{FF2B5EF4-FFF2-40B4-BE49-F238E27FC236}">
                <a16:creationId xmlns="" xmlns:a16="http://schemas.microsoft.com/office/drawing/2014/main" id="{0693F3BA-07E5-7544-8223-B5A76F8330A5}"/>
              </a:ext>
            </a:extLst>
          </p:cNvPr>
          <p:cNvSpPr>
            <a:spLocks noGrp="1"/>
          </p:cNvSpPr>
          <p:nvPr>
            <p:ph type="title"/>
          </p:nvPr>
        </p:nvSpPr>
        <p:spPr/>
        <p:txBody>
          <a:bodyPr/>
          <a:lstStyle/>
          <a:p>
            <a:r>
              <a:rPr lang="en-US" dirty="0"/>
              <a:t>Lit Drive</a:t>
            </a:r>
          </a:p>
        </p:txBody>
      </p:sp>
      <p:pic>
        <p:nvPicPr>
          <p:cNvPr id="7" name="Picture 6" descr="A screenshot of a cell phone&#10;&#10;Description automatically generated">
            <a:extLst>
              <a:ext uri="{FF2B5EF4-FFF2-40B4-BE49-F238E27FC236}">
                <a16:creationId xmlns="" xmlns:a16="http://schemas.microsoft.com/office/drawing/2014/main" id="{000DA57B-AC6A-DE4E-84B8-25BF9D7822A0}"/>
              </a:ext>
            </a:extLst>
          </p:cNvPr>
          <p:cNvPicPr>
            <a:picLocks noChangeAspect="1"/>
          </p:cNvPicPr>
          <p:nvPr/>
        </p:nvPicPr>
        <p:blipFill>
          <a:blip r:embed="rId4"/>
          <a:stretch>
            <a:fillRect/>
          </a:stretch>
        </p:blipFill>
        <p:spPr>
          <a:xfrm>
            <a:off x="2244706" y="2433235"/>
            <a:ext cx="6635823" cy="3700008"/>
          </a:xfrm>
          <a:prstGeom prst="rect">
            <a:avLst/>
          </a:prstGeom>
        </p:spPr>
      </p:pic>
    </p:spTree>
    <p:extLst>
      <p:ext uri="{BB962C8B-B14F-4D97-AF65-F5344CB8AC3E}">
        <p14:creationId xmlns:p14="http://schemas.microsoft.com/office/powerpoint/2010/main" val="434044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3053</Words>
  <Application>Microsoft Office PowerPoint</Application>
  <PresentationFormat>On-screen Show (4:3)</PresentationFormat>
  <Paragraphs>245</Paragraphs>
  <Slides>38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Light</vt:lpstr>
      <vt:lpstr>Candara</vt:lpstr>
      <vt:lpstr>Cavolini</vt:lpstr>
      <vt:lpstr>STCaiyun</vt:lpstr>
      <vt:lpstr>Times</vt:lpstr>
      <vt:lpstr>Times New Roman</vt:lpstr>
      <vt:lpstr>Trebuchet MS</vt:lpstr>
      <vt:lpstr>Office Theme</vt:lpstr>
      <vt:lpstr>6-word horror stories</vt:lpstr>
      <vt:lpstr>PowerPoint Presentation</vt:lpstr>
      <vt:lpstr>Agenda</vt:lpstr>
      <vt:lpstr>Check-in</vt:lpstr>
      <vt:lpstr>PowerPoint Presentation</vt:lpstr>
      <vt:lpstr>PowerPoint Presentation</vt:lpstr>
      <vt:lpstr>Great idea</vt:lpstr>
      <vt:lpstr>Hole punched exercise books</vt:lpstr>
      <vt:lpstr>Lit Drive</vt:lpstr>
      <vt:lpstr>PowerPoint Presentation</vt:lpstr>
      <vt:lpstr>PowerPoint Presentation</vt:lpstr>
      <vt:lpstr>Sentences</vt:lpstr>
      <vt:lpstr>Sentences</vt:lpstr>
      <vt:lpstr>Sentences</vt:lpstr>
      <vt:lpstr>PowerPoint Presentation</vt:lpstr>
      <vt:lpstr>PowerPoint Presentation</vt:lpstr>
      <vt:lpstr>PowerPoint Presentation</vt:lpstr>
      <vt:lpstr>Because, but, so</vt:lpstr>
      <vt:lpstr>Sentence stories</vt:lpstr>
      <vt:lpstr>PowerPoint Presentation</vt:lpstr>
      <vt:lpstr>PowerPoint Presentation</vt:lpstr>
      <vt:lpstr>Quick quiz </vt:lpstr>
      <vt:lpstr>PowerPoint Presentation</vt:lpstr>
      <vt:lpstr>Share</vt:lpstr>
      <vt:lpstr>PowerPoint Presentation</vt:lpstr>
      <vt:lpstr>Thanks for sharing!</vt:lpstr>
      <vt:lpstr>Any other ideas to share? £25 voucher shared resource (fortnightly draw) </vt:lpstr>
      <vt:lpstr>  £10 voucher and the winner is.. </vt:lpstr>
      <vt:lpstr>Episode 1 with Kat Howard: discussing work-life balance, imposter syndrome, timesaving marking strategies,  relationships in schools.</vt:lpstr>
      <vt:lpstr>PowerPoint Presentation</vt:lpstr>
      <vt:lpstr>PowerPoint Presentation</vt:lpstr>
      <vt:lpstr>Free online lessons for Year 10 students</vt:lpstr>
      <vt:lpstr>New Knowledge Organisers</vt:lpstr>
      <vt:lpstr>Coram Boy Boys Don’t Cry An Inspector Calls Jekyll and Hyde A Christmas Carol Poetry: Power and Conflict/Belonging Refugee Boy The Empress </vt:lpstr>
      <vt:lpstr>Secondary resources</vt:lpstr>
      <vt:lpstr>Your Subject Advisor</vt:lpstr>
      <vt:lpstr>Switching to Edexcel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word horror stories</dc:title>
  <dc:creator>Julie Hughes</dc:creator>
  <cp:lastModifiedBy>McLoughlin, Pamela</cp:lastModifiedBy>
  <cp:revision>22</cp:revision>
  <cp:lastPrinted>2020-07-12T11:00:31Z</cp:lastPrinted>
  <dcterms:created xsi:type="dcterms:W3CDTF">2020-07-11T13:22:22Z</dcterms:created>
  <dcterms:modified xsi:type="dcterms:W3CDTF">2020-07-13T14:45:55Z</dcterms:modified>
</cp:coreProperties>
</file>