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789" r:id="rId2"/>
    <p:sldId id="791" r:id="rId3"/>
    <p:sldId id="257" r:id="rId4"/>
    <p:sldId id="258" r:id="rId5"/>
    <p:sldId id="668" r:id="rId6"/>
    <p:sldId id="711" r:id="rId7"/>
    <p:sldId id="639" r:id="rId8"/>
    <p:sldId id="767" r:id="rId9"/>
    <p:sldId id="788" r:id="rId10"/>
    <p:sldId id="770" r:id="rId11"/>
    <p:sldId id="790" r:id="rId12"/>
    <p:sldId id="640" r:id="rId13"/>
    <p:sldId id="792" r:id="rId14"/>
    <p:sldId id="703" r:id="rId15"/>
    <p:sldId id="676" r:id="rId16"/>
    <p:sldId id="704" r:id="rId17"/>
    <p:sldId id="733" r:id="rId18"/>
    <p:sldId id="673" r:id="rId19"/>
    <p:sldId id="787" r:id="rId20"/>
    <p:sldId id="649" r:id="rId21"/>
    <p:sldId id="647" r:id="rId22"/>
    <p:sldId id="648" r:id="rId23"/>
    <p:sldId id="769" r:id="rId24"/>
    <p:sldId id="653" r:id="rId25"/>
    <p:sldId id="274" r:id="rId26"/>
    <p:sldId id="693" r:id="rId27"/>
    <p:sldId id="25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990099"/>
    <a:srgbClr val="0184B7"/>
    <a:srgbClr val="BFCD3C"/>
    <a:srgbClr val="BECD3C"/>
    <a:srgbClr val="002C4D"/>
    <a:srgbClr val="001C54"/>
    <a:srgbClr val="001848"/>
    <a:srgbClr val="001B50"/>
    <a:srgbClr val="001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092" autoAdjust="0"/>
    <p:restoredTop sz="94557"/>
  </p:normalViewPr>
  <p:slideViewPr>
    <p:cSldViewPr snapToGrid="0" snapToObjects="1">
      <p:cViewPr varScale="1">
        <p:scale>
          <a:sx n="70" d="100"/>
          <a:sy n="70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8513-0F0D-AC45-A0F6-4E8E91271534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7BD17-DA61-BF48-9DA3-B43179DC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0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1507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190bae54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190bae54d_0_1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4190bae54d_0_1:notes"/>
          <p:cNvSpPr txBox="1">
            <a:spLocks noGrp="1"/>
          </p:cNvSpPr>
          <p:nvPr>
            <p:ph type="sldNum" idx="12"/>
          </p:nvPr>
        </p:nvSpPr>
        <p:spPr>
          <a:xfrm>
            <a:off x="3777607" y="9428583"/>
            <a:ext cx="2889938" cy="49796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2483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12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8915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123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822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4179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7973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37585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526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with paragraph text" preserve="1">
  <p:cSld name="1_Layout with paragraph 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body" idx="1"/>
          </p:nvPr>
        </p:nvSpPr>
        <p:spPr>
          <a:xfrm>
            <a:off x="540000" y="1440000"/>
            <a:ext cx="8229600" cy="505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1034148" y="263958"/>
            <a:ext cx="65682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11"/>
          <p:cNvSpPr txBox="1"/>
          <p:nvPr/>
        </p:nvSpPr>
        <p:spPr>
          <a:xfrm>
            <a:off x="8709144" y="6506598"/>
            <a:ext cx="3744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66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BA12-AEEF-EC4E-BD95-6D3C801359E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17DC-2046-A84D-93F7-F2F50FA2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6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BA12-AEEF-EC4E-BD95-6D3C801359E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17DC-2046-A84D-93F7-F2F50FA2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4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BA12-AEEF-EC4E-BD95-6D3C801359E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17DC-2046-A84D-93F7-F2F50FA2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6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638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with paragraph text">
  <p:cSld name="Layout with paragraph 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body" idx="1"/>
          </p:nvPr>
        </p:nvSpPr>
        <p:spPr>
          <a:xfrm>
            <a:off x="540000" y="1440000"/>
            <a:ext cx="8229600" cy="505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1034148" y="263958"/>
            <a:ext cx="65682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11"/>
          <p:cNvSpPr txBox="1"/>
          <p:nvPr/>
        </p:nvSpPr>
        <p:spPr>
          <a:xfrm>
            <a:off x="8709144" y="6506598"/>
            <a:ext cx="3744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GB" sz="1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030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BA12-AEEF-EC4E-BD95-6D3C801359E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17DC-2046-A84D-93F7-F2F50FA2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2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BA12-AEEF-EC4E-BD95-6D3C801359E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17DC-2046-A84D-93F7-F2F50FA2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8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BA12-AEEF-EC4E-BD95-6D3C801359E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17DC-2046-A84D-93F7-F2F50FA2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4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BA12-AEEF-EC4E-BD95-6D3C801359E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17DC-2046-A84D-93F7-F2F50FA2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9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BA12-AEEF-EC4E-BD95-6D3C801359E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17DC-2046-A84D-93F7-F2F50FA2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BA12-AEEF-EC4E-BD95-6D3C801359E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17DC-2046-A84D-93F7-F2F50FA2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9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BA12-AEEF-EC4E-BD95-6D3C801359E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17DC-2046-A84D-93F7-F2F50FA2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7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BA12-AEEF-EC4E-BD95-6D3C801359E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717DC-2046-A84D-93F7-F2F50FA2A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5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BA12-AEEF-EC4E-BD95-6D3C801359E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717DC-2046-A84D-93F7-F2F50FA2AD8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oogle Shape;17;p11">
            <a:extLst>
              <a:ext uri="{FF2B5EF4-FFF2-40B4-BE49-F238E27FC236}">
                <a16:creationId xmlns:a16="http://schemas.microsoft.com/office/drawing/2014/main" xmlns="" id="{90D0444E-B345-F747-B951-782181893103}"/>
              </a:ext>
            </a:extLst>
          </p:cNvPr>
          <p:cNvPicPr preferRelativeResize="0"/>
          <p:nvPr userDrawn="1"/>
        </p:nvPicPr>
        <p:blipFill rotWithShape="1">
          <a:blip r:embed="rId16">
            <a:alphaModFix/>
          </a:blip>
          <a:srcRect/>
          <a:stretch/>
        </p:blipFill>
        <p:spPr>
          <a:xfrm>
            <a:off x="7815656" y="217792"/>
            <a:ext cx="1194897" cy="492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9;p11">
            <a:extLst>
              <a:ext uri="{FF2B5EF4-FFF2-40B4-BE49-F238E27FC236}">
                <a16:creationId xmlns:a16="http://schemas.microsoft.com/office/drawing/2014/main" xmlns="" id="{184EE916-DD3E-5E42-855B-A4D810904613}"/>
              </a:ext>
            </a:extLst>
          </p:cNvPr>
          <p:cNvPicPr preferRelativeResize="0"/>
          <p:nvPr userDrawn="1"/>
        </p:nvPicPr>
        <p:blipFill rotWithShape="1">
          <a:blip r:embed="rId17">
            <a:alphaModFix/>
          </a:blip>
          <a:srcRect/>
          <a:stretch/>
        </p:blipFill>
        <p:spPr>
          <a:xfrm>
            <a:off x="-87802" y="0"/>
            <a:ext cx="1255603" cy="1883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5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ngChurchdown?s=2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l.uk/shakespeare/works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eachingenglish.org.uk/article/love-marriage-pride-prejudic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arson.com/uk/educators/schools/subject-area/literacy-and-english/support-for-all/support-from-pearson/webinars.html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thefullenglish@pearson.com" TargetMode="Externa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qualifications.pearson.com/content/demo/en/support/training-from-pearson-uk.html.html" TargetMode="External"/><Relationship Id="rId2" Type="http://schemas.openxmlformats.org/officeDocument/2006/relationships/hyperlink" Target="https://twitter.com/LitdriveUK" TargetMode="Externa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arson.com/uk/educators/schools/subject-area/literacy-and-english/support-for-all/support-from-pearson/free-online-gcse-english-lessons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arson.com/uk/educators/schools/update-for-schools/secondary-support.html" TargetMode="Externa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pearson.com/uk/s/qualification-contactu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hyperlink" Target="https://www.facebook.com/pearsonedexcelenglish/" TargetMode="External"/><Relationship Id="rId4" Type="http://schemas.openxmlformats.org/officeDocument/2006/relationships/hyperlink" Target="https://qualifications.pearson.com/en/forms/subject-advisor-updates-for-teachers-and-tutors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0DYFcgCejI" TargetMode="Externa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bbc.co.uk/programmes/p06w4v4x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assolit.i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xmlns="" id="{2D961645-0898-5E45-B3A4-1D949B0B6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000" y="0"/>
            <a:ext cx="5130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34CEE61-032B-3544-9513-7B3F4083223D}"/>
              </a:ext>
            </a:extLst>
          </p:cNvPr>
          <p:cNvSpPr/>
          <p:nvPr/>
        </p:nvSpPr>
        <p:spPr>
          <a:xfrm>
            <a:off x="174307" y="3786775"/>
            <a:ext cx="1453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" pitchFamily="2" charset="0"/>
                <a:hlinkClick r:id="rId3"/>
              </a:rPr>
              <a:t>Churchdown English</a:t>
            </a:r>
            <a:r>
              <a:rPr lang="en-GB" dirty="0">
                <a:solidFill>
                  <a:srgbClr val="000000"/>
                </a:solidFill>
                <a:latin typeface="Times" pitchFamily="2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ED789D8-19EE-0841-A27E-358069D1A15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Shakespeare support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8A2214-0DF8-B54B-99B1-619394DB0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424" y="1084882"/>
            <a:ext cx="8072176" cy="5414160"/>
          </a:xfrm>
        </p:spPr>
        <p:txBody>
          <a:bodyPr/>
          <a:lstStyle/>
          <a:p>
            <a:r>
              <a:rPr lang="en-GB" dirty="0">
                <a:hlinkClick r:id="rId2"/>
              </a:rPr>
              <a:t>British Library</a:t>
            </a:r>
            <a:endParaRPr lang="en-GB" dirty="0"/>
          </a:p>
          <a:p>
            <a:endParaRPr lang="en-GB" dirty="0"/>
          </a:p>
          <a:p>
            <a:r>
              <a:rPr lang="en-GB" dirty="0"/>
              <a:t>  </a:t>
            </a:r>
            <a:endParaRPr lang="en-US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6E0009D-C442-C744-902E-57071EDF9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888" y="1826032"/>
            <a:ext cx="7206712" cy="451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D431346-990C-5747-92B9-44A4FA5B7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472" y="952869"/>
            <a:ext cx="8229600" cy="5059041"/>
          </a:xfrm>
        </p:spPr>
        <p:txBody>
          <a:bodyPr/>
          <a:lstStyle/>
          <a:p>
            <a:r>
              <a:rPr lang="en-GB" dirty="0">
                <a:hlinkClick r:id="rId2"/>
              </a:rPr>
              <a:t>British Council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A69C185-7485-3646-B9A9-A36AF09E7F1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Literature lesson plans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934A2F75-C236-9241-B58D-2F8A4EAA6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80" y="1719719"/>
            <a:ext cx="6509288" cy="3525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73E1AD-E11A-7544-8D2C-7E8A2D02F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580" y="3609903"/>
            <a:ext cx="4897464" cy="327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/>
        </p:nvSpPr>
        <p:spPr>
          <a:xfrm>
            <a:off x="550507" y="1014686"/>
            <a:ext cx="5058283" cy="352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GCSE (9-1)</a:t>
            </a:r>
            <a:br>
              <a:rPr lang="en-GB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English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899472" y="3274313"/>
            <a:ext cx="3974743" cy="184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 HOWARD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GB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FOUNDER OF LIT DRIVE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197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11C7695-783A-9C40-8269-1AA5E4A46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7811"/>
            <a:ext cx="9144000" cy="466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/>
        </p:nvSpPr>
        <p:spPr>
          <a:xfrm>
            <a:off x="550507" y="1014686"/>
            <a:ext cx="5058283" cy="352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GCSE (9-1)</a:t>
            </a:r>
            <a:br>
              <a:rPr lang="en-GB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English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81366C-348A-AD43-BDD6-366685555F54}"/>
              </a:ext>
            </a:extLst>
          </p:cNvPr>
          <p:cNvSpPr txBox="1"/>
          <p:nvPr/>
        </p:nvSpPr>
        <p:spPr>
          <a:xfrm>
            <a:off x="704335" y="4732637"/>
            <a:ext cx="2743199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STCaiyun" panose="020B0400000000000000" pitchFamily="34" charset="-122"/>
                <a:cs typeface="Arial" panose="020B0604020202020204" pitchFamily="34" charset="0"/>
              </a:rPr>
              <a:t>Tea Break</a:t>
            </a:r>
          </a:p>
        </p:txBody>
      </p:sp>
    </p:spTree>
    <p:extLst>
      <p:ext uri="{BB962C8B-B14F-4D97-AF65-F5344CB8AC3E}">
        <p14:creationId xmlns:p14="http://schemas.microsoft.com/office/powerpoint/2010/main" val="30895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433920A-816F-EB48-B9B0-DF27FB580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356" y="1798960"/>
            <a:ext cx="8229600" cy="4070500"/>
          </a:xfrm>
        </p:spPr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Your time to share ideas, inspire each other with great ideas or just say </a:t>
            </a:r>
            <a:r>
              <a:rPr lang="en-US" dirty="0" smtClean="0"/>
              <a:t>hello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440E247-CE68-4B45-8E32-F4A14ABFC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 break</a:t>
            </a:r>
          </a:p>
        </p:txBody>
      </p:sp>
    </p:spTree>
    <p:extLst>
      <p:ext uri="{BB962C8B-B14F-4D97-AF65-F5344CB8AC3E}">
        <p14:creationId xmlns:p14="http://schemas.microsoft.com/office/powerpoint/2010/main" val="37877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/>
        </p:nvSpPr>
        <p:spPr>
          <a:xfrm>
            <a:off x="550507" y="1014686"/>
            <a:ext cx="5058283" cy="352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GCSE (9-1)</a:t>
            </a:r>
            <a:br>
              <a:rPr lang="en-GB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English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81366C-348A-AD43-BDD6-366685555F54}"/>
              </a:ext>
            </a:extLst>
          </p:cNvPr>
          <p:cNvSpPr txBox="1"/>
          <p:nvPr/>
        </p:nvSpPr>
        <p:spPr>
          <a:xfrm>
            <a:off x="704335" y="4732637"/>
            <a:ext cx="2743199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STCaiyun" panose="020B0400000000000000" pitchFamily="34" charset="-122"/>
                <a:cs typeface="Arial" panose="020B0604020202020204" pitchFamily="34" charset="0"/>
              </a:rPr>
              <a:t>Shared Resources</a:t>
            </a:r>
          </a:p>
        </p:txBody>
      </p:sp>
    </p:spTree>
    <p:extLst>
      <p:ext uri="{BB962C8B-B14F-4D97-AF65-F5344CB8AC3E}">
        <p14:creationId xmlns:p14="http://schemas.microsoft.com/office/powerpoint/2010/main" val="365548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This </a:t>
            </a:r>
            <a:r>
              <a:rPr lang="en-GB" sz="2400" dirty="0" smtClean="0"/>
              <a:t>week resources from: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Megha</a:t>
            </a:r>
            <a:r>
              <a:rPr lang="en-GB" sz="2400" dirty="0"/>
              <a:t> </a:t>
            </a:r>
            <a:r>
              <a:rPr lang="en-GB" sz="2400" dirty="0" smtClean="0"/>
              <a:t>D – Macbeth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Nicole B  - Creative writing resources ‘Drop Zoom Shift’ method.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Saira</a:t>
            </a:r>
            <a:r>
              <a:rPr lang="en-GB" sz="2400" dirty="0" smtClean="0"/>
              <a:t> B – creative writing </a:t>
            </a:r>
          </a:p>
          <a:p>
            <a:pPr marL="228600" indent="0"/>
            <a:endParaRPr lang="en-GB" sz="2400" dirty="0" smtClean="0"/>
          </a:p>
          <a:p>
            <a:pPr marL="228600" indent="0"/>
            <a:r>
              <a:rPr lang="en-GB" sz="2400" dirty="0" smtClean="0"/>
              <a:t>These will all be available on the webpage link below</a:t>
            </a:r>
            <a:endParaRPr lang="en-GB" sz="2400" dirty="0"/>
          </a:p>
          <a:p>
            <a:pPr algn="ctr"/>
            <a:endParaRPr lang="en-GB" dirty="0" smtClean="0">
              <a:solidFill>
                <a:srgbClr val="990099"/>
              </a:solidFill>
              <a:hlinkClick r:id="rId2"/>
            </a:endParaRPr>
          </a:p>
          <a:p>
            <a:pPr algn="ctr"/>
            <a:r>
              <a:rPr lang="en-GB" dirty="0" smtClean="0">
                <a:solidFill>
                  <a:srgbClr val="990099"/>
                </a:solidFill>
                <a:hlinkClick r:id="rId2"/>
              </a:rPr>
              <a:t>English </a:t>
            </a:r>
            <a:r>
              <a:rPr lang="en-GB" dirty="0">
                <a:solidFill>
                  <a:srgbClr val="990099"/>
                </a:solidFill>
                <a:hlinkClick r:id="rId2"/>
              </a:rPr>
              <a:t>GCSE Webinar resource page</a:t>
            </a:r>
            <a:endParaRPr lang="en-GB" dirty="0">
              <a:solidFill>
                <a:srgbClr val="990099"/>
              </a:solidFill>
            </a:endParaRPr>
          </a:p>
          <a:p>
            <a:r>
              <a:rPr lang="en-GB" dirty="0">
                <a:solidFill>
                  <a:srgbClr val="990099"/>
                </a:solidFill>
              </a:rPr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 for sharing!</a:t>
            </a:r>
          </a:p>
        </p:txBody>
      </p:sp>
    </p:spTree>
    <p:extLst>
      <p:ext uri="{BB962C8B-B14F-4D97-AF65-F5344CB8AC3E}">
        <p14:creationId xmlns:p14="http://schemas.microsoft.com/office/powerpoint/2010/main" val="364015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97F08B8-0456-414D-8039-1E6625717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If you send them to us at</a:t>
            </a:r>
          </a:p>
          <a:p>
            <a:r>
              <a:rPr lang="en-US" dirty="0"/>
              <a:t>      </a:t>
            </a:r>
            <a:r>
              <a:rPr lang="en-US" dirty="0">
                <a:hlinkClick r:id="rId2"/>
              </a:rPr>
              <a:t>thefullenglish@pearson.com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  we will make them available to all who have signed up today.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Send us your requests (through the questionnaire link at the end) for next week – I’ll try my best to come up with something.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38B1445-944D-844F-B125-DDC86A2C18D2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Any other ideas to share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3200" dirty="0" smtClean="0"/>
              <a:t>£25 voucher shared resource draw next week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949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1545" y="1929145"/>
            <a:ext cx="3669323" cy="1293291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solidFill>
                  <a:srgbClr val="7030A0"/>
                </a:solidFill>
              </a:rPr>
              <a:t/>
            </a:r>
            <a:br>
              <a:rPr lang="en-GB" sz="4000" b="1" dirty="0">
                <a:solidFill>
                  <a:srgbClr val="7030A0"/>
                </a:solidFill>
              </a:rPr>
            </a:br>
            <a:r>
              <a:rPr lang="en-GB" sz="4000" b="1" dirty="0">
                <a:solidFill>
                  <a:srgbClr val="7030A0"/>
                </a:solidFill>
              </a:rPr>
              <a:t/>
            </a:r>
            <a:br>
              <a:rPr lang="en-GB" sz="4000" b="1" dirty="0">
                <a:solidFill>
                  <a:srgbClr val="7030A0"/>
                </a:solidFill>
              </a:rPr>
            </a:br>
            <a:r>
              <a:rPr lang="en-GB" sz="4000" b="1" dirty="0">
                <a:solidFill>
                  <a:srgbClr val="7030A0"/>
                </a:solidFill>
              </a:rPr>
              <a:t>£10 </a:t>
            </a:r>
            <a:r>
              <a:rPr lang="en-GB" sz="4000" b="1" dirty="0" smtClean="0">
                <a:solidFill>
                  <a:srgbClr val="7030A0"/>
                </a:solidFill>
              </a:rPr>
              <a:t>voucher and the winner is..</a:t>
            </a:r>
            <a:r>
              <a:rPr lang="en-GB" sz="4000" b="1" dirty="0">
                <a:solidFill>
                  <a:srgbClr val="7030A0"/>
                </a:solidFill>
              </a:rPr>
              <a:t/>
            </a:r>
            <a:br>
              <a:rPr lang="en-GB" sz="4000" b="1" dirty="0">
                <a:solidFill>
                  <a:srgbClr val="7030A0"/>
                </a:solidFill>
              </a:rPr>
            </a:br>
            <a:endParaRPr lang="en-GB" sz="40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6299" y="3839538"/>
            <a:ext cx="6858000" cy="1655762"/>
          </a:xfrm>
        </p:spPr>
        <p:txBody>
          <a:bodyPr/>
          <a:lstStyle/>
          <a:p>
            <a:pPr algn="l"/>
            <a:endParaRPr lang="en-GB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338B1445-944D-844F-B125-DDC86A2C18D2}"/>
              </a:ext>
            </a:extLst>
          </p:cNvPr>
          <p:cNvSpPr txBox="1">
            <a:spLocks/>
          </p:cNvSpPr>
          <p:nvPr/>
        </p:nvSpPr>
        <p:spPr>
          <a:xfrm>
            <a:off x="928049" y="1"/>
            <a:ext cx="6793640" cy="1484832"/>
          </a:xfrm>
          <a:prstGeom prst="rect">
            <a:avLst/>
          </a:prstGeom>
          <a:solidFill>
            <a:schemeClr val="bg1"/>
          </a:solidFill>
          <a:ln>
            <a:solidFill>
              <a:srgbClr val="9900CC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7030A0"/>
                </a:solidFill>
              </a:rPr>
              <a:t>Weekly Draw for </a:t>
            </a:r>
          </a:p>
          <a:p>
            <a:r>
              <a:rPr lang="en-US" sz="4400" b="1" dirty="0">
                <a:solidFill>
                  <a:srgbClr val="7030A0"/>
                </a:solidFill>
              </a:rPr>
              <a:t>feedback survey </a:t>
            </a:r>
          </a:p>
        </p:txBody>
      </p:sp>
    </p:spTree>
    <p:extLst>
      <p:ext uri="{BB962C8B-B14F-4D97-AF65-F5344CB8AC3E}">
        <p14:creationId xmlns:p14="http://schemas.microsoft.com/office/powerpoint/2010/main" val="7291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9444579F-9EDE-AA49-BA37-BA2BCD372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409" y="0"/>
            <a:ext cx="449118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FD8C14F-8CE7-7845-BEE5-ABD11B0F00D4}"/>
              </a:ext>
            </a:extLst>
          </p:cNvPr>
          <p:cNvSpPr/>
          <p:nvPr/>
        </p:nvSpPr>
        <p:spPr>
          <a:xfrm>
            <a:off x="2278251" y="4479010"/>
            <a:ext cx="4572000" cy="23789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0EFAA12-AA47-7C42-8AD9-E50A13C9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440000"/>
            <a:ext cx="8229600" cy="4217849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June 2020 – Language</a:t>
            </a:r>
          </a:p>
          <a:p>
            <a:endParaRPr lang="en-US" dirty="0"/>
          </a:p>
          <a:p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June 2020 </a:t>
            </a:r>
            <a:r>
              <a:rPr lang="en-US" dirty="0">
                <a:hlinkClick r:id="rId2"/>
              </a:rPr>
              <a:t>–</a:t>
            </a:r>
            <a:r>
              <a:rPr lang="en-US" dirty="0"/>
              <a:t> Literature</a:t>
            </a:r>
          </a:p>
          <a:p>
            <a:endParaRPr lang="en-US" dirty="0">
              <a:hlinkClick r:id="rId2"/>
            </a:endParaRPr>
          </a:p>
          <a:p>
            <a:pPr algn="ctr"/>
            <a:r>
              <a:rPr lang="en-GB" dirty="0">
                <a:hlinkClick r:id="rId3"/>
              </a:rPr>
              <a:t>Book your place!</a:t>
            </a:r>
            <a:endParaRPr lang="en-US" dirty="0">
              <a:hlinkClick r:id="rId2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8A8CE51-4972-6348-8AEE-F2EDD523F56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Further dates</a:t>
            </a:r>
          </a:p>
        </p:txBody>
      </p:sp>
    </p:spTree>
    <p:extLst>
      <p:ext uri="{BB962C8B-B14F-4D97-AF65-F5344CB8AC3E}">
        <p14:creationId xmlns:p14="http://schemas.microsoft.com/office/powerpoint/2010/main" val="20683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/>
        </p:nvSpPr>
        <p:spPr>
          <a:xfrm>
            <a:off x="550507" y="1014686"/>
            <a:ext cx="5058283" cy="352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GCSE (9-1)</a:t>
            </a:r>
            <a:br>
              <a:rPr lang="en-GB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English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899472" y="3274313"/>
            <a:ext cx="397474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more can we do to help?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25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20A060B-D57B-2D4B-9B76-746275EE4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079" y="1282891"/>
            <a:ext cx="7987022" cy="4979774"/>
          </a:xfrm>
          <a:custGeom>
            <a:avLst/>
            <a:gdLst>
              <a:gd name="connsiteX0" fmla="*/ 0 w 8229600"/>
              <a:gd name="connsiteY0" fmla="*/ 0 h 4219395"/>
              <a:gd name="connsiteX1" fmla="*/ 505533 w 8229600"/>
              <a:gd name="connsiteY1" fmla="*/ 0 h 4219395"/>
              <a:gd name="connsiteX2" fmla="*/ 846473 w 8229600"/>
              <a:gd name="connsiteY2" fmla="*/ 0 h 4219395"/>
              <a:gd name="connsiteX3" fmla="*/ 1598894 w 8229600"/>
              <a:gd name="connsiteY3" fmla="*/ 0 h 4219395"/>
              <a:gd name="connsiteX4" fmla="*/ 2104426 w 8229600"/>
              <a:gd name="connsiteY4" fmla="*/ 0 h 4219395"/>
              <a:gd name="connsiteX5" fmla="*/ 2609959 w 8229600"/>
              <a:gd name="connsiteY5" fmla="*/ 0 h 4219395"/>
              <a:gd name="connsiteX6" fmla="*/ 3362379 w 8229600"/>
              <a:gd name="connsiteY6" fmla="*/ 0 h 4219395"/>
              <a:gd name="connsiteX7" fmla="*/ 3785616 w 8229600"/>
              <a:gd name="connsiteY7" fmla="*/ 0 h 4219395"/>
              <a:gd name="connsiteX8" fmla="*/ 4538037 w 8229600"/>
              <a:gd name="connsiteY8" fmla="*/ 0 h 4219395"/>
              <a:gd name="connsiteX9" fmla="*/ 5290457 w 8229600"/>
              <a:gd name="connsiteY9" fmla="*/ 0 h 4219395"/>
              <a:gd name="connsiteX10" fmla="*/ 5878286 w 8229600"/>
              <a:gd name="connsiteY10" fmla="*/ 0 h 4219395"/>
              <a:gd name="connsiteX11" fmla="*/ 6630706 w 8229600"/>
              <a:gd name="connsiteY11" fmla="*/ 0 h 4219395"/>
              <a:gd name="connsiteX12" fmla="*/ 7136239 w 8229600"/>
              <a:gd name="connsiteY12" fmla="*/ 0 h 4219395"/>
              <a:gd name="connsiteX13" fmla="*/ 7641771 w 8229600"/>
              <a:gd name="connsiteY13" fmla="*/ 0 h 4219395"/>
              <a:gd name="connsiteX14" fmla="*/ 8229600 w 8229600"/>
              <a:gd name="connsiteY14" fmla="*/ 0 h 4219395"/>
              <a:gd name="connsiteX15" fmla="*/ 8229600 w 8229600"/>
              <a:gd name="connsiteY15" fmla="*/ 485230 h 4219395"/>
              <a:gd name="connsiteX16" fmla="*/ 8229600 w 8229600"/>
              <a:gd name="connsiteY16" fmla="*/ 1012655 h 4219395"/>
              <a:gd name="connsiteX17" fmla="*/ 8229600 w 8229600"/>
              <a:gd name="connsiteY17" fmla="*/ 1582273 h 4219395"/>
              <a:gd name="connsiteX18" fmla="*/ 8229600 w 8229600"/>
              <a:gd name="connsiteY18" fmla="*/ 2151891 h 4219395"/>
              <a:gd name="connsiteX19" fmla="*/ 8229600 w 8229600"/>
              <a:gd name="connsiteY19" fmla="*/ 2721510 h 4219395"/>
              <a:gd name="connsiteX20" fmla="*/ 8229600 w 8229600"/>
              <a:gd name="connsiteY20" fmla="*/ 3122352 h 4219395"/>
              <a:gd name="connsiteX21" fmla="*/ 8229600 w 8229600"/>
              <a:gd name="connsiteY21" fmla="*/ 3565389 h 4219395"/>
              <a:gd name="connsiteX22" fmla="*/ 8229600 w 8229600"/>
              <a:gd name="connsiteY22" fmla="*/ 4219395 h 4219395"/>
              <a:gd name="connsiteX23" fmla="*/ 7724067 w 8229600"/>
              <a:gd name="connsiteY23" fmla="*/ 4219395 h 4219395"/>
              <a:gd name="connsiteX24" fmla="*/ 7136239 w 8229600"/>
              <a:gd name="connsiteY24" fmla="*/ 4219395 h 4219395"/>
              <a:gd name="connsiteX25" fmla="*/ 6795298 w 8229600"/>
              <a:gd name="connsiteY25" fmla="*/ 4219395 h 4219395"/>
              <a:gd name="connsiteX26" fmla="*/ 6454358 w 8229600"/>
              <a:gd name="connsiteY26" fmla="*/ 4219395 h 4219395"/>
              <a:gd name="connsiteX27" fmla="*/ 5866529 w 8229600"/>
              <a:gd name="connsiteY27" fmla="*/ 4219395 h 4219395"/>
              <a:gd name="connsiteX28" fmla="*/ 5443293 w 8229600"/>
              <a:gd name="connsiteY28" fmla="*/ 4219395 h 4219395"/>
              <a:gd name="connsiteX29" fmla="*/ 4773168 w 8229600"/>
              <a:gd name="connsiteY29" fmla="*/ 4219395 h 4219395"/>
              <a:gd name="connsiteX30" fmla="*/ 4349931 w 8229600"/>
              <a:gd name="connsiteY30" fmla="*/ 4219395 h 4219395"/>
              <a:gd name="connsiteX31" fmla="*/ 3679807 w 8229600"/>
              <a:gd name="connsiteY31" fmla="*/ 4219395 h 4219395"/>
              <a:gd name="connsiteX32" fmla="*/ 3338866 w 8229600"/>
              <a:gd name="connsiteY32" fmla="*/ 4219395 h 4219395"/>
              <a:gd name="connsiteX33" fmla="*/ 2668742 w 8229600"/>
              <a:gd name="connsiteY33" fmla="*/ 4219395 h 4219395"/>
              <a:gd name="connsiteX34" fmla="*/ 2245505 w 8229600"/>
              <a:gd name="connsiteY34" fmla="*/ 4219395 h 4219395"/>
              <a:gd name="connsiteX35" fmla="*/ 1904565 w 8229600"/>
              <a:gd name="connsiteY35" fmla="*/ 4219395 h 4219395"/>
              <a:gd name="connsiteX36" fmla="*/ 1481328 w 8229600"/>
              <a:gd name="connsiteY36" fmla="*/ 4219395 h 4219395"/>
              <a:gd name="connsiteX37" fmla="*/ 811203 w 8229600"/>
              <a:gd name="connsiteY37" fmla="*/ 4219395 h 4219395"/>
              <a:gd name="connsiteX38" fmla="*/ 0 w 8229600"/>
              <a:gd name="connsiteY38" fmla="*/ 4219395 h 4219395"/>
              <a:gd name="connsiteX39" fmla="*/ 0 w 8229600"/>
              <a:gd name="connsiteY39" fmla="*/ 3818552 h 4219395"/>
              <a:gd name="connsiteX40" fmla="*/ 0 w 8229600"/>
              <a:gd name="connsiteY40" fmla="*/ 3417710 h 4219395"/>
              <a:gd name="connsiteX41" fmla="*/ 0 w 8229600"/>
              <a:gd name="connsiteY41" fmla="*/ 2848092 h 4219395"/>
              <a:gd name="connsiteX42" fmla="*/ 0 w 8229600"/>
              <a:gd name="connsiteY42" fmla="*/ 2447249 h 4219395"/>
              <a:gd name="connsiteX43" fmla="*/ 0 w 8229600"/>
              <a:gd name="connsiteY43" fmla="*/ 1919825 h 4219395"/>
              <a:gd name="connsiteX44" fmla="*/ 0 w 8229600"/>
              <a:gd name="connsiteY44" fmla="*/ 1476788 h 4219395"/>
              <a:gd name="connsiteX45" fmla="*/ 0 w 8229600"/>
              <a:gd name="connsiteY45" fmla="*/ 949364 h 4219395"/>
              <a:gd name="connsiteX46" fmla="*/ 0 w 8229600"/>
              <a:gd name="connsiteY46" fmla="*/ 0 h 4219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229600" h="4219395" extrusionOk="0">
                <a:moveTo>
                  <a:pt x="0" y="0"/>
                </a:moveTo>
                <a:cubicBezTo>
                  <a:pt x="135527" y="-57494"/>
                  <a:pt x="376976" y="25161"/>
                  <a:pt x="505533" y="0"/>
                </a:cubicBezTo>
                <a:cubicBezTo>
                  <a:pt x="634090" y="-25161"/>
                  <a:pt x="695344" y="28865"/>
                  <a:pt x="846473" y="0"/>
                </a:cubicBezTo>
                <a:cubicBezTo>
                  <a:pt x="997602" y="-28865"/>
                  <a:pt x="1281262" y="36869"/>
                  <a:pt x="1598894" y="0"/>
                </a:cubicBezTo>
                <a:cubicBezTo>
                  <a:pt x="1916526" y="-36869"/>
                  <a:pt x="1915421" y="12977"/>
                  <a:pt x="2104426" y="0"/>
                </a:cubicBezTo>
                <a:cubicBezTo>
                  <a:pt x="2293431" y="-12977"/>
                  <a:pt x="2450212" y="51236"/>
                  <a:pt x="2609959" y="0"/>
                </a:cubicBezTo>
                <a:cubicBezTo>
                  <a:pt x="2769706" y="-51236"/>
                  <a:pt x="3088348" y="69552"/>
                  <a:pt x="3362379" y="0"/>
                </a:cubicBezTo>
                <a:cubicBezTo>
                  <a:pt x="3636410" y="-69552"/>
                  <a:pt x="3633555" y="6774"/>
                  <a:pt x="3785616" y="0"/>
                </a:cubicBezTo>
                <a:cubicBezTo>
                  <a:pt x="3937677" y="-6774"/>
                  <a:pt x="4305417" y="78537"/>
                  <a:pt x="4538037" y="0"/>
                </a:cubicBezTo>
                <a:cubicBezTo>
                  <a:pt x="4770657" y="-78537"/>
                  <a:pt x="4922836" y="50346"/>
                  <a:pt x="5290457" y="0"/>
                </a:cubicBezTo>
                <a:cubicBezTo>
                  <a:pt x="5658078" y="-50346"/>
                  <a:pt x="5618036" y="42774"/>
                  <a:pt x="5878286" y="0"/>
                </a:cubicBezTo>
                <a:cubicBezTo>
                  <a:pt x="6138536" y="-42774"/>
                  <a:pt x="6300493" y="39784"/>
                  <a:pt x="6630706" y="0"/>
                </a:cubicBezTo>
                <a:cubicBezTo>
                  <a:pt x="6960919" y="-39784"/>
                  <a:pt x="6913160" y="52102"/>
                  <a:pt x="7136239" y="0"/>
                </a:cubicBezTo>
                <a:cubicBezTo>
                  <a:pt x="7359318" y="-52102"/>
                  <a:pt x="7516162" y="23704"/>
                  <a:pt x="7641771" y="0"/>
                </a:cubicBezTo>
                <a:cubicBezTo>
                  <a:pt x="7767380" y="-23704"/>
                  <a:pt x="8054549" y="24433"/>
                  <a:pt x="8229600" y="0"/>
                </a:cubicBezTo>
                <a:cubicBezTo>
                  <a:pt x="8248342" y="206705"/>
                  <a:pt x="8203731" y="366996"/>
                  <a:pt x="8229600" y="485230"/>
                </a:cubicBezTo>
                <a:cubicBezTo>
                  <a:pt x="8255469" y="603464"/>
                  <a:pt x="8171889" y="887323"/>
                  <a:pt x="8229600" y="1012655"/>
                </a:cubicBezTo>
                <a:cubicBezTo>
                  <a:pt x="8287311" y="1137988"/>
                  <a:pt x="8226169" y="1338552"/>
                  <a:pt x="8229600" y="1582273"/>
                </a:cubicBezTo>
                <a:cubicBezTo>
                  <a:pt x="8233031" y="1825994"/>
                  <a:pt x="8217802" y="1910644"/>
                  <a:pt x="8229600" y="2151891"/>
                </a:cubicBezTo>
                <a:cubicBezTo>
                  <a:pt x="8241398" y="2393138"/>
                  <a:pt x="8217811" y="2528031"/>
                  <a:pt x="8229600" y="2721510"/>
                </a:cubicBezTo>
                <a:cubicBezTo>
                  <a:pt x="8241389" y="2914989"/>
                  <a:pt x="8184854" y="2966728"/>
                  <a:pt x="8229600" y="3122352"/>
                </a:cubicBezTo>
                <a:cubicBezTo>
                  <a:pt x="8274346" y="3277976"/>
                  <a:pt x="8196047" y="3418497"/>
                  <a:pt x="8229600" y="3565389"/>
                </a:cubicBezTo>
                <a:cubicBezTo>
                  <a:pt x="8263153" y="3712281"/>
                  <a:pt x="8213008" y="4041159"/>
                  <a:pt x="8229600" y="4219395"/>
                </a:cubicBezTo>
                <a:cubicBezTo>
                  <a:pt x="8039466" y="4253255"/>
                  <a:pt x="7898196" y="4215855"/>
                  <a:pt x="7724067" y="4219395"/>
                </a:cubicBezTo>
                <a:cubicBezTo>
                  <a:pt x="7549938" y="4222935"/>
                  <a:pt x="7421207" y="4191768"/>
                  <a:pt x="7136239" y="4219395"/>
                </a:cubicBezTo>
                <a:cubicBezTo>
                  <a:pt x="6851271" y="4247022"/>
                  <a:pt x="6869999" y="4212939"/>
                  <a:pt x="6795298" y="4219395"/>
                </a:cubicBezTo>
                <a:cubicBezTo>
                  <a:pt x="6720597" y="4225851"/>
                  <a:pt x="6553665" y="4184572"/>
                  <a:pt x="6454358" y="4219395"/>
                </a:cubicBezTo>
                <a:cubicBezTo>
                  <a:pt x="6355051" y="4254218"/>
                  <a:pt x="6080173" y="4212669"/>
                  <a:pt x="5866529" y="4219395"/>
                </a:cubicBezTo>
                <a:cubicBezTo>
                  <a:pt x="5652885" y="4226121"/>
                  <a:pt x="5619958" y="4198371"/>
                  <a:pt x="5443293" y="4219395"/>
                </a:cubicBezTo>
                <a:cubicBezTo>
                  <a:pt x="5266628" y="4240419"/>
                  <a:pt x="5014033" y="4175842"/>
                  <a:pt x="4773168" y="4219395"/>
                </a:cubicBezTo>
                <a:cubicBezTo>
                  <a:pt x="4532303" y="4262948"/>
                  <a:pt x="4480147" y="4189131"/>
                  <a:pt x="4349931" y="4219395"/>
                </a:cubicBezTo>
                <a:cubicBezTo>
                  <a:pt x="4219715" y="4249659"/>
                  <a:pt x="3867298" y="4144521"/>
                  <a:pt x="3679807" y="4219395"/>
                </a:cubicBezTo>
                <a:cubicBezTo>
                  <a:pt x="3492316" y="4294269"/>
                  <a:pt x="3442389" y="4205294"/>
                  <a:pt x="3338866" y="4219395"/>
                </a:cubicBezTo>
                <a:cubicBezTo>
                  <a:pt x="3235343" y="4233496"/>
                  <a:pt x="2874494" y="4186801"/>
                  <a:pt x="2668742" y="4219395"/>
                </a:cubicBezTo>
                <a:cubicBezTo>
                  <a:pt x="2462990" y="4251989"/>
                  <a:pt x="2398449" y="4188821"/>
                  <a:pt x="2245505" y="4219395"/>
                </a:cubicBezTo>
                <a:cubicBezTo>
                  <a:pt x="2092561" y="4249969"/>
                  <a:pt x="2000774" y="4195136"/>
                  <a:pt x="1904565" y="4219395"/>
                </a:cubicBezTo>
                <a:cubicBezTo>
                  <a:pt x="1808356" y="4243654"/>
                  <a:pt x="1581399" y="4170588"/>
                  <a:pt x="1481328" y="4219395"/>
                </a:cubicBezTo>
                <a:cubicBezTo>
                  <a:pt x="1381257" y="4268202"/>
                  <a:pt x="1098686" y="4170844"/>
                  <a:pt x="811203" y="4219395"/>
                </a:cubicBezTo>
                <a:cubicBezTo>
                  <a:pt x="523721" y="4267946"/>
                  <a:pt x="312209" y="4209081"/>
                  <a:pt x="0" y="4219395"/>
                </a:cubicBezTo>
                <a:cubicBezTo>
                  <a:pt x="-32221" y="4131390"/>
                  <a:pt x="19377" y="3991239"/>
                  <a:pt x="0" y="3818552"/>
                </a:cubicBezTo>
                <a:cubicBezTo>
                  <a:pt x="-19377" y="3645865"/>
                  <a:pt x="26076" y="3535452"/>
                  <a:pt x="0" y="3417710"/>
                </a:cubicBezTo>
                <a:cubicBezTo>
                  <a:pt x="-26076" y="3299968"/>
                  <a:pt x="22788" y="3126280"/>
                  <a:pt x="0" y="2848092"/>
                </a:cubicBezTo>
                <a:cubicBezTo>
                  <a:pt x="-22788" y="2569904"/>
                  <a:pt x="31566" y="2641121"/>
                  <a:pt x="0" y="2447249"/>
                </a:cubicBezTo>
                <a:cubicBezTo>
                  <a:pt x="-31566" y="2253377"/>
                  <a:pt x="29721" y="2064721"/>
                  <a:pt x="0" y="1919825"/>
                </a:cubicBezTo>
                <a:cubicBezTo>
                  <a:pt x="-29721" y="1774929"/>
                  <a:pt x="48686" y="1572144"/>
                  <a:pt x="0" y="1476788"/>
                </a:cubicBezTo>
                <a:cubicBezTo>
                  <a:pt x="-48686" y="1381432"/>
                  <a:pt x="4900" y="1203766"/>
                  <a:pt x="0" y="949364"/>
                </a:cubicBezTo>
                <a:cubicBezTo>
                  <a:pt x="-4900" y="694962"/>
                  <a:pt x="71664" y="295241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marL="228600" indent="0"/>
            <a:r>
              <a:rPr lang="en-GB" dirty="0">
                <a:latin typeface="Berlin Sans FB" panose="020E0602020502020306" pitchFamily="34" charset="77"/>
              </a:rPr>
              <a:t>Knowledge organisers for ‘A Christmas Carol’ and </a:t>
            </a:r>
          </a:p>
          <a:p>
            <a:pPr marL="228600" indent="0"/>
            <a:r>
              <a:rPr lang="en-GB" dirty="0">
                <a:latin typeface="Berlin Sans FB" panose="020E0602020502020306" pitchFamily="34" charset="77"/>
              </a:rPr>
              <a:t> ‘An Inspector Calls’ </a:t>
            </a:r>
          </a:p>
          <a:p>
            <a:pPr marL="228600" indent="0"/>
            <a:endParaRPr lang="en-GB" dirty="0">
              <a:latin typeface="Berlin Sans FB" panose="020E0602020502020306" pitchFamily="34" charset="77"/>
            </a:endParaRPr>
          </a:p>
          <a:p>
            <a:pPr marL="228600" indent="0"/>
            <a:r>
              <a:rPr lang="en-GB" dirty="0">
                <a:latin typeface="Berlin Sans FB" panose="020E0602020502020306" pitchFamily="34" charset="77"/>
              </a:rPr>
              <a:t>Online learning pack – Jekyll and Hyde</a:t>
            </a:r>
          </a:p>
          <a:p>
            <a:pPr marL="228600" indent="0"/>
            <a:endParaRPr lang="en-GB" dirty="0">
              <a:latin typeface="Berlin Sans FB" panose="020E0602020502020306" pitchFamily="34" charset="77"/>
            </a:endParaRPr>
          </a:p>
          <a:p>
            <a:pPr marL="228600" indent="0"/>
            <a:r>
              <a:rPr lang="en-GB" dirty="0">
                <a:latin typeface="Berlin Sans FB" panose="020E0602020502020306" pitchFamily="34" charset="77"/>
              </a:rPr>
              <a:t>Powerpoint lessons for ‘A Christmas Carol’, ‘Jekyll and Hyde’,  ‘An Inspector Calls’  and Poetry</a:t>
            </a:r>
          </a:p>
          <a:p>
            <a:pPr marL="228600" indent="0"/>
            <a:endParaRPr lang="en-GB" dirty="0">
              <a:latin typeface="Berlin Sans FB" panose="020E0602020502020306" pitchFamily="34" charset="77"/>
            </a:endParaRPr>
          </a:p>
          <a:p>
            <a:pPr marL="228600" indent="0"/>
            <a:r>
              <a:rPr lang="en-GB" dirty="0">
                <a:latin typeface="Berlin Sans FB" panose="020E0602020502020306" pitchFamily="34" charset="77"/>
              </a:rPr>
              <a:t>To come:  Ppt lessons &amp; Kos for ‘Boys Don’t Cry’, ‘Coram Boy’, ‘Refugee Boy’.</a:t>
            </a:r>
          </a:p>
          <a:p>
            <a:pPr marL="228600" indent="0"/>
            <a:r>
              <a:rPr lang="en-GB" dirty="0">
                <a:latin typeface="Berlin Sans FB" panose="020E0602020502020306" pitchFamily="34" charset="77"/>
              </a:rPr>
              <a:t> </a:t>
            </a:r>
          </a:p>
          <a:p>
            <a:pPr marL="228600" indent="0"/>
            <a:endParaRPr lang="en-GB" dirty="0">
              <a:latin typeface="Berlin Sans FB" panose="020E0602020502020306" pitchFamily="34" charset="77"/>
            </a:endParaRPr>
          </a:p>
          <a:p>
            <a:pPr marL="228600" indent="0"/>
            <a:endParaRPr lang="en-GB" dirty="0">
              <a:latin typeface="Berlin Sans FB" panose="020E0602020502020306" pitchFamily="34" charset="77"/>
            </a:endParaRPr>
          </a:p>
          <a:p>
            <a:pPr marL="228600" indent="0"/>
            <a:endParaRPr lang="en-GB" dirty="0">
              <a:latin typeface="Berlin Sans FB" panose="020E0602020502020306" pitchFamily="34" charset="77"/>
            </a:endParaRPr>
          </a:p>
          <a:p>
            <a:pPr marL="228600" indent="0"/>
            <a:r>
              <a:rPr lang="en-GB" dirty="0">
                <a:latin typeface="Berlin Sans FB" panose="020E0602020502020306" pitchFamily="34" charset="77"/>
              </a:rPr>
              <a:t> </a:t>
            </a:r>
          </a:p>
          <a:p>
            <a:pPr marL="228600" indent="0" algn="ctr"/>
            <a:endParaRPr lang="en-GB" sz="1800" dirty="0">
              <a:solidFill>
                <a:srgbClr val="9900CC"/>
              </a:solidFill>
              <a:latin typeface="Berlin Sans FB" panose="020E0602020502020306" pitchFamily="34" charset="7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BD17048-29C0-0A42-9159-E89A0E123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Resources</a:t>
            </a:r>
          </a:p>
        </p:txBody>
      </p:sp>
    </p:spTree>
    <p:extLst>
      <p:ext uri="{BB962C8B-B14F-4D97-AF65-F5344CB8AC3E}">
        <p14:creationId xmlns:p14="http://schemas.microsoft.com/office/powerpoint/2010/main" val="2888868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5362D-2156-4367-8CF0-EE2455063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48640"/>
            <a:ext cx="7772400" cy="931520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online lessons for Year 10 students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51E038-D52E-46CB-A34E-7709C2A52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00665"/>
            <a:ext cx="6858000" cy="398115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6 weekly 45 minute lessons delivered by a teacher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Started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June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English Language focus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https://www.pearson.com/uk/educators/schools/subject-area/literacy-and-english/support-for-all/support-from-pearson/free-online-gcse-english-lessons.html</a:t>
            </a: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512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D9154B0-3079-FE43-AD72-401E89BE5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sz="1800" dirty="0"/>
              <a:t>Sign-up for Secondary resources form is here: </a:t>
            </a:r>
            <a:r>
              <a:rPr lang="en-GB" sz="1800" dirty="0">
                <a:hlinkClick r:id="rId2"/>
              </a:rPr>
              <a:t>https://www.pearson.com/uk/educators/schools/update-for-schools/secondary-support.html</a:t>
            </a:r>
            <a:endParaRPr lang="en-GB" sz="1800" dirty="0"/>
          </a:p>
          <a:p>
            <a:endParaRPr lang="en-GB" dirty="0"/>
          </a:p>
          <a:p>
            <a:r>
              <a:rPr lang="en-GB" sz="1600" dirty="0"/>
              <a:t>This gives access to: </a:t>
            </a:r>
          </a:p>
          <a:p>
            <a:pPr lvl="1"/>
            <a:r>
              <a:rPr lang="en-GB" sz="1200" dirty="0"/>
              <a:t>KS3 Skills for Writing </a:t>
            </a:r>
            <a:br>
              <a:rPr lang="en-GB" sz="1200" dirty="0"/>
            </a:br>
            <a:r>
              <a:rPr lang="en-GB" sz="1200" dirty="0"/>
              <a:t> </a:t>
            </a:r>
          </a:p>
          <a:p>
            <a:pPr lvl="1"/>
            <a:r>
              <a:rPr lang="en-GB" sz="1200" dirty="0"/>
              <a:t>Pearson Edexcel GCSE (9–1) English Language Text Anthology</a:t>
            </a:r>
            <a:br>
              <a:rPr lang="en-GB" sz="1200" dirty="0"/>
            </a:br>
            <a:r>
              <a:rPr lang="en-GB" sz="1200" dirty="0"/>
              <a:t> </a:t>
            </a:r>
          </a:p>
          <a:p>
            <a:pPr lvl="1"/>
            <a:r>
              <a:rPr lang="en-GB" sz="1200" dirty="0"/>
              <a:t>Pearson Edexcel GCSE (9–1) English Language Core Student Book – coming soon!</a:t>
            </a:r>
            <a:br>
              <a:rPr lang="en-GB" sz="1200" dirty="0"/>
            </a:br>
            <a:r>
              <a:rPr lang="en-GB" sz="1200" dirty="0"/>
              <a:t> </a:t>
            </a:r>
          </a:p>
          <a:p>
            <a:pPr lvl="1"/>
            <a:r>
              <a:rPr lang="en-GB" sz="1200" dirty="0"/>
              <a:t>Pearson Edexcel GCSE (9–1) English Language Revision Guide</a:t>
            </a:r>
            <a:br>
              <a:rPr lang="en-GB" sz="1200" dirty="0"/>
            </a:br>
            <a:r>
              <a:rPr lang="en-GB" sz="1200" dirty="0"/>
              <a:t> </a:t>
            </a:r>
          </a:p>
          <a:p>
            <a:pPr lvl="1"/>
            <a:r>
              <a:rPr lang="en-GB" sz="1200" dirty="0"/>
              <a:t>AQA GCSE (9–1)  English Language Revision Guide.</a:t>
            </a:r>
          </a:p>
          <a:p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A6CC700-05FC-B04D-8D8B-09AD2AE0C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resources</a:t>
            </a:r>
          </a:p>
        </p:txBody>
      </p:sp>
    </p:spTree>
    <p:extLst>
      <p:ext uri="{BB962C8B-B14F-4D97-AF65-F5344CB8AC3E}">
        <p14:creationId xmlns:p14="http://schemas.microsoft.com/office/powerpoint/2010/main" val="1553016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190bae54d_0_1"/>
          <p:cNvSpPr txBox="1">
            <a:spLocks noGrp="1"/>
          </p:cNvSpPr>
          <p:nvPr>
            <p:ph type="title"/>
          </p:nvPr>
        </p:nvSpPr>
        <p:spPr>
          <a:xfrm>
            <a:off x="859514" y="365133"/>
            <a:ext cx="3840085" cy="169279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Your Subject Advisor</a:t>
            </a:r>
          </a:p>
        </p:txBody>
      </p:sp>
      <p:cxnSp>
        <p:nvCxnSpPr>
          <p:cNvPr id="223" name="Straight Arrow Connector 97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Google Shape;218;g4190bae54d_0_1"/>
          <p:cNvSpPr txBox="1">
            <a:spLocks noGrp="1"/>
          </p:cNvSpPr>
          <p:nvPr>
            <p:ph type="body" idx="1"/>
          </p:nvPr>
        </p:nvSpPr>
        <p:spPr>
          <a:xfrm>
            <a:off x="491490" y="2575034"/>
            <a:ext cx="3840085" cy="346222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Clare Haviland</a:t>
            </a:r>
          </a:p>
          <a:p>
            <a:pPr marL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Telephone: 03330164120</a:t>
            </a:r>
          </a:p>
          <a:p>
            <a:pPr marL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Twitter: @PearsonTeachEng</a:t>
            </a:r>
          </a:p>
          <a:p>
            <a:pPr marL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u="sng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Email or live chat</a:t>
            </a:r>
          </a:p>
          <a:p>
            <a:pPr marL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sign up for Clare’s</a:t>
            </a:r>
          </a:p>
          <a:p>
            <a:pPr marL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e-updates by completing this</a:t>
            </a:r>
          </a:p>
          <a:p>
            <a:pPr marL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u="sng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online form</a:t>
            </a:r>
            <a:endParaRPr lang="en-US"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Facebook page:  https://www.facebook.com/pearsonedexcelenglish/</a:t>
            </a:r>
            <a:endParaRPr lang="en-US"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21" name="Google Shape;221;g4190bae54d_0_1"/>
          <p:cNvPicPr preferRelativeResize="0"/>
          <p:nvPr/>
        </p:nvPicPr>
        <p:blipFill rotWithShape="1">
          <a:blip r:embed="rId6"/>
          <a:srcRect l="9960" r="15206" b="2"/>
          <a:stretch/>
        </p:blipFill>
        <p:spPr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31B1DA0-AAF5-4AE1-AD87-2C34844143C6}"/>
              </a:ext>
            </a:extLst>
          </p:cNvPr>
          <p:cNvSpPr/>
          <p:nvPr/>
        </p:nvSpPr>
        <p:spPr>
          <a:xfrm>
            <a:off x="4457225" y="327511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52354D3-E449-4157-A5DB-3CEB2F25A333}"/>
              </a:ext>
            </a:extLst>
          </p:cNvPr>
          <p:cNvSpPr/>
          <p:nvPr/>
        </p:nvSpPr>
        <p:spPr>
          <a:xfrm>
            <a:off x="4457225" y="327511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A031F7A-8747-4E1F-822C-B2D4F8CDB372}"/>
              </a:ext>
            </a:extLst>
          </p:cNvPr>
          <p:cNvSpPr/>
          <p:nvPr/>
        </p:nvSpPr>
        <p:spPr>
          <a:xfrm>
            <a:off x="4457225" y="327511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998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463322E-F2D1-6144-AFD8-4894DF5A5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224216"/>
            <a:ext cx="8229600" cy="4274825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https://www.youtube.com/watch?v=Q0DYFcgCejI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CD10435-98A7-DB4F-8565-3DA66BF3F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to Edexcel</a:t>
            </a:r>
          </a:p>
        </p:txBody>
      </p:sp>
    </p:spTree>
    <p:extLst>
      <p:ext uri="{BB962C8B-B14F-4D97-AF65-F5344CB8AC3E}">
        <p14:creationId xmlns:p14="http://schemas.microsoft.com/office/powerpoint/2010/main" val="1855644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1;p2">
            <a:extLst>
              <a:ext uri="{FF2B5EF4-FFF2-40B4-BE49-F238E27FC236}">
                <a16:creationId xmlns:a16="http://schemas.microsoft.com/office/drawing/2014/main" xmlns="" id="{8A529F6A-C653-944E-B8B2-D7E3B6C95F29}"/>
              </a:ext>
            </a:extLst>
          </p:cNvPr>
          <p:cNvSpPr txBox="1">
            <a:spLocks/>
          </p:cNvSpPr>
          <p:nvPr/>
        </p:nvSpPr>
        <p:spPr>
          <a:xfrm>
            <a:off x="794029" y="214003"/>
            <a:ext cx="6568219" cy="7992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3600"/>
              <a:buFont typeface="Arial"/>
              <a:buNone/>
            </a:pPr>
            <a:r>
              <a:rPr lang="en-GB" dirty="0"/>
              <a:t>Feedback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96F7AC86-3FE3-6A45-BEAC-E97DC111CD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/>
        </p:nvSpPr>
        <p:spPr>
          <a:xfrm>
            <a:off x="4240411" y="4552385"/>
            <a:ext cx="3483937" cy="2071846"/>
          </a:xfrm>
          <a:prstGeom prst="rect">
            <a:avLst/>
          </a:prstGeom>
          <a:solidFill>
            <a:srgbClr val="BFCD3C"/>
          </a:solidFill>
          <a:ln>
            <a:solidFill>
              <a:schemeClr val="bg1"/>
            </a:solidFill>
          </a:ln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4400"/>
            </a:pPr>
            <a:r>
              <a:rPr lang="en-US" sz="6000" b="1" i="0" u="none" strike="noStrike" cap="none" dirty="0">
                <a:solidFill>
                  <a:srgbClr val="0184B7"/>
                </a:solidFill>
                <a:latin typeface="+mj-lt"/>
                <a:ea typeface="+mj-ea"/>
                <a:cs typeface="+mj-cs"/>
                <a:sym typeface="Arial"/>
              </a:rPr>
              <a:t>GCSE (9-1)</a:t>
            </a:r>
            <a:br>
              <a:rPr lang="en-US" sz="6000" b="1" i="0" u="none" strike="noStrike" cap="none" dirty="0">
                <a:solidFill>
                  <a:srgbClr val="0184B7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en-US" sz="6000" b="1" i="0" u="none" strike="noStrike" cap="none" dirty="0">
                <a:solidFill>
                  <a:srgbClr val="0184B7"/>
                </a:solidFill>
                <a:latin typeface="+mj-lt"/>
                <a:ea typeface="+mj-ea"/>
                <a:cs typeface="+mj-cs"/>
                <a:sym typeface="Arial"/>
              </a:rPr>
              <a:t>English </a:t>
            </a:r>
            <a:endParaRPr lang="en-US" sz="6000" b="0" i="0" u="none" strike="noStrike" cap="none" dirty="0">
              <a:solidFill>
                <a:srgbClr val="0184B7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43252" y="2806581"/>
            <a:ext cx="3606101" cy="1815882"/>
          </a:xfrm>
          <a:prstGeom prst="rect">
            <a:avLst/>
          </a:prstGeom>
          <a:solidFill>
            <a:srgbClr val="BFCD3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Weekly Webinar 8</a:t>
            </a:r>
          </a:p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guest:</a:t>
            </a:r>
          </a:p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 HOWARD</a:t>
            </a:r>
            <a:endParaRPr lang="en-GB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8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728840" y="1129142"/>
            <a:ext cx="8104609" cy="4723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Check-in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Update/feedback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Online resources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KAT HOWARD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Tea break – time to discuss, share and energise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Shared resources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0" fontAlgn="base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dirty="0"/>
              <a:t/>
            </a:r>
            <a:br>
              <a:rPr lang="en-GB" dirty="0"/>
            </a:br>
            <a:endParaRPr dirty="0"/>
          </a:p>
        </p:txBody>
      </p:sp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1273299" y="179552"/>
            <a:ext cx="656821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 dirty="0"/>
              <a:t>Agenda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06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1273299" y="179552"/>
            <a:ext cx="656821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 dirty="0"/>
              <a:t>Feedback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8A5FAB-12C2-DC4B-9BC0-C4A2692CE3DE}"/>
              </a:ext>
            </a:extLst>
          </p:cNvPr>
          <p:cNvSpPr txBox="1"/>
          <p:nvPr/>
        </p:nvSpPr>
        <p:spPr>
          <a:xfrm>
            <a:off x="1158240" y="1287548"/>
            <a:ext cx="341376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‘As usual, a lovely hour spent’</a:t>
            </a:r>
          </a:p>
          <a:p>
            <a:endParaRPr lang="en-US" dirty="0"/>
          </a:p>
          <a:p>
            <a:r>
              <a:rPr lang="en-US" dirty="0"/>
              <a:t>“Great resources and ideas shared’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79C53C-2BC4-A546-A434-1835EB8FD847}"/>
              </a:ext>
            </a:extLst>
          </p:cNvPr>
          <p:cNvSpPr txBox="1"/>
          <p:nvPr/>
        </p:nvSpPr>
        <p:spPr>
          <a:xfrm>
            <a:off x="2426208" y="3134208"/>
            <a:ext cx="601065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‘I would like a bit more time for Julie to explain things.’</a:t>
            </a:r>
          </a:p>
          <a:p>
            <a:endParaRPr lang="en-US" dirty="0"/>
          </a:p>
          <a:p>
            <a:r>
              <a:rPr lang="en-US" dirty="0"/>
              <a:t>‘A bit rushed, especially in the chat.’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56CDC9-2101-2E4A-98DC-77FCC6441825}"/>
              </a:ext>
            </a:extLst>
          </p:cNvPr>
          <p:cNvSpPr txBox="1"/>
          <p:nvPr/>
        </p:nvSpPr>
        <p:spPr>
          <a:xfrm>
            <a:off x="731520" y="4681728"/>
            <a:ext cx="519379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Same as this – imaginative starters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of the 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Blood Brothers resources</a:t>
            </a:r>
          </a:p>
        </p:txBody>
      </p:sp>
    </p:spTree>
    <p:extLst>
      <p:ext uri="{BB962C8B-B14F-4D97-AF65-F5344CB8AC3E}">
        <p14:creationId xmlns:p14="http://schemas.microsoft.com/office/powerpoint/2010/main" val="257349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745588" y="1434904"/>
            <a:ext cx="8087861" cy="524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858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685800" indent="-45720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1273299" y="179552"/>
            <a:ext cx="656821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 dirty="0"/>
              <a:t>Check-in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C17480-8FFA-5C4F-886C-DBFADE2CADE0}"/>
              </a:ext>
            </a:extLst>
          </p:cNvPr>
          <p:cNvSpPr txBox="1"/>
          <p:nvPr/>
        </p:nvSpPr>
        <p:spPr>
          <a:xfrm>
            <a:off x="1278322" y="1637444"/>
            <a:ext cx="6785820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Thoughts after nine weeks of lockdown: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has been your biggest problem with remote learning?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[if anything!] has been a highlight of your remote school/college experience?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many cakes/biscuits do you think you have consumed?</a:t>
            </a:r>
          </a:p>
        </p:txBody>
      </p:sp>
    </p:spTree>
    <p:extLst>
      <p:ext uri="{BB962C8B-B14F-4D97-AF65-F5344CB8AC3E}">
        <p14:creationId xmlns:p14="http://schemas.microsoft.com/office/powerpoint/2010/main" val="426766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/>
        </p:nvSpPr>
        <p:spPr>
          <a:xfrm>
            <a:off x="550507" y="1014686"/>
            <a:ext cx="5058283" cy="352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GCSE (9-1)</a:t>
            </a:r>
            <a:br>
              <a:rPr lang="en-GB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English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899472" y="3274313"/>
            <a:ext cx="397474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 resources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7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A6E5AB0-EBBD-914F-A6A2-FC96182620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1527C55-1D10-3643-AD8D-836C1E3678E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Resource of the week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4EE6F83-2651-4644-A9B3-81A77A684447}"/>
              </a:ext>
            </a:extLst>
          </p:cNvPr>
          <p:cNvSpPr/>
          <p:nvPr/>
        </p:nvSpPr>
        <p:spPr>
          <a:xfrm>
            <a:off x="1161535" y="1440001"/>
            <a:ext cx="56964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BBC Classic Stories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9A4F7A3-3412-6044-A22D-14AEFB7A6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272" y="1983782"/>
            <a:ext cx="6642728" cy="46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49A2131-3C9D-1F4B-BD6A-E407D6915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4148" y="745304"/>
            <a:ext cx="8229600" cy="5059041"/>
          </a:xfrm>
        </p:spPr>
        <p:txBody>
          <a:bodyPr/>
          <a:lstStyle/>
          <a:p>
            <a:r>
              <a:rPr lang="en-GB" dirty="0">
                <a:hlinkClick r:id="rId2"/>
              </a:rPr>
              <a:t>massolit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84C0F49-84A2-0A43-A733-C8DB3DF8904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Website of the Week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0EC5C78-D5F1-0B49-9840-0C00A45D2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3" y="1513039"/>
            <a:ext cx="9144000" cy="24680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82B4FD48-C7B6-DB43-975F-FD34C98B2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129" y="2885183"/>
            <a:ext cx="4757671" cy="397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483</Words>
  <Application>Microsoft Office PowerPoint</Application>
  <PresentationFormat>On-screen Show (4:3)</PresentationFormat>
  <Paragraphs>139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Berlin Sans FB</vt:lpstr>
      <vt:lpstr>Calibri</vt:lpstr>
      <vt:lpstr>Calibri Light</vt:lpstr>
      <vt:lpstr>STCaiyun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Agenda</vt:lpstr>
      <vt:lpstr>Feedback</vt:lpstr>
      <vt:lpstr>Check-in</vt:lpstr>
      <vt:lpstr>PowerPoint Presentation</vt:lpstr>
      <vt:lpstr>Resource of the week</vt:lpstr>
      <vt:lpstr>Website of the Week</vt:lpstr>
      <vt:lpstr>Shakespeare support</vt:lpstr>
      <vt:lpstr>Literature lesson plans</vt:lpstr>
      <vt:lpstr>PowerPoint Presentation</vt:lpstr>
      <vt:lpstr>PowerPoint Presentation</vt:lpstr>
      <vt:lpstr>PowerPoint Presentation</vt:lpstr>
      <vt:lpstr>Tea break</vt:lpstr>
      <vt:lpstr>PowerPoint Presentation</vt:lpstr>
      <vt:lpstr>Thanks for sharing!</vt:lpstr>
      <vt:lpstr>Any other ideas to share? £25 voucher shared resource draw next week</vt:lpstr>
      <vt:lpstr>  £10 voucher and the winner is.. </vt:lpstr>
      <vt:lpstr>Further dates</vt:lpstr>
      <vt:lpstr>PowerPoint Presentation</vt:lpstr>
      <vt:lpstr>New Resources</vt:lpstr>
      <vt:lpstr>Free online lessons for Year 10 students</vt:lpstr>
      <vt:lpstr>Secondary resources</vt:lpstr>
      <vt:lpstr>Your Subject Advisor</vt:lpstr>
      <vt:lpstr>Switching to Edexcel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Hughes</dc:creator>
  <cp:lastModifiedBy>McLoughlin, Pamela</cp:lastModifiedBy>
  <cp:revision>27</cp:revision>
  <cp:lastPrinted>2020-06-02T09:19:51Z</cp:lastPrinted>
  <dcterms:created xsi:type="dcterms:W3CDTF">2020-05-25T16:26:22Z</dcterms:created>
  <dcterms:modified xsi:type="dcterms:W3CDTF">2020-06-02T16:22:36Z</dcterms:modified>
</cp:coreProperties>
</file>