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3" r:id="rId2"/>
  </p:sldMasterIdLst>
  <p:notesMasterIdLst>
    <p:notesMasterId r:id="rId54"/>
  </p:notesMasterIdLst>
  <p:sldIdLst>
    <p:sldId id="453" r:id="rId3"/>
    <p:sldId id="792" r:id="rId4"/>
    <p:sldId id="257" r:id="rId5"/>
    <p:sldId id="258" r:id="rId6"/>
    <p:sldId id="668" r:id="rId7"/>
    <p:sldId id="711" r:id="rId8"/>
    <p:sldId id="639" r:id="rId9"/>
    <p:sldId id="767" r:id="rId10"/>
    <p:sldId id="793" r:id="rId11"/>
    <p:sldId id="794" r:id="rId12"/>
    <p:sldId id="795" r:id="rId13"/>
    <p:sldId id="796" r:id="rId14"/>
    <p:sldId id="640" r:id="rId15"/>
    <p:sldId id="797" r:id="rId16"/>
    <p:sldId id="798" r:id="rId17"/>
    <p:sldId id="799" r:id="rId18"/>
    <p:sldId id="269" r:id="rId19"/>
    <p:sldId id="291" r:id="rId20"/>
    <p:sldId id="270" r:id="rId21"/>
    <p:sldId id="454" r:id="rId22"/>
    <p:sldId id="455" r:id="rId23"/>
    <p:sldId id="800" r:id="rId24"/>
    <p:sldId id="533" r:id="rId25"/>
    <p:sldId id="801" r:id="rId26"/>
    <p:sldId id="802" r:id="rId27"/>
    <p:sldId id="551" r:id="rId28"/>
    <p:sldId id="803" r:id="rId29"/>
    <p:sldId id="546" r:id="rId30"/>
    <p:sldId id="804" r:id="rId31"/>
    <p:sldId id="805" r:id="rId32"/>
    <p:sldId id="806" r:id="rId33"/>
    <p:sldId id="271" r:id="rId34"/>
    <p:sldId id="552" r:id="rId35"/>
    <p:sldId id="537" r:id="rId36"/>
    <p:sldId id="432" r:id="rId37"/>
    <p:sldId id="703" r:id="rId38"/>
    <p:sldId id="676" r:id="rId39"/>
    <p:sldId id="704" r:id="rId40"/>
    <p:sldId id="733" r:id="rId41"/>
    <p:sldId id="673" r:id="rId42"/>
    <p:sldId id="787" r:id="rId43"/>
    <p:sldId id="809" r:id="rId44"/>
    <p:sldId id="649" r:id="rId45"/>
    <p:sldId id="647" r:id="rId46"/>
    <p:sldId id="769" r:id="rId47"/>
    <p:sldId id="653" r:id="rId48"/>
    <p:sldId id="807" r:id="rId49"/>
    <p:sldId id="808" r:id="rId50"/>
    <p:sldId id="274" r:id="rId51"/>
    <p:sldId id="693" r:id="rId52"/>
    <p:sldId id="256"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4B7"/>
    <a:srgbClr val="9900CC"/>
    <a:srgbClr val="990099"/>
    <a:srgbClr val="BFCD3C"/>
    <a:srgbClr val="BECD3C"/>
    <a:srgbClr val="002C4D"/>
    <a:srgbClr val="001C54"/>
    <a:srgbClr val="001848"/>
    <a:srgbClr val="001B50"/>
    <a:srgbClr val="00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94582"/>
  </p:normalViewPr>
  <p:slideViewPr>
    <p:cSldViewPr snapToGrid="0" snapToObjects="1">
      <p:cViewPr varScale="1">
        <p:scale>
          <a:sx n="70" d="100"/>
          <a:sy n="70" d="100"/>
        </p:scale>
        <p:origin x="744"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8513-0F0D-AC45-A0F6-4E8E91271534}" type="datetimeFigureOut">
              <a:rPr lang="en-US" smtClean="0"/>
              <a:t>6/9/2020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7BD17-DA61-BF48-9DA3-B43179DC104B}" type="slidenum">
              <a:rPr lang="en-US" smtClean="0"/>
              <a:t>‹#›</a:t>
            </a:fld>
            <a:endParaRPr lang="en-US"/>
          </a:p>
        </p:txBody>
      </p:sp>
    </p:spTree>
    <p:extLst>
      <p:ext uri="{BB962C8B-B14F-4D97-AF65-F5344CB8AC3E}">
        <p14:creationId xmlns:p14="http://schemas.microsoft.com/office/powerpoint/2010/main" val="280270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1507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a:extLst>
              <a:ext uri="{FF2B5EF4-FFF2-40B4-BE49-F238E27FC236}">
                <a16:creationId xmlns:a16="http://schemas.microsoft.com/office/drawing/2014/main" xmlns="" id="{278FD9AB-0202-0D40-AF17-49F9D7CDD88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68A193B-8C80-C14D-9D32-A45D66D9906B}" type="slidenum">
              <a:rPr lang="en-GB" altLang="en-US" sz="1400" smtClean="0"/>
              <a:pPr>
                <a:spcBef>
                  <a:spcPct val="0"/>
                </a:spcBef>
              </a:pPr>
              <a:t>32</a:t>
            </a:fld>
            <a:endParaRPr lang="en-GB" altLang="en-US" sz="1400"/>
          </a:p>
        </p:txBody>
      </p:sp>
      <p:sp>
        <p:nvSpPr>
          <p:cNvPr id="39939" name="Text Box 1">
            <a:extLst>
              <a:ext uri="{FF2B5EF4-FFF2-40B4-BE49-F238E27FC236}">
                <a16:creationId xmlns:a16="http://schemas.microsoft.com/office/drawing/2014/main" xmlns="" id="{BB5011B2-3D09-944B-8C58-083CA4AEE583}"/>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Text Box 2">
            <a:extLst>
              <a:ext uri="{FF2B5EF4-FFF2-40B4-BE49-F238E27FC236}">
                <a16:creationId xmlns:a16="http://schemas.microsoft.com/office/drawing/2014/main" xmlns="" id="{C1872924-8101-EF4E-837A-D72593EB51DB}"/>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30731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xmlns="" id="{BF5BA795-D32C-BD44-A4E5-706B229BCBD6}"/>
              </a:ext>
            </a:extLst>
          </p:cNvPr>
          <p:cNvSpPr>
            <a:spLocks noGrp="1" noRot="1" noChangeAspect="1" noTextEdit="1"/>
          </p:cNvSpPr>
          <p:nvPr>
            <p:ph type="sldImg"/>
          </p:nvPr>
        </p:nvSpPr>
        <p:spPr>
          <a:ln>
            <a:solidFill>
              <a:srgbClr val="000000"/>
            </a:solidFill>
            <a:miter lim="800000"/>
            <a:headEnd/>
            <a:tailEnd/>
          </a:ln>
        </p:spPr>
      </p:sp>
      <p:sp>
        <p:nvSpPr>
          <p:cNvPr id="88066" name="Notes Placeholder 2">
            <a:extLst>
              <a:ext uri="{FF2B5EF4-FFF2-40B4-BE49-F238E27FC236}">
                <a16:creationId xmlns:a16="http://schemas.microsoft.com/office/drawing/2014/main" xmlns="" id="{24BF5995-6E96-594D-9C78-06EC427C344E}"/>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Listen, and then write down 3 to 5 bullet points about Miss H.  Can be differentiated by giving headings or asking for 3 key facts.  Or by asking only for key vocabulary used.</a:t>
            </a:r>
          </a:p>
        </p:txBody>
      </p:sp>
      <p:sp>
        <p:nvSpPr>
          <p:cNvPr id="88067" name="Slide Number Placeholder 3">
            <a:extLst>
              <a:ext uri="{FF2B5EF4-FFF2-40B4-BE49-F238E27FC236}">
                <a16:creationId xmlns:a16="http://schemas.microsoft.com/office/drawing/2014/main" xmlns="" id="{5A74E83C-F625-5A4E-8DA6-B4A1C43154BE}"/>
              </a:ext>
            </a:extLst>
          </p:cNvPr>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hangingPunct="1">
              <a:spcBef>
                <a:spcPct val="0"/>
              </a:spcBef>
            </a:pPr>
            <a:fld id="{00F6A692-D705-624C-9A93-E540C53FA9CB}" type="slidenum">
              <a:rPr lang="en-GB" altLang="en-US" sz="1400" smtClean="0">
                <a:solidFill>
                  <a:schemeClr val="tx1"/>
                </a:solidFill>
                <a:latin typeface="Arial" panose="020B0604020202020204" pitchFamily="34" charset="0"/>
              </a:rPr>
              <a:pPr hangingPunct="1">
                <a:spcBef>
                  <a:spcPct val="0"/>
                </a:spcBef>
              </a:pPr>
              <a:t>34</a:t>
            </a:fld>
            <a:endParaRPr lang="en-GB" altLang="en-US" sz="1400">
              <a:solidFill>
                <a:schemeClr val="tx1"/>
              </a:solidFill>
              <a:latin typeface="Arial" panose="020B0604020202020204" pitchFamily="34" charset="0"/>
            </a:endParaRPr>
          </a:p>
        </p:txBody>
      </p:sp>
    </p:spTree>
    <p:extLst>
      <p:ext uri="{BB962C8B-B14F-4D97-AF65-F5344CB8AC3E}">
        <p14:creationId xmlns:p14="http://schemas.microsoft.com/office/powerpoint/2010/main" val="66458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EE04238-63DF-4A40-8585-084E2826A489}" type="slidenum">
              <a:rPr lang="en-GB"/>
              <a:pPr/>
              <a:t>35</a:t>
            </a:fld>
            <a:endParaRPr lang="en-GB"/>
          </a:p>
        </p:txBody>
      </p:sp>
      <p:sp>
        <p:nvSpPr>
          <p:cNvPr id="5122"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5123" name="Notes Placeholder 2"/>
          <p:cNvSpPr>
            <a:spLocks noGrp="1"/>
          </p:cNvSpPr>
          <p:nvPr>
            <p:ph type="body" idx="1"/>
          </p:nvPr>
        </p:nvSpPr>
        <p:spPr/>
        <p:txBody>
          <a:bodyPr lIns="91434" tIns="45718" rIns="91434" bIns="45718"/>
          <a:lstStyle/>
          <a:p>
            <a:endParaRPr lang="en-US"/>
          </a:p>
        </p:txBody>
      </p:sp>
      <p:sp>
        <p:nvSpPr>
          <p:cNvPr id="27651" name="Slide Number Placeholder 3"/>
          <p:cNvSpPr txBox="1">
            <a:spLocks noGrp="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b"/>
          <a:lstStyle>
            <a:lvl1pPr defTabSz="846138">
              <a:defRPr>
                <a:solidFill>
                  <a:schemeClr val="tx1"/>
                </a:solidFill>
                <a:latin typeface="Arial" charset="0"/>
              </a:defRPr>
            </a:lvl1pPr>
            <a:lvl2pPr marL="687388" indent="-265113" defTabSz="846138">
              <a:defRPr>
                <a:solidFill>
                  <a:schemeClr val="tx1"/>
                </a:solidFill>
                <a:latin typeface="Arial" charset="0"/>
              </a:defRPr>
            </a:lvl2pPr>
            <a:lvl3pPr marL="1057275" indent="-211138" defTabSz="846138">
              <a:defRPr>
                <a:solidFill>
                  <a:schemeClr val="tx1"/>
                </a:solidFill>
                <a:latin typeface="Arial" charset="0"/>
              </a:defRPr>
            </a:lvl3pPr>
            <a:lvl4pPr marL="1481138" indent="-212725" defTabSz="846138">
              <a:defRPr>
                <a:solidFill>
                  <a:schemeClr val="tx1"/>
                </a:solidFill>
                <a:latin typeface="Arial" charset="0"/>
              </a:defRPr>
            </a:lvl4pPr>
            <a:lvl5pPr marL="1903413" indent="-211138" defTabSz="846138">
              <a:defRPr>
                <a:solidFill>
                  <a:schemeClr val="tx1"/>
                </a:solidFill>
                <a:latin typeface="Arial" charset="0"/>
              </a:defRPr>
            </a:lvl5pPr>
            <a:lvl6pPr marL="2360613" indent="-211138" defTabSz="846138" fontAlgn="base">
              <a:spcBef>
                <a:spcPct val="0"/>
              </a:spcBef>
              <a:spcAft>
                <a:spcPct val="0"/>
              </a:spcAft>
              <a:defRPr>
                <a:solidFill>
                  <a:schemeClr val="tx1"/>
                </a:solidFill>
                <a:latin typeface="Arial" charset="0"/>
              </a:defRPr>
            </a:lvl6pPr>
            <a:lvl7pPr marL="2817813" indent="-211138" defTabSz="846138" fontAlgn="base">
              <a:spcBef>
                <a:spcPct val="0"/>
              </a:spcBef>
              <a:spcAft>
                <a:spcPct val="0"/>
              </a:spcAft>
              <a:defRPr>
                <a:solidFill>
                  <a:schemeClr val="tx1"/>
                </a:solidFill>
                <a:latin typeface="Arial" charset="0"/>
              </a:defRPr>
            </a:lvl7pPr>
            <a:lvl8pPr marL="3275013" indent="-211138" defTabSz="846138" fontAlgn="base">
              <a:spcBef>
                <a:spcPct val="0"/>
              </a:spcBef>
              <a:spcAft>
                <a:spcPct val="0"/>
              </a:spcAft>
              <a:defRPr>
                <a:solidFill>
                  <a:schemeClr val="tx1"/>
                </a:solidFill>
                <a:latin typeface="Arial" charset="0"/>
              </a:defRPr>
            </a:lvl8pPr>
            <a:lvl9pPr marL="3732213" indent="-211138" defTabSz="846138" fontAlgn="base">
              <a:spcBef>
                <a:spcPct val="0"/>
              </a:spcBef>
              <a:spcAft>
                <a:spcPct val="0"/>
              </a:spcAft>
              <a:defRPr>
                <a:solidFill>
                  <a:schemeClr val="tx1"/>
                </a:solidFill>
                <a:latin typeface="Arial" charset="0"/>
              </a:defRPr>
            </a:lvl9pPr>
          </a:lstStyle>
          <a:p>
            <a:pPr algn="r"/>
            <a:fld id="{881FA539-AB0C-43B2-A026-36FAC919FC6F}" type="slidenum">
              <a:rPr lang="en-GB" sz="1200">
                <a:latin typeface="Calibri" pitchFamily="34" charset="0"/>
              </a:rPr>
              <a:pPr algn="r"/>
              <a:t>35</a:t>
            </a:fld>
            <a:endParaRPr lang="en-GB" sz="1200">
              <a:latin typeface="Calibri" pitchFamily="34" charset="0"/>
            </a:endParaRPr>
          </a:p>
        </p:txBody>
      </p:sp>
    </p:spTree>
    <p:extLst>
      <p:ext uri="{BB962C8B-B14F-4D97-AF65-F5344CB8AC3E}">
        <p14:creationId xmlns:p14="http://schemas.microsoft.com/office/powerpoint/2010/main" val="3404411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7973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7585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5266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190bae54d_0_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190bae54d_0_1:notes"/>
          <p:cNvSpPr txBox="1">
            <a:spLocks noGrp="1"/>
          </p:cNvSpPr>
          <p:nvPr>
            <p:ph type="body" idx="1"/>
          </p:nvPr>
        </p:nvSpPr>
        <p:spPr>
          <a:xfrm>
            <a:off x="666909" y="4777194"/>
            <a:ext cx="5335270" cy="390877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4190bae54d_0_1:notes"/>
          <p:cNvSpPr txBox="1">
            <a:spLocks noGrp="1"/>
          </p:cNvSpPr>
          <p:nvPr>
            <p:ph type="sldNum" idx="12"/>
          </p:nvPr>
        </p:nvSpPr>
        <p:spPr>
          <a:xfrm>
            <a:off x="3777607" y="9428583"/>
            <a:ext cx="2889938" cy="49796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49</a:t>
            </a:fld>
            <a:endParaRPr/>
          </a:p>
        </p:txBody>
      </p:sp>
    </p:spTree>
    <p:extLst>
      <p:ext uri="{BB962C8B-B14F-4D97-AF65-F5344CB8AC3E}">
        <p14:creationId xmlns:p14="http://schemas.microsoft.com/office/powerpoint/2010/main" val="150248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12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9151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312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82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417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xmlns="" id="{A79C3518-C8D8-BE4A-9F8F-C5368B528D9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CFF3BBE-D736-9542-B70B-38AAB5D233F3}" type="slidenum">
              <a:rPr lang="en-GB" altLang="en-US" sz="1400" smtClean="0"/>
              <a:pPr>
                <a:spcBef>
                  <a:spcPct val="0"/>
                </a:spcBef>
              </a:pPr>
              <a:t>17</a:t>
            </a:fld>
            <a:endParaRPr lang="en-GB" altLang="en-US" sz="1400"/>
          </a:p>
        </p:txBody>
      </p:sp>
      <p:sp>
        <p:nvSpPr>
          <p:cNvPr id="33795" name="Text Box 1">
            <a:extLst>
              <a:ext uri="{FF2B5EF4-FFF2-40B4-BE49-F238E27FC236}">
                <a16:creationId xmlns:a16="http://schemas.microsoft.com/office/drawing/2014/main" xmlns="" id="{3A0E3AFD-71AF-B345-A667-5DF083014C2B}"/>
              </a:ext>
            </a:extLst>
          </p:cNvPr>
          <p:cNvSpPr>
            <a:spLocks noGrp="1" noRot="1" noChangeAspect="1" noChangeArrowheads="1" noTextEdit="1"/>
          </p:cNvSpPr>
          <p:nvPr>
            <p:ph type="sldImg"/>
          </p:nvPr>
        </p:nvSpPr>
        <p:spPr>
          <a:xfrm>
            <a:off x="1371600" y="1143000"/>
            <a:ext cx="41148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Text Box 2">
            <a:extLst>
              <a:ext uri="{FF2B5EF4-FFF2-40B4-BE49-F238E27FC236}">
                <a16:creationId xmlns:a16="http://schemas.microsoft.com/office/drawing/2014/main" xmlns="" id="{D9AD1ADE-44DB-0E4F-BD66-EBADA40FE0DE}"/>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Lst>
            </a:pPr>
            <a:r>
              <a:rPr lang="en-GB" altLang="en-US" sz="2000">
                <a:latin typeface="Arial" panose="020B0604020202020204" pitchFamily="34" charset="0"/>
                <a:ea typeface="Arial Unicode MS" panose="020B0604020202020204" pitchFamily="34" charset="-128"/>
                <a:cs typeface="Arial Unicode MS" panose="020B0604020202020204" pitchFamily="34" charset="-128"/>
              </a:rPr>
              <a:t>Use for discussion – which verb?  Why that verb?  Who is speaking?  </a:t>
            </a:r>
          </a:p>
        </p:txBody>
      </p:sp>
      <p:sp>
        <p:nvSpPr>
          <p:cNvPr id="54275" name="Text Box 3">
            <a:extLst>
              <a:ext uri="{FF2B5EF4-FFF2-40B4-BE49-F238E27FC236}">
                <a16:creationId xmlns:a16="http://schemas.microsoft.com/office/drawing/2014/main" xmlns="" id="{16FD7A89-47AE-B247-9C42-DBAF2BC48801}"/>
              </a:ext>
            </a:extLst>
          </p:cNvPr>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defRPr/>
            </a:pPr>
            <a:fld id="{8AB80D47-95D8-B04F-B1D3-DA54EAB30461}" type="slidenum">
              <a:rPr lang="en-GB" altLang="en-US" smtClean="0">
                <a:latin typeface="+mn-lt" charset="0"/>
              </a:rPr>
              <a:pPr eaLnBrk="1" hangingPunct="1">
                <a:buClr>
                  <a:srgbClr val="000000"/>
                </a:buClr>
                <a:buSzPct val="100000"/>
                <a:buFont typeface="Times New Roman" panose="02020603050405020304" pitchFamily="18" charset="0"/>
                <a:buNone/>
                <a:defRPr/>
              </a:pPr>
              <a:t>17</a:t>
            </a:fld>
            <a:endParaRPr lang="en-GB" altLang="en-US">
              <a:latin typeface="+mn-lt" charset="0"/>
            </a:endParaRPr>
          </a:p>
        </p:txBody>
      </p:sp>
    </p:spTree>
    <p:extLst>
      <p:ext uri="{BB962C8B-B14F-4D97-AF65-F5344CB8AC3E}">
        <p14:creationId xmlns:p14="http://schemas.microsoft.com/office/powerpoint/2010/main" val="3659932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6">
            <a:extLst>
              <a:ext uri="{FF2B5EF4-FFF2-40B4-BE49-F238E27FC236}">
                <a16:creationId xmlns:a16="http://schemas.microsoft.com/office/drawing/2014/main" xmlns="" id="{E9E438D1-6EA8-3F43-A50F-7E0241F4950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53AE9E8-EFA2-B445-9C87-BC6D38B3CA10}" type="slidenum">
              <a:rPr lang="en-GB" altLang="en-US" sz="1400" smtClean="0"/>
              <a:pPr>
                <a:spcBef>
                  <a:spcPct val="0"/>
                </a:spcBef>
              </a:pPr>
              <a:t>18</a:t>
            </a:fld>
            <a:endParaRPr lang="en-GB" altLang="en-US" sz="1400"/>
          </a:p>
        </p:txBody>
      </p:sp>
      <p:sp>
        <p:nvSpPr>
          <p:cNvPr id="35843" name="Text Box 1">
            <a:extLst>
              <a:ext uri="{FF2B5EF4-FFF2-40B4-BE49-F238E27FC236}">
                <a16:creationId xmlns:a16="http://schemas.microsoft.com/office/drawing/2014/main" xmlns="" id="{9A3DAE13-4C3A-BE43-92F1-567E054A51A4}"/>
              </a:ext>
            </a:extLst>
          </p:cNvPr>
          <p:cNvSpPr>
            <a:spLocks noGrp="1" noRot="1" noChangeAspect="1" noChangeArrowheads="1" noTextEdit="1"/>
          </p:cNvSpPr>
          <p:nvPr>
            <p:ph type="sldImg"/>
          </p:nvPr>
        </p:nvSpPr>
        <p:spPr>
          <a:xfrm>
            <a:off x="1371600" y="1143000"/>
            <a:ext cx="41148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Text Box 2">
            <a:extLst>
              <a:ext uri="{FF2B5EF4-FFF2-40B4-BE49-F238E27FC236}">
                <a16:creationId xmlns:a16="http://schemas.microsoft.com/office/drawing/2014/main" xmlns="" id="{DD0A5B3F-882F-FE44-9C52-C82A51ADC1C6}"/>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Lst>
            </a:pPr>
            <a:r>
              <a:rPr lang="en-GB" altLang="en-US" sz="2000">
                <a:latin typeface="Arial" panose="020B0604020202020204" pitchFamily="34" charset="0"/>
                <a:ea typeface="Arial Unicode MS" panose="020B0604020202020204" pitchFamily="34" charset="-128"/>
                <a:cs typeface="Arial Unicode MS" panose="020B0604020202020204" pitchFamily="34" charset="-128"/>
              </a:rPr>
              <a:t>Use for discussion – which verb?  Why that verb?  Who is speaking?  </a:t>
            </a:r>
          </a:p>
        </p:txBody>
      </p:sp>
      <p:sp>
        <p:nvSpPr>
          <p:cNvPr id="54275" name="Text Box 3">
            <a:extLst>
              <a:ext uri="{FF2B5EF4-FFF2-40B4-BE49-F238E27FC236}">
                <a16:creationId xmlns:a16="http://schemas.microsoft.com/office/drawing/2014/main" xmlns="" id="{16FD7A89-47AE-B247-9C42-DBAF2BC48801}"/>
              </a:ext>
            </a:extLst>
          </p:cNvPr>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defRPr/>
            </a:pPr>
            <a:fld id="{5D4D3F20-5B39-D64B-B5A0-0F32AECBF397}" type="slidenum">
              <a:rPr lang="en-GB" altLang="en-US" smtClean="0">
                <a:latin typeface="+mn-lt" charset="0"/>
              </a:rPr>
              <a:pPr eaLnBrk="1" hangingPunct="1">
                <a:buClr>
                  <a:srgbClr val="000000"/>
                </a:buClr>
                <a:buSzPct val="100000"/>
                <a:buFont typeface="Times New Roman" panose="02020603050405020304" pitchFamily="18" charset="0"/>
                <a:buNone/>
                <a:defRPr/>
              </a:pPr>
              <a:t>18</a:t>
            </a:fld>
            <a:endParaRPr lang="en-GB" altLang="en-US">
              <a:latin typeface="+mn-lt" charset="0"/>
            </a:endParaRPr>
          </a:p>
        </p:txBody>
      </p:sp>
    </p:spTree>
    <p:extLst>
      <p:ext uri="{BB962C8B-B14F-4D97-AF65-F5344CB8AC3E}">
        <p14:creationId xmlns:p14="http://schemas.microsoft.com/office/powerpoint/2010/main" val="99799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6">
            <a:extLst>
              <a:ext uri="{FF2B5EF4-FFF2-40B4-BE49-F238E27FC236}">
                <a16:creationId xmlns:a16="http://schemas.microsoft.com/office/drawing/2014/main" xmlns="" id="{34AFB9D3-428E-2147-B25A-7E6511D456E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301D170-7954-A249-A4C5-F1961367BCDC}" type="slidenum">
              <a:rPr lang="en-GB" altLang="en-US" sz="1400" smtClean="0"/>
              <a:pPr>
                <a:spcBef>
                  <a:spcPct val="0"/>
                </a:spcBef>
              </a:pPr>
              <a:t>19</a:t>
            </a:fld>
            <a:endParaRPr lang="en-GB" altLang="en-US" sz="1400"/>
          </a:p>
        </p:txBody>
      </p:sp>
      <p:sp>
        <p:nvSpPr>
          <p:cNvPr id="37891" name="Text Box 1">
            <a:extLst>
              <a:ext uri="{FF2B5EF4-FFF2-40B4-BE49-F238E27FC236}">
                <a16:creationId xmlns:a16="http://schemas.microsoft.com/office/drawing/2014/main" xmlns="" id="{220402C4-C036-9C47-B0C7-AB5038204EA8}"/>
              </a:ext>
            </a:extLst>
          </p:cNvPr>
          <p:cNvSpPr>
            <a:spLocks noGrp="1" noRot="1" noChangeAspect="1" noChangeArrowheads="1" noTextEdit="1"/>
          </p:cNvSpPr>
          <p:nvPr>
            <p:ph type="sldImg"/>
          </p:nvPr>
        </p:nvSpPr>
        <p:spPr>
          <a:xfrm>
            <a:off x="1371600" y="1143000"/>
            <a:ext cx="41148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Text Box 2">
            <a:extLst>
              <a:ext uri="{FF2B5EF4-FFF2-40B4-BE49-F238E27FC236}">
                <a16:creationId xmlns:a16="http://schemas.microsoft.com/office/drawing/2014/main" xmlns="" id="{4612D974-CA45-C347-B597-3698B52ED25F}"/>
              </a:ext>
            </a:extLst>
          </p:cNvPr>
          <p:cNvSpPr>
            <a:spLocks noGrp="1" noChangeArrowheads="1"/>
          </p:cNvSpPr>
          <p:nvPr>
            <p:ph type="body" idx="1"/>
          </p:nvPr>
        </p:nvSpPr>
        <p:spPr>
          <a:xfrm>
            <a:off x="685800" y="4400550"/>
            <a:ext cx="5486400" cy="36004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Lst>
            </a:pPr>
            <a:r>
              <a:rPr lang="en-GB" altLang="en-US" sz="2000">
                <a:latin typeface="Arial" panose="020B0604020202020204" pitchFamily="34" charset="0"/>
                <a:ea typeface="Arial Unicode MS" panose="020B0604020202020204" pitchFamily="34" charset="-128"/>
                <a:cs typeface="Arial Unicode MS" panose="020B0604020202020204" pitchFamily="34" charset="-128"/>
              </a:rPr>
              <a:t>Could draw him/read it aloud and see how many things you can remember about him,  or take out ‘hated’ and ask whether it should be ‘hated’ or ‘loved’</a:t>
            </a:r>
          </a:p>
        </p:txBody>
      </p:sp>
      <p:sp>
        <p:nvSpPr>
          <p:cNvPr id="55299" name="Text Box 3">
            <a:extLst>
              <a:ext uri="{FF2B5EF4-FFF2-40B4-BE49-F238E27FC236}">
                <a16:creationId xmlns:a16="http://schemas.microsoft.com/office/drawing/2014/main" xmlns="" id="{F6BE659D-9349-AC40-A5F1-0C05DECB1C0B}"/>
              </a:ext>
            </a:extLst>
          </p:cNvPr>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buClr>
                <a:srgbClr val="000000"/>
              </a:buClr>
              <a:buSzPct val="100000"/>
              <a:buFont typeface="Times New Roman" panose="02020603050405020304" pitchFamily="18" charset="0"/>
              <a:buNone/>
              <a:defRPr/>
            </a:pPr>
            <a:fld id="{5A6EF670-93C8-E84E-9E48-EF07A63A3BFB}" type="slidenum">
              <a:rPr lang="en-GB" altLang="en-US" smtClean="0">
                <a:latin typeface="+mn-lt" charset="0"/>
              </a:rPr>
              <a:pPr eaLnBrk="1" hangingPunct="1">
                <a:buClr>
                  <a:srgbClr val="000000"/>
                </a:buClr>
                <a:buSzPct val="100000"/>
                <a:buFont typeface="Times New Roman" panose="02020603050405020304" pitchFamily="18" charset="0"/>
                <a:buNone/>
                <a:defRPr/>
              </a:pPr>
              <a:t>19</a:t>
            </a:fld>
            <a:endParaRPr lang="en-GB" altLang="en-US">
              <a:latin typeface="+mn-lt" charset="0"/>
            </a:endParaRPr>
          </a:p>
        </p:txBody>
      </p:sp>
    </p:spTree>
    <p:extLst>
      <p:ext uri="{BB962C8B-B14F-4D97-AF65-F5344CB8AC3E}">
        <p14:creationId xmlns:p14="http://schemas.microsoft.com/office/powerpoint/2010/main" val="3575953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yout with paragraph text" preserve="1">
  <p:cSld name="1_Layout with paragraph text">
    <p:spTree>
      <p:nvGrpSpPr>
        <p:cNvPr id="1" name="Shape 14"/>
        <p:cNvGrpSpPr/>
        <p:nvPr/>
      </p:nvGrpSpPr>
      <p:grpSpPr>
        <a:xfrm>
          <a:off x="0" y="0"/>
          <a:ext cx="0" cy="0"/>
          <a:chOff x="0" y="0"/>
          <a:chExt cx="0" cy="0"/>
        </a:xfrm>
      </p:grpSpPr>
      <p:sp>
        <p:nvSpPr>
          <p:cNvPr id="15" name="Google Shape;15;p11"/>
          <p:cNvSpPr txBox="1">
            <a:spLocks noGrp="1"/>
          </p:cNvSpPr>
          <p:nvPr>
            <p:ph type="body" idx="1"/>
          </p:nvPr>
        </p:nvSpPr>
        <p:spPr>
          <a:xfrm>
            <a:off x="540000" y="1440000"/>
            <a:ext cx="8229600" cy="5059041"/>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6" name="Google Shape;16;p11"/>
          <p:cNvSpPr txBox="1">
            <a:spLocks noGrp="1"/>
          </p:cNvSpPr>
          <p:nvPr>
            <p:ph type="title"/>
          </p:nvPr>
        </p:nvSpPr>
        <p:spPr>
          <a:xfrm>
            <a:off x="1034148" y="263958"/>
            <a:ext cx="6568219" cy="553998"/>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11"/>
          <p:cNvSpPr txBox="1"/>
          <p:nvPr/>
        </p:nvSpPr>
        <p:spPr>
          <a:xfrm>
            <a:off x="8709144" y="6506598"/>
            <a:ext cx="3744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GB" sz="1100" b="0" i="0" u="none" strike="noStrike" cap="none">
                <a:solidFill>
                  <a:srgbClr val="595959"/>
                </a:solidFill>
                <a:latin typeface="Arial"/>
                <a:ea typeface="Arial"/>
                <a:cs typeface="Arial"/>
                <a:sym typeface="Arial"/>
              </a:rPr>
              <a:t>‹#›</a:t>
            </a:fld>
            <a:endParaRPr sz="1100" b="0" i="0" u="none" strike="noStrike" cap="none">
              <a:solidFill>
                <a:srgbClr val="595959"/>
              </a:solidFill>
              <a:latin typeface="Arial"/>
              <a:ea typeface="Arial"/>
              <a:cs typeface="Arial"/>
              <a:sym typeface="Arial"/>
            </a:endParaRPr>
          </a:p>
        </p:txBody>
      </p:sp>
    </p:spTree>
    <p:extLst>
      <p:ext uri="{BB962C8B-B14F-4D97-AF65-F5344CB8AC3E}">
        <p14:creationId xmlns:p14="http://schemas.microsoft.com/office/powerpoint/2010/main" val="1601668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D35BA12-AEEF-EC4E-BD95-6D3C801359E6}" type="datetimeFigureOut">
              <a:rPr lang="en-US" smtClean="0"/>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212886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3132364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01166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2"/>
        <p:cNvGrpSpPr/>
        <p:nvPr/>
      </p:nvGrpSpPr>
      <p:grpSpPr>
        <a:xfrm>
          <a:off x="0" y="0"/>
          <a:ext cx="0" cy="0"/>
          <a:chOff x="0" y="0"/>
          <a:chExt cx="0" cy="0"/>
        </a:xfrm>
      </p:grpSpPr>
      <p:pic>
        <p:nvPicPr>
          <p:cNvPr id="13" name="Google Shape;13;p10"/>
          <p:cNvPicPr preferRelativeResize="0"/>
          <p:nvPr/>
        </p:nvPicPr>
        <p:blipFill rotWithShape="1">
          <a:blip r:embed="rId2">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82638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ayout with paragraph text">
  <p:cSld name="Layout with paragraph text">
    <p:spTree>
      <p:nvGrpSpPr>
        <p:cNvPr id="1" name="Shape 14"/>
        <p:cNvGrpSpPr/>
        <p:nvPr/>
      </p:nvGrpSpPr>
      <p:grpSpPr>
        <a:xfrm>
          <a:off x="0" y="0"/>
          <a:ext cx="0" cy="0"/>
          <a:chOff x="0" y="0"/>
          <a:chExt cx="0" cy="0"/>
        </a:xfrm>
      </p:grpSpPr>
      <p:sp>
        <p:nvSpPr>
          <p:cNvPr id="15" name="Google Shape;15;p11"/>
          <p:cNvSpPr txBox="1">
            <a:spLocks noGrp="1"/>
          </p:cNvSpPr>
          <p:nvPr>
            <p:ph type="body" idx="1"/>
          </p:nvPr>
        </p:nvSpPr>
        <p:spPr>
          <a:xfrm>
            <a:off x="540000" y="1440000"/>
            <a:ext cx="8229600" cy="5059041"/>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Google Shape;16;p11"/>
          <p:cNvSpPr txBox="1">
            <a:spLocks noGrp="1"/>
          </p:cNvSpPr>
          <p:nvPr>
            <p:ph type="title"/>
          </p:nvPr>
        </p:nvSpPr>
        <p:spPr>
          <a:xfrm>
            <a:off x="1034148" y="263958"/>
            <a:ext cx="6568219" cy="553998"/>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8" name="Google Shape;18;p11"/>
          <p:cNvSpPr txBox="1"/>
          <p:nvPr/>
        </p:nvSpPr>
        <p:spPr>
          <a:xfrm>
            <a:off x="8709144" y="6506598"/>
            <a:ext cx="374400" cy="26161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GB" sz="1100" b="0" i="0" u="none" strike="noStrike" cap="none">
                <a:solidFill>
                  <a:srgbClr val="595959"/>
                </a:solidFill>
                <a:latin typeface="Arial"/>
                <a:ea typeface="Arial"/>
                <a:cs typeface="Arial"/>
                <a:sym typeface="Arial"/>
              </a:rPr>
              <a:t>‹#›</a:t>
            </a:fld>
            <a:endParaRPr sz="1100" b="0" i="0" u="none" strike="noStrike" cap="none">
              <a:solidFill>
                <a:srgbClr val="595959"/>
              </a:solidFill>
              <a:latin typeface="Arial"/>
              <a:ea typeface="Arial"/>
              <a:cs typeface="Arial"/>
              <a:sym typeface="Arial"/>
            </a:endParaRPr>
          </a:p>
        </p:txBody>
      </p:sp>
    </p:spTree>
    <p:extLst>
      <p:ext uri="{BB962C8B-B14F-4D97-AF65-F5344CB8AC3E}">
        <p14:creationId xmlns:p14="http://schemas.microsoft.com/office/powerpoint/2010/main" val="3450304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52529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yout with paragraph text">
  <p:cSld name="Layout with paragraph tex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540000" y="1440001"/>
            <a:ext cx="8229600" cy="5059041"/>
          </a:xfrm>
          <a:prstGeom prst="rect">
            <a:avLst/>
          </a:prstGeom>
          <a:noFill/>
          <a:ln>
            <a:noFill/>
          </a:ln>
        </p:spPr>
        <p:txBody>
          <a:bodyPr spcFirstLastPara="1" wrap="square" lIns="0" tIns="0" rIns="0" bIns="0" anchor="t" anchorCtr="0"/>
          <a:lstStyle>
            <a:lvl1pPr marL="342900" marR="0" lvl="0" indent="-171450" algn="l" rtl="0">
              <a:spcBef>
                <a:spcPts val="420"/>
              </a:spcBef>
              <a:spcAft>
                <a:spcPts val="0"/>
              </a:spcAft>
              <a:buClr>
                <a:schemeClr val="accent1"/>
              </a:buClr>
              <a:buSzPts val="2800"/>
              <a:buFont typeface="Arial"/>
              <a:buNone/>
              <a:defRPr sz="2100" b="0" i="0" u="none" strike="noStrike" cap="none">
                <a:solidFill>
                  <a:schemeClr val="dk1"/>
                </a:solidFill>
                <a:latin typeface="Arial"/>
                <a:ea typeface="Arial"/>
                <a:cs typeface="Arial"/>
                <a:sym typeface="Arial"/>
              </a:defRPr>
            </a:lvl1pPr>
            <a:lvl2pPr marL="685800" marR="0" lvl="1" indent="-285750" algn="l" rtl="0">
              <a:spcBef>
                <a:spcPts val="360"/>
              </a:spcBef>
              <a:spcAft>
                <a:spcPts val="0"/>
              </a:spcAft>
              <a:buClr>
                <a:schemeClr val="accent2"/>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title"/>
          </p:nvPr>
        </p:nvSpPr>
        <p:spPr>
          <a:xfrm>
            <a:off x="1034149" y="263958"/>
            <a:ext cx="6568219" cy="553998"/>
          </a:xfrm>
          <a:prstGeom prst="rect">
            <a:avLst/>
          </a:prstGeom>
          <a:noFill/>
          <a:ln>
            <a:noFill/>
          </a:ln>
        </p:spPr>
        <p:txBody>
          <a:bodyPr spcFirstLastPara="1" wrap="square" lIns="0" tIns="0" rIns="0" bIns="0" anchor="t" anchorCtr="0"/>
          <a:lstStyle>
            <a:lvl1pPr marR="0" lvl="0" algn="ctr" rtl="0">
              <a:spcBef>
                <a:spcPts val="0"/>
              </a:spcBef>
              <a:spcAft>
                <a:spcPts val="0"/>
              </a:spcAft>
              <a:buClr>
                <a:schemeClr val="accent1"/>
              </a:buClr>
              <a:buSzPts val="3600"/>
              <a:buFont typeface="Arial"/>
              <a:buNone/>
              <a:defRPr sz="27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pic>
        <p:nvPicPr>
          <p:cNvPr id="17" name="Shape 17"/>
          <p:cNvPicPr preferRelativeResize="0"/>
          <p:nvPr/>
        </p:nvPicPr>
        <p:blipFill rotWithShape="1">
          <a:blip r:embed="rId2">
            <a:alphaModFix/>
          </a:blip>
          <a:srcRect/>
          <a:stretch/>
        </p:blipFill>
        <p:spPr>
          <a:xfrm>
            <a:off x="7815656" y="217794"/>
            <a:ext cx="1194897" cy="492919"/>
          </a:xfrm>
          <a:prstGeom prst="rect">
            <a:avLst/>
          </a:prstGeom>
          <a:noFill/>
          <a:ln>
            <a:noFill/>
          </a:ln>
        </p:spPr>
      </p:pic>
      <p:sp>
        <p:nvSpPr>
          <p:cNvPr id="18" name="Shape 18"/>
          <p:cNvSpPr txBox="1"/>
          <p:nvPr/>
        </p:nvSpPr>
        <p:spPr>
          <a:xfrm>
            <a:off x="8709144" y="6506598"/>
            <a:ext cx="374400" cy="261610"/>
          </a:xfrm>
          <a:prstGeom prst="rect">
            <a:avLst/>
          </a:prstGeom>
          <a:noFill/>
          <a:ln>
            <a:noFill/>
          </a:ln>
        </p:spPr>
        <p:txBody>
          <a:bodyPr spcFirstLastPara="1" wrap="square" lIns="68569" tIns="34275" rIns="68569" bIns="34275" anchor="t" anchorCtr="0">
            <a:noAutofit/>
          </a:bodyPr>
          <a:lstStyle/>
          <a:p>
            <a:pPr algn="r" defTabSz="685800">
              <a:buClr>
                <a:srgbClr val="000000"/>
              </a:buClr>
              <a:buFont typeface="Arial"/>
              <a:buNone/>
            </a:pPr>
            <a:fld id="{00000000-1234-1234-1234-123412341234}" type="slidenum">
              <a:rPr lang="mr-IN" sz="825" kern="0">
                <a:solidFill>
                  <a:srgbClr val="595959"/>
                </a:solidFill>
                <a:ea typeface="Arial"/>
                <a:cs typeface="Arial"/>
                <a:sym typeface="Arial"/>
              </a:rPr>
              <a:pPr algn="r" defTabSz="685800">
                <a:buClr>
                  <a:srgbClr val="000000"/>
                </a:buClr>
                <a:buFont typeface="Arial"/>
                <a:buNone/>
              </a:pPr>
              <a:t>‹#›</a:t>
            </a:fld>
            <a:endParaRPr sz="825" kern="0">
              <a:solidFill>
                <a:srgbClr val="595959"/>
              </a:solidFill>
              <a:ea typeface="Arial"/>
              <a:cs typeface="Arial"/>
              <a:sym typeface="Arial"/>
            </a:endParaRPr>
          </a:p>
        </p:txBody>
      </p:sp>
      <p:pic>
        <p:nvPicPr>
          <p:cNvPr id="19" name="Shape 19"/>
          <p:cNvPicPr preferRelativeResize="0"/>
          <p:nvPr/>
        </p:nvPicPr>
        <p:blipFill rotWithShape="1">
          <a:blip r:embed="rId3">
            <a:alphaModFix/>
          </a:blip>
          <a:srcRect/>
          <a:stretch/>
        </p:blipFill>
        <p:spPr>
          <a:xfrm>
            <a:off x="-171448" y="-230992"/>
            <a:ext cx="1255603" cy="1883405"/>
          </a:xfrm>
          <a:prstGeom prst="rect">
            <a:avLst/>
          </a:prstGeom>
          <a:noFill/>
          <a:ln>
            <a:noFill/>
          </a:ln>
        </p:spPr>
      </p:pic>
    </p:spTree>
    <p:extLst>
      <p:ext uri="{BB962C8B-B14F-4D97-AF65-F5344CB8AC3E}">
        <p14:creationId xmlns:p14="http://schemas.microsoft.com/office/powerpoint/2010/main" val="1770474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yout with bulleted text">
  <p:cSld name="Layout with bulleted tex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034149" y="263958"/>
            <a:ext cx="6568219" cy="553998"/>
          </a:xfrm>
          <a:prstGeom prst="rect">
            <a:avLst/>
          </a:prstGeom>
          <a:noFill/>
          <a:ln>
            <a:noFill/>
          </a:ln>
        </p:spPr>
        <p:txBody>
          <a:bodyPr spcFirstLastPara="1" wrap="square" lIns="0" tIns="0" rIns="0" bIns="0" anchor="t" anchorCtr="0"/>
          <a:lstStyle>
            <a:lvl1pPr marR="0" lvl="0" algn="ctr" rtl="0">
              <a:spcBef>
                <a:spcPts val="0"/>
              </a:spcBef>
              <a:spcAft>
                <a:spcPts val="0"/>
              </a:spcAft>
              <a:buClr>
                <a:schemeClr val="accent1"/>
              </a:buClr>
              <a:buSzPts val="3600"/>
              <a:buFont typeface="Arial"/>
              <a:buNone/>
              <a:defRPr sz="27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pic>
        <p:nvPicPr>
          <p:cNvPr id="25" name="Shape 25"/>
          <p:cNvPicPr preferRelativeResize="0"/>
          <p:nvPr/>
        </p:nvPicPr>
        <p:blipFill rotWithShape="1">
          <a:blip r:embed="rId2">
            <a:alphaModFix/>
          </a:blip>
          <a:srcRect/>
          <a:stretch/>
        </p:blipFill>
        <p:spPr>
          <a:xfrm>
            <a:off x="7815656" y="217794"/>
            <a:ext cx="1194897" cy="492919"/>
          </a:xfrm>
          <a:prstGeom prst="rect">
            <a:avLst/>
          </a:prstGeom>
          <a:noFill/>
          <a:ln>
            <a:noFill/>
          </a:ln>
        </p:spPr>
      </p:pic>
      <p:sp>
        <p:nvSpPr>
          <p:cNvPr id="26" name="Shape 26"/>
          <p:cNvSpPr txBox="1"/>
          <p:nvPr/>
        </p:nvSpPr>
        <p:spPr>
          <a:xfrm>
            <a:off x="8709144" y="6506598"/>
            <a:ext cx="374400" cy="261610"/>
          </a:xfrm>
          <a:prstGeom prst="rect">
            <a:avLst/>
          </a:prstGeom>
          <a:noFill/>
          <a:ln>
            <a:noFill/>
          </a:ln>
        </p:spPr>
        <p:txBody>
          <a:bodyPr spcFirstLastPara="1" wrap="square" lIns="68569" tIns="34275" rIns="68569" bIns="34275" anchor="t" anchorCtr="0">
            <a:noAutofit/>
          </a:bodyPr>
          <a:lstStyle/>
          <a:p>
            <a:pPr algn="r" defTabSz="685800">
              <a:buClr>
                <a:srgbClr val="000000"/>
              </a:buClr>
              <a:buFont typeface="Arial"/>
              <a:buNone/>
            </a:pPr>
            <a:fld id="{00000000-1234-1234-1234-123412341234}" type="slidenum">
              <a:rPr lang="mr-IN" sz="825" kern="0">
                <a:solidFill>
                  <a:srgbClr val="595959"/>
                </a:solidFill>
                <a:ea typeface="Arial"/>
                <a:cs typeface="Arial"/>
                <a:sym typeface="Arial"/>
              </a:rPr>
              <a:pPr algn="r" defTabSz="685800">
                <a:buClr>
                  <a:srgbClr val="000000"/>
                </a:buClr>
                <a:buFont typeface="Arial"/>
                <a:buNone/>
              </a:pPr>
              <a:t>‹#›</a:t>
            </a:fld>
            <a:endParaRPr sz="825" kern="0">
              <a:solidFill>
                <a:srgbClr val="595959"/>
              </a:solidFill>
              <a:ea typeface="Arial"/>
              <a:cs typeface="Arial"/>
              <a:sym typeface="Arial"/>
            </a:endParaRPr>
          </a:p>
        </p:txBody>
      </p:sp>
      <p:sp>
        <p:nvSpPr>
          <p:cNvPr id="27" name="Shape 27"/>
          <p:cNvSpPr txBox="1">
            <a:spLocks noGrp="1"/>
          </p:cNvSpPr>
          <p:nvPr>
            <p:ph type="body" idx="1"/>
          </p:nvPr>
        </p:nvSpPr>
        <p:spPr>
          <a:xfrm>
            <a:off x="540000" y="1440000"/>
            <a:ext cx="8229600" cy="4525963"/>
          </a:xfrm>
          <a:prstGeom prst="rect">
            <a:avLst/>
          </a:prstGeom>
          <a:noFill/>
          <a:ln>
            <a:noFill/>
          </a:ln>
        </p:spPr>
        <p:txBody>
          <a:bodyPr spcFirstLastPara="1" wrap="square" lIns="0" tIns="0" rIns="0" bIns="45700" anchor="t" anchorCtr="0"/>
          <a:lstStyle>
            <a:lvl1pPr marL="342900" marR="0" lvl="0" indent="-304800" algn="l" rtl="0">
              <a:spcBef>
                <a:spcPts val="420"/>
              </a:spcBef>
              <a:spcAft>
                <a:spcPts val="0"/>
              </a:spcAft>
              <a:buClr>
                <a:schemeClr val="accent1"/>
              </a:buClr>
              <a:buSzPts val="2800"/>
              <a:buFont typeface="Arial"/>
              <a:buChar char="•"/>
              <a:defRPr sz="2100" b="0" i="0" u="none" strike="noStrike" cap="none">
                <a:solidFill>
                  <a:schemeClr val="dk1"/>
                </a:solidFill>
                <a:latin typeface="Arial"/>
                <a:ea typeface="Arial"/>
                <a:cs typeface="Arial"/>
                <a:sym typeface="Arial"/>
              </a:defRPr>
            </a:lvl1pPr>
            <a:lvl2pPr marL="685800" marR="0" lvl="1" indent="-285750" algn="l" rtl="0">
              <a:spcBef>
                <a:spcPts val="360"/>
              </a:spcBef>
              <a:spcAft>
                <a:spcPts val="0"/>
              </a:spcAft>
              <a:buClr>
                <a:schemeClr val="accent2"/>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8" name="Shape 28"/>
          <p:cNvPicPr preferRelativeResize="0"/>
          <p:nvPr/>
        </p:nvPicPr>
        <p:blipFill rotWithShape="1">
          <a:blip r:embed="rId3">
            <a:alphaModFix/>
          </a:blip>
          <a:srcRect/>
          <a:stretch/>
        </p:blipFill>
        <p:spPr>
          <a:xfrm>
            <a:off x="-171448" y="-230992"/>
            <a:ext cx="1255603" cy="1883405"/>
          </a:xfrm>
          <a:prstGeom prst="rect">
            <a:avLst/>
          </a:prstGeom>
          <a:noFill/>
          <a:ln>
            <a:noFill/>
          </a:ln>
        </p:spPr>
      </p:pic>
    </p:spTree>
    <p:extLst>
      <p:ext uri="{BB962C8B-B14F-4D97-AF65-F5344CB8AC3E}">
        <p14:creationId xmlns:p14="http://schemas.microsoft.com/office/powerpoint/2010/main" val="4160997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open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052C62-BDCF-024B-B629-870F9082BA6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xmlns="" id="{E84CE366-B1E3-C840-87FE-A970B13A93A5}"/>
              </a:ext>
            </a:extLst>
          </p:cNvPr>
          <p:cNvSpPr>
            <a:spLocks noGrp="1"/>
          </p:cNvSpPr>
          <p:nvPr>
            <p:ph type="body" sz="quarter" idx="10"/>
          </p:nvPr>
        </p:nvSpPr>
        <p:spPr>
          <a:xfrm>
            <a:off x="803275" y="1157289"/>
            <a:ext cx="4197350" cy="3395151"/>
          </a:xfrm>
        </p:spPr>
        <p:txBody>
          <a:bodyPr/>
          <a:lstStyle>
            <a:lvl1pPr marL="0" indent="0">
              <a:buFontTx/>
              <a:buNone/>
              <a:defRPr sz="27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95983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Layout with paragraph text">
    <p:spTree>
      <p:nvGrpSpPr>
        <p:cNvPr id="1" name=""/>
        <p:cNvGrpSpPr/>
        <p:nvPr/>
      </p:nvGrpSpPr>
      <p:grpSpPr>
        <a:xfrm>
          <a:off x="0" y="0"/>
          <a:ext cx="0" cy="0"/>
          <a:chOff x="0" y="0"/>
          <a:chExt cx="0" cy="0"/>
        </a:xfrm>
      </p:grpSpPr>
      <p:sp>
        <p:nvSpPr>
          <p:cNvPr id="3" name="Text Placeholder 2"/>
          <p:cNvSpPr>
            <a:spLocks noGrp="1"/>
          </p:cNvSpPr>
          <p:nvPr>
            <p:ph idx="1" hasCustomPrompt="1"/>
          </p:nvPr>
        </p:nvSpPr>
        <p:spPr>
          <a:xfrm>
            <a:off x="540000" y="1440001"/>
            <a:ext cx="8229600" cy="5059041"/>
          </a:xfrm>
          <a:prstGeom prst="rect">
            <a:avLst/>
          </a:prstGeom>
        </p:spPr>
        <p:txBody>
          <a:bodyPr vert="horz" lIns="0" tIns="0" rIns="0" bIns="0" rtlCol="0">
            <a:normAutofit/>
          </a:bodyPr>
          <a:lstStyle>
            <a:lvl1pPr marL="0" indent="0">
              <a:buNone/>
              <a:defRPr/>
            </a:lvl1pPr>
          </a:lstStyle>
          <a:p>
            <a:pPr lvl="0"/>
            <a:r>
              <a:rPr lang="en-GB" dirty="0"/>
              <a:t>Click to edit Master text styles</a:t>
            </a:r>
          </a:p>
        </p:txBody>
      </p:sp>
      <p:sp>
        <p:nvSpPr>
          <p:cNvPr id="5" name="Title 1"/>
          <p:cNvSpPr>
            <a:spLocks noGrp="1"/>
          </p:cNvSpPr>
          <p:nvPr>
            <p:ph type="title"/>
          </p:nvPr>
        </p:nvSpPr>
        <p:spPr>
          <a:xfrm>
            <a:off x="788132" y="263958"/>
            <a:ext cx="6814236" cy="415498"/>
          </a:xfrm>
        </p:spPr>
        <p:txBody>
          <a:bodyPr wrap="square" lIns="0" tIns="0" rIns="0" bIns="0" anchor="t" anchorCtr="0">
            <a:spAutoFit/>
          </a:bodyPr>
          <a:lstStyle>
            <a:lvl1pPr>
              <a:defRPr sz="2700">
                <a:solidFill>
                  <a:schemeClr val="accent1"/>
                </a:solidFill>
                <a:latin typeface="+mn-lt"/>
                <a:cs typeface="Verdana"/>
              </a:defRPr>
            </a:lvl1pPr>
          </a:lstStyle>
          <a:p>
            <a:r>
              <a:rPr lang="en-GB" dirty="0"/>
              <a:t>Click to edit Master title style</a:t>
            </a:r>
            <a:endParaRPr lang="en-US" dirty="0"/>
          </a:p>
        </p:txBody>
      </p:sp>
      <p:pic>
        <p:nvPicPr>
          <p:cNvPr id="8" name="Picture 7">
            <a:extLst>
              <a:ext uri="{FF2B5EF4-FFF2-40B4-BE49-F238E27FC236}">
                <a16:creationId xmlns:a16="http://schemas.microsoft.com/office/drawing/2014/main" xmlns="" id="{0CB2C23E-9973-0B4A-A4F4-F98FD7877738}"/>
              </a:ext>
            </a:extLst>
          </p:cNvPr>
          <p:cNvPicPr>
            <a:picLocks noChangeAspect="1"/>
          </p:cNvPicPr>
          <p:nvPr userDrawn="1"/>
        </p:nvPicPr>
        <p:blipFill>
          <a:blip r:embed="rId2"/>
          <a:stretch>
            <a:fillRect/>
          </a:stretch>
        </p:blipFill>
        <p:spPr>
          <a:xfrm>
            <a:off x="7815656" y="217794"/>
            <a:ext cx="1194897" cy="492919"/>
          </a:xfrm>
          <a:prstGeom prst="rect">
            <a:avLst/>
          </a:prstGeom>
        </p:spPr>
      </p:pic>
      <p:sp>
        <p:nvSpPr>
          <p:cNvPr id="9" name="TextBox 8">
            <a:extLst>
              <a:ext uri="{FF2B5EF4-FFF2-40B4-BE49-F238E27FC236}">
                <a16:creationId xmlns:a16="http://schemas.microsoft.com/office/drawing/2014/main" xmlns="" id="{7CE521A0-9884-2844-AF5B-70ADA2866478}"/>
              </a:ext>
            </a:extLst>
          </p:cNvPr>
          <p:cNvSpPr txBox="1"/>
          <p:nvPr userDrawn="1"/>
        </p:nvSpPr>
        <p:spPr>
          <a:xfrm>
            <a:off x="8709144" y="6506599"/>
            <a:ext cx="374400" cy="219291"/>
          </a:xfrm>
          <a:prstGeom prst="rect">
            <a:avLst/>
          </a:prstGeom>
          <a:noFill/>
        </p:spPr>
        <p:txBody>
          <a:bodyPr wrap="square" rtlCol="0">
            <a:spAutoFit/>
          </a:bodyPr>
          <a:lstStyle/>
          <a:p>
            <a:pPr algn="r" defTabSz="685800">
              <a:buClr>
                <a:srgbClr val="000000"/>
              </a:buClr>
              <a:buFont typeface="Arial"/>
              <a:buNone/>
            </a:pPr>
            <a:fld id="{6A3582EC-779A-9244-990F-F47B7F4D57FE}" type="slidenum">
              <a:rPr lang="en-US" sz="825" kern="0">
                <a:solidFill>
                  <a:srgbClr val="000000">
                    <a:lumMod val="65000"/>
                    <a:lumOff val="35000"/>
                  </a:srgbClr>
                </a:solidFill>
                <a:cs typeface="Arial"/>
                <a:sym typeface="Arial"/>
              </a:rPr>
              <a:pPr algn="r" defTabSz="685800">
                <a:buClr>
                  <a:srgbClr val="000000"/>
                </a:buClr>
                <a:buFont typeface="Arial"/>
                <a:buNone/>
              </a:pPr>
              <a:t>‹#›</a:t>
            </a:fld>
            <a:endParaRPr lang="en-US" sz="825" kern="0" dirty="0">
              <a:solidFill>
                <a:srgbClr val="000000">
                  <a:lumMod val="65000"/>
                  <a:lumOff val="35000"/>
                </a:srgbClr>
              </a:solidFill>
              <a:cs typeface="Arial"/>
              <a:sym typeface="Arial"/>
            </a:endParaRPr>
          </a:p>
        </p:txBody>
      </p:sp>
      <p:pic>
        <p:nvPicPr>
          <p:cNvPr id="4" name="Picture 3">
            <a:extLst>
              <a:ext uri="{FF2B5EF4-FFF2-40B4-BE49-F238E27FC236}">
                <a16:creationId xmlns:a16="http://schemas.microsoft.com/office/drawing/2014/main" xmlns="" id="{51D0E16C-09A5-604E-92DB-75E73831D9B7}"/>
              </a:ext>
            </a:extLst>
          </p:cNvPr>
          <p:cNvPicPr>
            <a:picLocks noChangeAspect="1"/>
          </p:cNvPicPr>
          <p:nvPr userDrawn="1"/>
        </p:nvPicPr>
        <p:blipFill>
          <a:blip r:embed="rId3"/>
          <a:stretch>
            <a:fillRect/>
          </a:stretch>
        </p:blipFill>
        <p:spPr>
          <a:xfrm>
            <a:off x="109718" y="52691"/>
            <a:ext cx="678414" cy="1037302"/>
          </a:xfrm>
          <a:prstGeom prst="rect">
            <a:avLst/>
          </a:prstGeom>
        </p:spPr>
      </p:pic>
    </p:spTree>
    <p:extLst>
      <p:ext uri="{BB962C8B-B14F-4D97-AF65-F5344CB8AC3E}">
        <p14:creationId xmlns:p14="http://schemas.microsoft.com/office/powerpoint/2010/main" val="2541723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4004422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Section open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052C62-BDCF-024B-B629-870F9082BA6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xmlns="" id="{E84CE366-B1E3-C840-87FE-A970B13A93A5}"/>
              </a:ext>
            </a:extLst>
          </p:cNvPr>
          <p:cNvSpPr>
            <a:spLocks noGrp="1"/>
          </p:cNvSpPr>
          <p:nvPr>
            <p:ph type="body" sz="quarter" idx="10"/>
          </p:nvPr>
        </p:nvSpPr>
        <p:spPr>
          <a:xfrm>
            <a:off x="803275" y="1157289"/>
            <a:ext cx="4197350" cy="3395151"/>
          </a:xfrm>
        </p:spPr>
        <p:txBody>
          <a:bodyPr/>
          <a:lstStyle>
            <a:lvl1pPr marL="0" indent="0">
              <a:buFontTx/>
              <a:buNone/>
              <a:defRPr sz="27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932979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35BA12-AEEF-EC4E-BD95-6D3C801359E6}"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92598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D35BA12-AEEF-EC4E-BD95-6D3C801359E6}" type="datetimeFigureOut">
              <a:rPr lang="en-US" smtClean="0"/>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738246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D35BA12-AEEF-EC4E-BD95-6D3C801359E6}" type="datetimeFigureOut">
              <a:rPr lang="en-US" smtClean="0"/>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36173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D35BA12-AEEF-EC4E-BD95-6D3C801359E6}" type="datetimeFigureOut">
              <a:rPr lang="en-US" smtClean="0"/>
              <a:t>6/9/2020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6913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D35BA12-AEEF-EC4E-BD95-6D3C801359E6}" type="datetimeFigureOut">
              <a:rPr lang="en-US" smtClean="0"/>
              <a:t>6/9/2020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75819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5BA12-AEEF-EC4E-BD95-6D3C801359E6}" type="datetimeFigureOut">
              <a:rPr lang="en-US" smtClean="0"/>
              <a:t>6/9/2020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153147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D35BA12-AEEF-EC4E-BD95-6D3C801359E6}" type="datetimeFigureOut">
              <a:rPr lang="en-US" smtClean="0"/>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5717DC-2046-A84D-93F7-F2F50FA2AD8D}" type="slidenum">
              <a:rPr lang="en-US" smtClean="0"/>
              <a:t>‹#›</a:t>
            </a:fld>
            <a:endParaRPr lang="en-US"/>
          </a:p>
        </p:txBody>
      </p:sp>
    </p:spTree>
    <p:extLst>
      <p:ext uri="{BB962C8B-B14F-4D97-AF65-F5344CB8AC3E}">
        <p14:creationId xmlns:p14="http://schemas.microsoft.com/office/powerpoint/2010/main" val="3216957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BA12-AEEF-EC4E-BD95-6D3C801359E6}" type="datetimeFigureOut">
              <a:rPr lang="en-US" smtClean="0"/>
              <a:t>6/9/2020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717DC-2046-A84D-93F7-F2F50FA2AD8D}" type="slidenum">
              <a:rPr lang="en-US" smtClean="0"/>
              <a:t>‹#›</a:t>
            </a:fld>
            <a:endParaRPr lang="en-US"/>
          </a:p>
        </p:txBody>
      </p:sp>
      <p:pic>
        <p:nvPicPr>
          <p:cNvPr id="10" name="Google Shape;17;p11">
            <a:extLst>
              <a:ext uri="{FF2B5EF4-FFF2-40B4-BE49-F238E27FC236}">
                <a16:creationId xmlns:a16="http://schemas.microsoft.com/office/drawing/2014/main" xmlns="" id="{90D0444E-B345-F747-B951-782181893103}"/>
              </a:ext>
            </a:extLst>
          </p:cNvPr>
          <p:cNvPicPr preferRelativeResize="0"/>
          <p:nvPr userDrawn="1"/>
        </p:nvPicPr>
        <p:blipFill rotWithShape="1">
          <a:blip r:embed="rId16">
            <a:alphaModFix/>
          </a:blip>
          <a:srcRect/>
          <a:stretch/>
        </p:blipFill>
        <p:spPr>
          <a:xfrm>
            <a:off x="7815656" y="217792"/>
            <a:ext cx="1194897" cy="492919"/>
          </a:xfrm>
          <a:prstGeom prst="rect">
            <a:avLst/>
          </a:prstGeom>
          <a:noFill/>
          <a:ln>
            <a:noFill/>
          </a:ln>
        </p:spPr>
      </p:pic>
      <p:pic>
        <p:nvPicPr>
          <p:cNvPr id="11" name="Google Shape;19;p11">
            <a:extLst>
              <a:ext uri="{FF2B5EF4-FFF2-40B4-BE49-F238E27FC236}">
                <a16:creationId xmlns:a16="http://schemas.microsoft.com/office/drawing/2014/main" xmlns="" id="{184EE916-DD3E-5E42-855B-A4D810904613}"/>
              </a:ext>
            </a:extLst>
          </p:cNvPr>
          <p:cNvPicPr preferRelativeResize="0"/>
          <p:nvPr userDrawn="1"/>
        </p:nvPicPr>
        <p:blipFill rotWithShape="1">
          <a:blip r:embed="rId17">
            <a:alphaModFix/>
          </a:blip>
          <a:srcRect/>
          <a:stretch/>
        </p:blipFill>
        <p:spPr>
          <a:xfrm>
            <a:off x="-87802" y="0"/>
            <a:ext cx="1255603" cy="1883405"/>
          </a:xfrm>
          <a:prstGeom prst="rect">
            <a:avLst/>
          </a:prstGeom>
          <a:noFill/>
          <a:ln>
            <a:noFill/>
          </a:ln>
        </p:spPr>
      </p:pic>
    </p:spTree>
    <p:extLst>
      <p:ext uri="{BB962C8B-B14F-4D97-AF65-F5344CB8AC3E}">
        <p14:creationId xmlns:p14="http://schemas.microsoft.com/office/powerpoint/2010/main" val="213156697"/>
      </p:ext>
    </p:extLst>
  </p:cSld>
  <p:clrMap bg1="lt1" tx1="dk1" bg2="lt2" tx2="dk2" accent1="accent1" accent2="accent2" accent3="accent3" accent4="accent4" accent5="accent5" accent6="accent6" hlink="hlink" folHlink="folHlink"/>
  <p:sldLayoutIdLst>
    <p:sldLayoutId id="214748369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537029"/>
            <a:ext cx="8229600" cy="88060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accent1"/>
              </a:buClr>
              <a:buSzPts val="4000"/>
              <a:buFont typeface="Arial"/>
              <a:buNone/>
              <a:defRPr sz="40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accent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89220799"/>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witter.com/evenbetterif?s=20"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witter.com/FirstStory?s=20"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www.pearson.com/uk/educators/schools/subject-area/literacy-and-english/support-for-all/support-from-pearson/webinars.html"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hyperlink" Target="mailto:thefullenglish@pearson.com" TargetMode="Externa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qualifications.pearson.com/content/demo/en/support/training-from-pearson-uk.html.html" TargetMode="External"/><Relationship Id="rId2" Type="http://schemas.openxmlformats.org/officeDocument/2006/relationships/hyperlink" Target="https://twitter.com/LitdriveUK" TargetMode="Externa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www.pearson.com/uk/educators/schools/subject-area/literacy-and-english/support-for-all/support-from-pearson/free-online-gcse-english-lessons.html"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pearson.com/uk/educators/schools/update-for-schools/secondary-support.html"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qualifications.pearson.com/en/qualifications/edexcel-gcses/english-literature-2015/teaching-support/new-diverse-texts.html" TargetMode="External"/><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2" Type="http://schemas.openxmlformats.org/officeDocument/2006/relationships/hyperlink" Target="https://forms.office.com/Pages/ResponsePage.aspx?id=1zTEjNCX00e1xRT-DjPjS28UZ7Qj0xxCtvqvBRs3pRBUQTRIQU5ETEFEWjg5UEZRU0FLRUdTTE1HUy4u" TargetMode="Externa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https://support.pearson.com/uk/s/qualification-contactus"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hyperlink" Target="https://www.facebook.com/pearsonedexcelenglish/" TargetMode="External"/><Relationship Id="rId4" Type="http://schemas.openxmlformats.org/officeDocument/2006/relationships/hyperlink" Target="https://qualifications.pearson.com/en/forms/subject-advisor-updates-for-teachers-and-tutors.html"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Q0DYFcgCejI"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www.bl.uk/teaching-resources/19th-century-non-fiction-texts-crime-and-punishment"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xmlns="" id="{0D1175AE-41FE-A448-8152-B4D0062FF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95" y="2634683"/>
            <a:ext cx="38592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4">
            <a:extLst>
              <a:ext uri="{FF2B5EF4-FFF2-40B4-BE49-F238E27FC236}">
                <a16:creationId xmlns:a16="http://schemas.microsoft.com/office/drawing/2014/main" xmlns="" id="{B80A249D-718A-FA4B-90E2-3B3C78D88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75" y="2032000"/>
            <a:ext cx="4238625"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xmlns="" id="{A0AE0801-0384-4D05-9172-A47FCE3A02BE}"/>
              </a:ext>
            </a:extLst>
          </p:cNvPr>
          <p:cNvSpPr/>
          <p:nvPr/>
        </p:nvSpPr>
        <p:spPr>
          <a:xfrm>
            <a:off x="490227" y="2951403"/>
            <a:ext cx="622300" cy="238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Rectangle 6">
            <a:extLst>
              <a:ext uri="{FF2B5EF4-FFF2-40B4-BE49-F238E27FC236}">
                <a16:creationId xmlns:a16="http://schemas.microsoft.com/office/drawing/2014/main" xmlns="" id="{D44590D0-8A34-499D-AC94-AC7B1E999CF1}"/>
              </a:ext>
            </a:extLst>
          </p:cNvPr>
          <p:cNvSpPr/>
          <p:nvPr/>
        </p:nvSpPr>
        <p:spPr>
          <a:xfrm>
            <a:off x="2973549" y="4276322"/>
            <a:ext cx="530225" cy="158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Rectangle 7">
            <a:extLst>
              <a:ext uri="{FF2B5EF4-FFF2-40B4-BE49-F238E27FC236}">
                <a16:creationId xmlns:a16="http://schemas.microsoft.com/office/drawing/2014/main" xmlns="" id="{60EA3922-954E-40B3-8D86-87609062DED7}"/>
              </a:ext>
            </a:extLst>
          </p:cNvPr>
          <p:cNvSpPr/>
          <p:nvPr/>
        </p:nvSpPr>
        <p:spPr>
          <a:xfrm>
            <a:off x="1189738" y="4236634"/>
            <a:ext cx="928687" cy="238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a:extLst>
              <a:ext uri="{FF2B5EF4-FFF2-40B4-BE49-F238E27FC236}">
                <a16:creationId xmlns:a16="http://schemas.microsoft.com/office/drawing/2014/main" xmlns="" id="{105E21CD-921D-41C4-A69A-CB2F0A8475E4}"/>
              </a:ext>
            </a:extLst>
          </p:cNvPr>
          <p:cNvSpPr/>
          <p:nvPr/>
        </p:nvSpPr>
        <p:spPr>
          <a:xfrm>
            <a:off x="6617776" y="3118819"/>
            <a:ext cx="848828" cy="166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11">
            <a:extLst>
              <a:ext uri="{FF2B5EF4-FFF2-40B4-BE49-F238E27FC236}">
                <a16:creationId xmlns:a16="http://schemas.microsoft.com/office/drawing/2014/main" xmlns="" id="{A480C229-C907-49CC-9AB7-83C5454D6D4C}"/>
              </a:ext>
            </a:extLst>
          </p:cNvPr>
          <p:cNvSpPr/>
          <p:nvPr/>
        </p:nvSpPr>
        <p:spPr>
          <a:xfrm>
            <a:off x="4757737" y="2578801"/>
            <a:ext cx="836613" cy="174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Rectangle 12">
            <a:extLst>
              <a:ext uri="{FF2B5EF4-FFF2-40B4-BE49-F238E27FC236}">
                <a16:creationId xmlns:a16="http://schemas.microsoft.com/office/drawing/2014/main" xmlns="" id="{BEA5C522-BF79-44AC-A147-65CE08D6A163}"/>
              </a:ext>
            </a:extLst>
          </p:cNvPr>
          <p:cNvSpPr/>
          <p:nvPr/>
        </p:nvSpPr>
        <p:spPr>
          <a:xfrm>
            <a:off x="4757737" y="6002697"/>
            <a:ext cx="714375" cy="174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Rectangle 13">
            <a:extLst>
              <a:ext uri="{FF2B5EF4-FFF2-40B4-BE49-F238E27FC236}">
                <a16:creationId xmlns:a16="http://schemas.microsoft.com/office/drawing/2014/main" xmlns="" id="{CEE486A6-949E-455F-81DD-3F4D06311CD3}"/>
              </a:ext>
            </a:extLst>
          </p:cNvPr>
          <p:cNvSpPr/>
          <p:nvPr/>
        </p:nvSpPr>
        <p:spPr>
          <a:xfrm>
            <a:off x="6287576" y="4940057"/>
            <a:ext cx="660400" cy="173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Rectangle 15">
            <a:extLst>
              <a:ext uri="{FF2B5EF4-FFF2-40B4-BE49-F238E27FC236}">
                <a16:creationId xmlns:a16="http://schemas.microsoft.com/office/drawing/2014/main" xmlns="" id="{5221A3BB-85BB-4E52-B555-6F9CEA6F1215}"/>
              </a:ext>
            </a:extLst>
          </p:cNvPr>
          <p:cNvSpPr/>
          <p:nvPr/>
        </p:nvSpPr>
        <p:spPr>
          <a:xfrm>
            <a:off x="496119" y="3221616"/>
            <a:ext cx="1258887" cy="174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extBox 1">
            <a:extLst>
              <a:ext uri="{FF2B5EF4-FFF2-40B4-BE49-F238E27FC236}">
                <a16:creationId xmlns:a16="http://schemas.microsoft.com/office/drawing/2014/main" xmlns="" id="{1DA1D984-0EFB-5649-8834-87F9346EF9A0}"/>
              </a:ext>
            </a:extLst>
          </p:cNvPr>
          <p:cNvSpPr txBox="1"/>
          <p:nvPr/>
        </p:nvSpPr>
        <p:spPr>
          <a:xfrm>
            <a:off x="966788" y="133648"/>
            <a:ext cx="5981188" cy="1754326"/>
          </a:xfrm>
          <a:prstGeom prst="rect">
            <a:avLst/>
          </a:prstGeom>
          <a:noFill/>
          <a:ln>
            <a:solidFill>
              <a:schemeClr val="tx1"/>
            </a:solidFill>
          </a:ln>
        </p:spPr>
        <p:txBody>
          <a:bodyPr wrap="square" rtlCol="0">
            <a:spAutoFit/>
          </a:bodyPr>
          <a:lstStyle/>
          <a:p>
            <a:r>
              <a:rPr lang="en-US" dirty="0"/>
              <a:t>An extract from ‘The Secret Teacher: dispatches from the classroom’ by Anonymous, which covers a year in the life of a teacher.  </a:t>
            </a:r>
            <a:r>
              <a:rPr lang="en-GB" altLang="en-US" dirty="0"/>
              <a:t>In this extract the narrator, a NQT in an English Department at a tough inner city academy, is attending his first departmental meeting, to which a visitor from the exam board has been invited.  </a:t>
            </a:r>
          </a:p>
        </p:txBody>
      </p:sp>
    </p:spTree>
    <p:extLst>
      <p:ext uri="{BB962C8B-B14F-4D97-AF65-F5344CB8AC3E}">
        <p14:creationId xmlns:p14="http://schemas.microsoft.com/office/powerpoint/2010/main" val="3952695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4F2DF69-49A3-6D46-B917-9B72F46D577C}"/>
              </a:ext>
            </a:extLst>
          </p:cNvPr>
          <p:cNvSpPr>
            <a:spLocks noGrp="1"/>
          </p:cNvSpPr>
          <p:nvPr>
            <p:ph type="body" idx="1"/>
          </p:nvPr>
        </p:nvSpPr>
        <p:spPr>
          <a:xfrm>
            <a:off x="774915" y="1208868"/>
            <a:ext cx="8118672" cy="5084551"/>
          </a:xfrm>
        </p:spPr>
        <p:txBody>
          <a:bodyPr/>
          <a:lstStyle/>
          <a:p>
            <a:r>
              <a:rPr lang="en-GB" dirty="0">
                <a:hlinkClick r:id="rId2"/>
              </a:rPr>
              <a:t>Kate McCabe</a:t>
            </a:r>
            <a:r>
              <a:rPr lang="en-GB" dirty="0"/>
              <a:t> </a:t>
            </a:r>
            <a:endParaRPr lang="en-US" dirty="0"/>
          </a:p>
        </p:txBody>
      </p:sp>
      <p:sp>
        <p:nvSpPr>
          <p:cNvPr id="3" name="Title 2">
            <a:extLst>
              <a:ext uri="{FF2B5EF4-FFF2-40B4-BE49-F238E27FC236}">
                <a16:creationId xmlns:a16="http://schemas.microsoft.com/office/drawing/2014/main" xmlns="" id="{F6104711-F847-C444-B0A2-33618F33F165}"/>
              </a:ext>
            </a:extLst>
          </p:cNvPr>
          <p:cNvSpPr>
            <a:spLocks noGrp="1"/>
          </p:cNvSpPr>
          <p:nvPr>
            <p:ph type="title"/>
          </p:nvPr>
        </p:nvSpPr>
        <p:spPr>
          <a:solidFill>
            <a:schemeClr val="accent1">
              <a:lumMod val="20000"/>
              <a:lumOff val="80000"/>
            </a:schemeClr>
          </a:solidFill>
        </p:spPr>
        <p:txBody>
          <a:bodyPr/>
          <a:lstStyle/>
          <a:p>
            <a:r>
              <a:rPr lang="en-US" dirty="0"/>
              <a:t>Blogs of the week</a:t>
            </a:r>
          </a:p>
        </p:txBody>
      </p:sp>
      <p:pic>
        <p:nvPicPr>
          <p:cNvPr id="8" name="Picture 7" descr="A screenshot of a cell phone&#10;&#10;Description automatically generated">
            <a:extLst>
              <a:ext uri="{FF2B5EF4-FFF2-40B4-BE49-F238E27FC236}">
                <a16:creationId xmlns:a16="http://schemas.microsoft.com/office/drawing/2014/main" xmlns="" id="{8CA4873E-D241-7F47-98FD-BE3F5354FFA7}"/>
              </a:ext>
            </a:extLst>
          </p:cNvPr>
          <p:cNvPicPr>
            <a:picLocks noChangeAspect="1"/>
          </p:cNvPicPr>
          <p:nvPr/>
        </p:nvPicPr>
        <p:blipFill>
          <a:blip r:embed="rId3"/>
          <a:stretch>
            <a:fillRect/>
          </a:stretch>
        </p:blipFill>
        <p:spPr>
          <a:xfrm>
            <a:off x="2107769" y="1827988"/>
            <a:ext cx="6644468" cy="5030012"/>
          </a:xfrm>
          <a:prstGeom prst="rect">
            <a:avLst/>
          </a:prstGeom>
        </p:spPr>
      </p:pic>
    </p:spTree>
    <p:extLst>
      <p:ext uri="{BB962C8B-B14F-4D97-AF65-F5344CB8AC3E}">
        <p14:creationId xmlns:p14="http://schemas.microsoft.com/office/powerpoint/2010/main" val="1217915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784DF66-1359-EE46-A37C-D495E55D2306}"/>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xmlns="" id="{E66594AA-8C68-124A-B8E3-1CE8A358F15B}"/>
              </a:ext>
            </a:extLst>
          </p:cNvPr>
          <p:cNvSpPr>
            <a:spLocks noGrp="1"/>
          </p:cNvSpPr>
          <p:nvPr>
            <p:ph type="title"/>
          </p:nvPr>
        </p:nvSpPr>
        <p:spPr/>
        <p:txBody>
          <a:bodyPr/>
          <a:lstStyle/>
          <a:p>
            <a:r>
              <a:rPr lang="en-US" dirty="0"/>
              <a:t>CPD of the week</a:t>
            </a:r>
          </a:p>
        </p:txBody>
      </p:sp>
      <p:pic>
        <p:nvPicPr>
          <p:cNvPr id="5" name="Picture 4">
            <a:extLst>
              <a:ext uri="{FF2B5EF4-FFF2-40B4-BE49-F238E27FC236}">
                <a16:creationId xmlns:a16="http://schemas.microsoft.com/office/drawing/2014/main" xmlns="" id="{71E25591-10DA-6547-8170-F6064E43E142}"/>
              </a:ext>
            </a:extLst>
          </p:cNvPr>
          <p:cNvPicPr>
            <a:picLocks noChangeAspect="1"/>
          </p:cNvPicPr>
          <p:nvPr/>
        </p:nvPicPr>
        <p:blipFill>
          <a:blip r:embed="rId2"/>
          <a:stretch>
            <a:fillRect/>
          </a:stretch>
        </p:blipFill>
        <p:spPr>
          <a:xfrm>
            <a:off x="787400" y="889000"/>
            <a:ext cx="7569200" cy="5080000"/>
          </a:xfrm>
          <a:prstGeom prst="rect">
            <a:avLst/>
          </a:prstGeom>
        </p:spPr>
      </p:pic>
    </p:spTree>
    <p:extLst>
      <p:ext uri="{BB962C8B-B14F-4D97-AF65-F5344CB8AC3E}">
        <p14:creationId xmlns:p14="http://schemas.microsoft.com/office/powerpoint/2010/main" val="1305774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1EEBF80-B574-AA47-A54E-84F16206E7DD}"/>
              </a:ext>
            </a:extLst>
          </p:cNvPr>
          <p:cNvSpPr>
            <a:spLocks noGrp="1"/>
          </p:cNvSpPr>
          <p:nvPr>
            <p:ph type="body" idx="1"/>
          </p:nvPr>
        </p:nvSpPr>
        <p:spPr/>
        <p:txBody>
          <a:bodyPr/>
          <a:lstStyle/>
          <a:p>
            <a:r>
              <a:rPr lang="en-GB" dirty="0">
                <a:hlinkClick r:id="rId2"/>
              </a:rPr>
              <a:t>@FirstStory</a:t>
            </a:r>
            <a:r>
              <a:rPr lang="en-GB" dirty="0"/>
              <a:t> </a:t>
            </a:r>
            <a:endParaRPr lang="en-US" dirty="0"/>
          </a:p>
        </p:txBody>
      </p:sp>
      <p:sp>
        <p:nvSpPr>
          <p:cNvPr id="3" name="Title 2">
            <a:extLst>
              <a:ext uri="{FF2B5EF4-FFF2-40B4-BE49-F238E27FC236}">
                <a16:creationId xmlns:a16="http://schemas.microsoft.com/office/drawing/2014/main" xmlns="" id="{559CE418-F3FF-3543-B268-98B73144C203}"/>
              </a:ext>
            </a:extLst>
          </p:cNvPr>
          <p:cNvSpPr>
            <a:spLocks noGrp="1"/>
          </p:cNvSpPr>
          <p:nvPr>
            <p:ph type="title"/>
          </p:nvPr>
        </p:nvSpPr>
        <p:spPr/>
        <p:txBody>
          <a:bodyPr/>
          <a:lstStyle/>
          <a:p>
            <a:r>
              <a:rPr lang="en-US" dirty="0"/>
              <a:t>First story</a:t>
            </a:r>
          </a:p>
        </p:txBody>
      </p:sp>
      <p:pic>
        <p:nvPicPr>
          <p:cNvPr id="5" name="Picture 4" descr="A close up of text on a white background&#10;&#10;Description automatically generated">
            <a:extLst>
              <a:ext uri="{FF2B5EF4-FFF2-40B4-BE49-F238E27FC236}">
                <a16:creationId xmlns:a16="http://schemas.microsoft.com/office/drawing/2014/main" xmlns="" id="{2E046ECE-C1C8-EB44-8BB2-D547DE362C73}"/>
              </a:ext>
            </a:extLst>
          </p:cNvPr>
          <p:cNvPicPr>
            <a:picLocks noChangeAspect="1"/>
          </p:cNvPicPr>
          <p:nvPr/>
        </p:nvPicPr>
        <p:blipFill>
          <a:blip r:embed="rId3"/>
          <a:stretch>
            <a:fillRect/>
          </a:stretch>
        </p:blipFill>
        <p:spPr>
          <a:xfrm>
            <a:off x="3771839" y="1024142"/>
            <a:ext cx="3830528" cy="5569900"/>
          </a:xfrm>
          <a:prstGeom prst="rect">
            <a:avLst/>
          </a:prstGeom>
        </p:spPr>
      </p:pic>
    </p:spTree>
    <p:extLst>
      <p:ext uri="{BB962C8B-B14F-4D97-AF65-F5344CB8AC3E}">
        <p14:creationId xmlns:p14="http://schemas.microsoft.com/office/powerpoint/2010/main" val="31012793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GCSE (9-1)</a:t>
            </a:r>
            <a:br>
              <a:rPr lang="en-GB" sz="4400" b="1" i="0" u="none" strike="noStrike" cap="none" dirty="0">
                <a:solidFill>
                  <a:schemeClr val="dk1"/>
                </a:solidFill>
                <a:latin typeface="Arial"/>
                <a:ea typeface="Arial"/>
                <a:cs typeface="Arial"/>
                <a:sym typeface="Arial"/>
              </a:rPr>
            </a:br>
            <a:r>
              <a:rPr lang="en-GB" sz="4400" b="1" i="0" u="none" strike="noStrike" cap="none" dirty="0">
                <a:solidFill>
                  <a:schemeClr val="dk1"/>
                </a:solidFill>
                <a:latin typeface="Arial"/>
                <a:ea typeface="Arial"/>
                <a:cs typeface="Arial"/>
                <a:sym typeface="Arial"/>
              </a:rPr>
              <a:t>English </a:t>
            </a:r>
            <a:endParaRPr sz="1200" b="0" i="0" u="none" strike="noStrike" cap="none" dirty="0">
              <a:solidFill>
                <a:srgbClr val="000000"/>
              </a:solidFill>
              <a:latin typeface="Arial"/>
              <a:ea typeface="Arial"/>
              <a:cs typeface="Arial"/>
              <a:sym typeface="Arial"/>
            </a:endParaRPr>
          </a:p>
        </p:txBody>
      </p:sp>
      <p:sp>
        <p:nvSpPr>
          <p:cNvPr id="95" name="Google Shape;95;p1"/>
          <p:cNvSpPr txBox="1"/>
          <p:nvPr/>
        </p:nvSpPr>
        <p:spPr>
          <a:xfrm>
            <a:off x="899472" y="3274313"/>
            <a:ext cx="3974743" cy="184012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Arial"/>
                <a:ea typeface="Arial"/>
                <a:cs typeface="Arial"/>
                <a:sym typeface="Arial"/>
              </a:rPr>
              <a:t>Language ideas and resources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91976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C6D86FB-D1C4-CE4B-A958-DBBCA3F75460}"/>
              </a:ext>
            </a:extLst>
          </p:cNvPr>
          <p:cNvSpPr>
            <a:spLocks noGrp="1"/>
          </p:cNvSpPr>
          <p:nvPr>
            <p:ph type="body" idx="1"/>
          </p:nvPr>
        </p:nvSpPr>
        <p:spPr/>
        <p:txBody>
          <a:bodyPr/>
          <a:lstStyle/>
          <a:p>
            <a:pPr marL="685800" indent="-457200">
              <a:buFont typeface="Arial" panose="020B0604020202020204" pitchFamily="34" charset="0"/>
              <a:buChar char="•"/>
            </a:pPr>
            <a:r>
              <a:rPr lang="en-US" dirty="0"/>
              <a:t>The weak reader</a:t>
            </a:r>
          </a:p>
          <a:p>
            <a:pPr marL="685800" indent="-457200">
              <a:buFont typeface="Arial" panose="020B0604020202020204" pitchFamily="34" charset="0"/>
              <a:buChar char="•"/>
            </a:pPr>
            <a:endParaRPr lang="en-US" dirty="0"/>
          </a:p>
          <a:p>
            <a:pPr marL="685800" indent="-457200">
              <a:buFont typeface="Arial" panose="020B0604020202020204" pitchFamily="34" charset="0"/>
              <a:buChar char="•"/>
            </a:pPr>
            <a:r>
              <a:rPr lang="en-US" dirty="0"/>
              <a:t>The reluctant reader</a:t>
            </a:r>
          </a:p>
          <a:p>
            <a:pPr marL="685800" indent="-457200">
              <a:buFont typeface="Arial" panose="020B0604020202020204" pitchFamily="34" charset="0"/>
              <a:buChar char="•"/>
            </a:pPr>
            <a:endParaRPr lang="en-US" dirty="0"/>
          </a:p>
          <a:p>
            <a:pPr marL="685800" indent="-457200">
              <a:buFont typeface="Arial" panose="020B0604020202020204" pitchFamily="34" charset="0"/>
              <a:buChar char="•"/>
            </a:pPr>
            <a:r>
              <a:rPr lang="en-US" dirty="0"/>
              <a:t>The lazy reader</a:t>
            </a:r>
          </a:p>
          <a:p>
            <a:pPr marL="685800" indent="-457200">
              <a:buFont typeface="Arial" panose="020B0604020202020204" pitchFamily="34" charset="0"/>
              <a:buChar char="•"/>
            </a:pPr>
            <a:endParaRPr lang="en-US" dirty="0"/>
          </a:p>
          <a:p>
            <a:pPr marL="685800" indent="-457200">
              <a:buFont typeface="Arial" panose="020B0604020202020204" pitchFamily="34" charset="0"/>
              <a:buChar char="•"/>
            </a:pPr>
            <a:r>
              <a:rPr lang="en-US" dirty="0"/>
              <a:t>The inexperienced reader</a:t>
            </a:r>
          </a:p>
        </p:txBody>
      </p:sp>
      <p:sp>
        <p:nvSpPr>
          <p:cNvPr id="3" name="Title 2">
            <a:extLst>
              <a:ext uri="{FF2B5EF4-FFF2-40B4-BE49-F238E27FC236}">
                <a16:creationId xmlns:a16="http://schemas.microsoft.com/office/drawing/2014/main" xmlns="" id="{3B9846DE-5591-D740-BFFF-D2BCD4D13AB6}"/>
              </a:ext>
            </a:extLst>
          </p:cNvPr>
          <p:cNvSpPr>
            <a:spLocks noGrp="1"/>
          </p:cNvSpPr>
          <p:nvPr>
            <p:ph type="title"/>
          </p:nvPr>
        </p:nvSpPr>
        <p:spPr/>
        <p:txBody>
          <a:bodyPr/>
          <a:lstStyle/>
          <a:p>
            <a:r>
              <a:rPr lang="en-US" dirty="0"/>
              <a:t>READING</a:t>
            </a:r>
          </a:p>
        </p:txBody>
      </p:sp>
    </p:spTree>
    <p:extLst>
      <p:ext uri="{BB962C8B-B14F-4D97-AF65-F5344CB8AC3E}">
        <p14:creationId xmlns:p14="http://schemas.microsoft.com/office/powerpoint/2010/main" val="832550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33B43FD-1BA1-9C41-8229-7BE2A08562BC}"/>
              </a:ext>
            </a:extLst>
          </p:cNvPr>
          <p:cNvSpPr>
            <a:spLocks noGrp="1"/>
          </p:cNvSpPr>
          <p:nvPr>
            <p:ph type="body" idx="1"/>
          </p:nvPr>
        </p:nvSpPr>
        <p:spPr/>
        <p:txBody>
          <a:bodyPr/>
          <a:lstStyle/>
          <a:p>
            <a:r>
              <a:rPr lang="en-US" dirty="0"/>
              <a:t>‘</a:t>
            </a:r>
            <a:r>
              <a:rPr lang="en-US" i="1" dirty="0"/>
              <a:t>Challenging texts can have the reverse effect to the one we fear.  They can give confidence rather than taking it away.’</a:t>
            </a:r>
          </a:p>
          <a:p>
            <a:endParaRPr lang="en-US" i="1" dirty="0"/>
          </a:p>
          <a:p>
            <a:r>
              <a:rPr lang="en-US" i="1" dirty="0"/>
              <a:t>‘It is important to establish for students that the problems of reading a challenging text lie in the text itself, not the reader.  [they] need to know they are about the meet a challenge.’</a:t>
            </a:r>
          </a:p>
        </p:txBody>
      </p:sp>
      <p:sp>
        <p:nvSpPr>
          <p:cNvPr id="3" name="Title 2">
            <a:extLst>
              <a:ext uri="{FF2B5EF4-FFF2-40B4-BE49-F238E27FC236}">
                <a16:creationId xmlns:a16="http://schemas.microsoft.com/office/drawing/2014/main" xmlns="" id="{47C6E797-EC16-6C46-9BDF-04635888D84D}"/>
              </a:ext>
            </a:extLst>
          </p:cNvPr>
          <p:cNvSpPr>
            <a:spLocks noGrp="1"/>
          </p:cNvSpPr>
          <p:nvPr>
            <p:ph type="title"/>
          </p:nvPr>
        </p:nvSpPr>
        <p:spPr/>
        <p:txBody>
          <a:bodyPr/>
          <a:lstStyle/>
          <a:p>
            <a:r>
              <a:rPr lang="en-US" dirty="0"/>
              <a:t>Barbara </a:t>
            </a:r>
            <a:r>
              <a:rPr lang="en-US" dirty="0" err="1"/>
              <a:t>Bleiman</a:t>
            </a:r>
            <a:endParaRPr lang="en-US" dirty="0"/>
          </a:p>
        </p:txBody>
      </p:sp>
    </p:spTree>
    <p:extLst>
      <p:ext uri="{BB962C8B-B14F-4D97-AF65-F5344CB8AC3E}">
        <p14:creationId xmlns:p14="http://schemas.microsoft.com/office/powerpoint/2010/main" val="2068768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B75C71F-8119-5644-9BCE-16DFCB761C0F}"/>
              </a:ext>
            </a:extLst>
          </p:cNvPr>
          <p:cNvSpPr>
            <a:spLocks noGrp="1"/>
          </p:cNvSpPr>
          <p:nvPr>
            <p:ph type="body" idx="1"/>
          </p:nvPr>
        </p:nvSpPr>
        <p:spPr>
          <a:xfrm>
            <a:off x="433953" y="2061275"/>
            <a:ext cx="8335647" cy="4437766"/>
          </a:xfrm>
        </p:spPr>
        <p:txBody>
          <a:bodyPr/>
          <a:lstStyle/>
          <a:p>
            <a:r>
              <a:rPr lang="en-US" dirty="0"/>
              <a:t>‘</a:t>
            </a:r>
            <a:r>
              <a:rPr lang="en-US" i="1" dirty="0"/>
              <a:t>There is a serious argument that understanding texts is much more about being able to grasp the big picture, rather than understanding every word or even understanding every individual sentence.  It’s about </a:t>
            </a:r>
            <a:r>
              <a:rPr lang="en-US" i="1" dirty="0" err="1"/>
              <a:t>recognising</a:t>
            </a:r>
            <a:r>
              <a:rPr lang="en-US" i="1" dirty="0"/>
              <a:t> the bigger structures....’</a:t>
            </a:r>
          </a:p>
        </p:txBody>
      </p:sp>
      <p:sp>
        <p:nvSpPr>
          <p:cNvPr id="3" name="Title 2">
            <a:extLst>
              <a:ext uri="{FF2B5EF4-FFF2-40B4-BE49-F238E27FC236}">
                <a16:creationId xmlns:a16="http://schemas.microsoft.com/office/drawing/2014/main" xmlns="" id="{296A2878-E650-0E47-91C5-3717ED18A9FB}"/>
              </a:ext>
            </a:extLst>
          </p:cNvPr>
          <p:cNvSpPr>
            <a:spLocks noGrp="1"/>
          </p:cNvSpPr>
          <p:nvPr>
            <p:ph type="title"/>
          </p:nvPr>
        </p:nvSpPr>
        <p:spPr>
          <a:xfrm>
            <a:off x="1034148" y="263958"/>
            <a:ext cx="6568219" cy="1176042"/>
          </a:xfrm>
        </p:spPr>
        <p:txBody>
          <a:bodyPr/>
          <a:lstStyle/>
          <a:p>
            <a:r>
              <a:rPr lang="en-US" dirty="0"/>
              <a:t>What makes texts difficult to read?</a:t>
            </a:r>
          </a:p>
        </p:txBody>
      </p:sp>
    </p:spTree>
    <p:extLst>
      <p:ext uri="{BB962C8B-B14F-4D97-AF65-F5344CB8AC3E}">
        <p14:creationId xmlns:p14="http://schemas.microsoft.com/office/powerpoint/2010/main" val="38496867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xmlns="" id="{2A7BECAB-ED0E-F44D-B5AB-D8410A753E9E}"/>
              </a:ext>
            </a:extLst>
          </p:cNvPr>
          <p:cNvSpPr txBox="1">
            <a:spLocks noChangeArrowheads="1"/>
          </p:cNvSpPr>
          <p:nvPr/>
        </p:nvSpPr>
        <p:spPr bwMode="auto">
          <a:xfrm>
            <a:off x="1035050" y="263525"/>
            <a:ext cx="65674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100000"/>
              </a:lnSpc>
              <a:spcAft>
                <a:spcPct val="0"/>
              </a:spcAft>
            </a:pPr>
            <a:r>
              <a:rPr lang="en-US" altLang="en-US" sz="4000" b="1" dirty="0">
                <a:solidFill>
                  <a:srgbClr val="BF3066"/>
                </a:solidFill>
              </a:rPr>
              <a:t>Reading - take the fear away</a:t>
            </a:r>
          </a:p>
        </p:txBody>
      </p:sp>
      <p:sp>
        <p:nvSpPr>
          <p:cNvPr id="32770" name="Rectangle 2">
            <a:extLst>
              <a:ext uri="{FF2B5EF4-FFF2-40B4-BE49-F238E27FC236}">
                <a16:creationId xmlns:a16="http://schemas.microsoft.com/office/drawing/2014/main" xmlns="" id="{0B5A7BD5-E341-D049-BF2B-C2900193D7AE}"/>
              </a:ext>
            </a:extLst>
          </p:cNvPr>
          <p:cNvSpPr>
            <a:spLocks noChangeArrowheads="1"/>
          </p:cNvSpPr>
          <p:nvPr/>
        </p:nvSpPr>
        <p:spPr bwMode="auto">
          <a:xfrm>
            <a:off x="1079500" y="1490663"/>
            <a:ext cx="7159625" cy="484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lnSpc>
                <a:spcPct val="100000"/>
              </a:lnSpc>
              <a:spcAft>
                <a:spcPct val="0"/>
              </a:spcAft>
            </a:pPr>
            <a:r>
              <a:rPr lang="en-GB" altLang="en-US" sz="2400"/>
              <a:t>I </a:t>
            </a:r>
            <a:r>
              <a:rPr lang="en-GB" altLang="en-US" sz="2400">
                <a:solidFill>
                  <a:schemeClr val="bg1"/>
                </a:solidFill>
              </a:rPr>
              <a:t>hated</a:t>
            </a:r>
            <a:r>
              <a:rPr lang="en-GB" altLang="en-US" sz="2400"/>
              <a:t> him.  I </a:t>
            </a:r>
            <a:r>
              <a:rPr lang="en-GB" altLang="en-US" sz="2400">
                <a:solidFill>
                  <a:schemeClr val="bg1"/>
                </a:solidFill>
              </a:rPr>
              <a:t>hated</a:t>
            </a:r>
            <a:r>
              <a:rPr lang="en-GB" altLang="en-US" sz="2400"/>
              <a:t> his _______ ways and his _______ manners; I </a:t>
            </a:r>
            <a:r>
              <a:rPr lang="en-GB" altLang="en-US" sz="2400">
                <a:solidFill>
                  <a:schemeClr val="bg1"/>
                </a:solidFill>
              </a:rPr>
              <a:t>hated</a:t>
            </a:r>
            <a:r>
              <a:rPr lang="en-GB" altLang="en-US" sz="2400"/>
              <a:t> his handsome boyish face, with its frame of golden hair, and its blue, beaming, hopeful eyes; I </a:t>
            </a:r>
            <a:r>
              <a:rPr lang="en-GB" altLang="en-US" sz="2400">
                <a:solidFill>
                  <a:schemeClr val="bg1"/>
                </a:solidFill>
              </a:rPr>
              <a:t>hated </a:t>
            </a:r>
            <a:r>
              <a:rPr lang="en-GB" altLang="en-US" sz="2400"/>
              <a:t>him for the sword which swung across the stiff skirts of his ________ coat, for the money which he jingled in his waistcoat pockets, for the two watches which he wore on high days and holidays, for his merry laugh, for his _________ voice, for his graceful walk, for his tall, slender figure for his ______, winning ways, which won everybody else’s friendship.  I </a:t>
            </a:r>
            <a:r>
              <a:rPr lang="en-GB" altLang="en-US" sz="2400">
                <a:solidFill>
                  <a:schemeClr val="bg1"/>
                </a:solidFill>
              </a:rPr>
              <a:t>hated</a:t>
            </a:r>
            <a:r>
              <a:rPr lang="en-GB" altLang="en-US" sz="2400"/>
              <a:t> him for all these; but most of all, I </a:t>
            </a:r>
            <a:r>
              <a:rPr lang="en-GB" altLang="en-US" sz="2400">
                <a:solidFill>
                  <a:schemeClr val="bg1"/>
                </a:solidFill>
              </a:rPr>
              <a:t>hated</a:t>
            </a:r>
            <a:r>
              <a:rPr lang="en-GB" altLang="en-US" sz="2400"/>
              <a:t> him for his influence over Lucy Malden. </a:t>
            </a:r>
          </a:p>
        </p:txBody>
      </p:sp>
      <p:sp>
        <p:nvSpPr>
          <p:cNvPr id="18435" name="AutoShape 3">
            <a:extLst>
              <a:ext uri="{FF2B5EF4-FFF2-40B4-BE49-F238E27FC236}">
                <a16:creationId xmlns:a16="http://schemas.microsoft.com/office/drawing/2014/main" xmlns="" id="{918820EE-D720-3348-9C81-13C9476583B1}"/>
              </a:ext>
            </a:extLst>
          </p:cNvPr>
          <p:cNvSpPr>
            <a:spLocks noChangeArrowheads="1"/>
          </p:cNvSpPr>
          <p:nvPr/>
        </p:nvSpPr>
        <p:spPr bwMode="auto">
          <a:xfrm>
            <a:off x="0" y="1687513"/>
            <a:ext cx="1012825" cy="1152525"/>
          </a:xfrm>
          <a:custGeom>
            <a:avLst/>
            <a:gdLst>
              <a:gd name="T0" fmla="*/ 23877631 w 21600"/>
              <a:gd name="T1" fmla="*/ 6226463 h 21600"/>
              <a:gd name="T2" fmla="*/ 6437722 w 21600"/>
              <a:gd name="T3" fmla="*/ 30748033 h 21600"/>
              <a:gd name="T4" fmla="*/ 23877631 w 21600"/>
              <a:gd name="T5" fmla="*/ 61496013 h 21600"/>
              <a:gd name="T6" fmla="*/ 41053689 w 21600"/>
              <a:gd name="T7" fmla="*/ 30748033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25560" cap="flat">
            <a:solidFill>
              <a:srgbClr val="8D234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436" name="AutoShape 4">
            <a:extLst>
              <a:ext uri="{FF2B5EF4-FFF2-40B4-BE49-F238E27FC236}">
                <a16:creationId xmlns:a16="http://schemas.microsoft.com/office/drawing/2014/main" xmlns="" id="{2C70B65A-794C-A947-80AC-CF30EDABDD12}"/>
              </a:ext>
            </a:extLst>
          </p:cNvPr>
          <p:cNvSpPr>
            <a:spLocks noChangeArrowheads="1"/>
          </p:cNvSpPr>
          <p:nvPr/>
        </p:nvSpPr>
        <p:spPr bwMode="auto">
          <a:xfrm>
            <a:off x="0" y="3897313"/>
            <a:ext cx="1117600" cy="1435100"/>
          </a:xfrm>
          <a:prstGeom prst="lightningBolt">
            <a:avLst/>
          </a:prstGeom>
          <a:solidFill>
            <a:srgbClr val="000000"/>
          </a:solidFill>
          <a:ln w="25560">
            <a:solidFill>
              <a:srgbClr val="8D234B"/>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31980051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xmlns="" id="{00ABE27A-017C-2A41-ADFB-6BE2A7363165}"/>
              </a:ext>
            </a:extLst>
          </p:cNvPr>
          <p:cNvSpPr txBox="1">
            <a:spLocks noChangeArrowheads="1"/>
          </p:cNvSpPr>
          <p:nvPr/>
        </p:nvSpPr>
        <p:spPr bwMode="auto">
          <a:xfrm>
            <a:off x="1035050" y="263525"/>
            <a:ext cx="65674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100000"/>
              </a:lnSpc>
              <a:spcAft>
                <a:spcPct val="0"/>
              </a:spcAft>
            </a:pPr>
            <a:r>
              <a:rPr lang="en-US" altLang="en-US" sz="4000" b="1">
                <a:solidFill>
                  <a:srgbClr val="BF3066"/>
                </a:solidFill>
              </a:rPr>
              <a:t>Reading - take the fear away</a:t>
            </a:r>
          </a:p>
        </p:txBody>
      </p:sp>
      <p:sp>
        <p:nvSpPr>
          <p:cNvPr id="34818" name="Rectangle 2">
            <a:extLst>
              <a:ext uri="{FF2B5EF4-FFF2-40B4-BE49-F238E27FC236}">
                <a16:creationId xmlns:a16="http://schemas.microsoft.com/office/drawing/2014/main" xmlns="" id="{EC175B85-E4FF-314F-A84A-5DE0C4C7DDA0}"/>
              </a:ext>
            </a:extLst>
          </p:cNvPr>
          <p:cNvSpPr>
            <a:spLocks noChangeArrowheads="1"/>
          </p:cNvSpPr>
          <p:nvPr/>
        </p:nvSpPr>
        <p:spPr bwMode="auto">
          <a:xfrm>
            <a:off x="1079500" y="1490663"/>
            <a:ext cx="7159625" cy="4845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lnSpc>
                <a:spcPct val="100000"/>
              </a:lnSpc>
              <a:spcAft>
                <a:spcPct val="0"/>
              </a:spcAft>
            </a:pPr>
            <a:r>
              <a:rPr lang="en-GB" altLang="en-US" sz="2400">
                <a:solidFill>
                  <a:schemeClr val="tx1"/>
                </a:solidFill>
              </a:rPr>
              <a:t>I hated him.  I hated his _______ ways and his _______ manners; I hated his handsome boyish face, with its frame of golden hair, and its blue, beaming, hopeful eyes; I hated him for the sword which swung across the stiff skirts of his ________ coat, for the money which he _______ in his waistcoat pockets, for the two watches which he wore on high days and holidays, for his merry laugh, for his _________ voice, for his graceful walk, for his tall, slender figure for his ______, winning ways, which won everybody else’s friendship.  I hated him for all these; but most of all, I hated him for his influence over Lucy Malden. </a:t>
            </a:r>
          </a:p>
        </p:txBody>
      </p:sp>
    </p:spTree>
    <p:extLst>
      <p:ext uri="{BB962C8B-B14F-4D97-AF65-F5344CB8AC3E}">
        <p14:creationId xmlns:p14="http://schemas.microsoft.com/office/powerpoint/2010/main" val="382239935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xmlns="" id="{6FB4332E-D52B-DA47-A1E3-0FA7DA8629B2}"/>
              </a:ext>
            </a:extLst>
          </p:cNvPr>
          <p:cNvSpPr>
            <a:spLocks noChangeArrowheads="1"/>
          </p:cNvSpPr>
          <p:nvPr/>
        </p:nvSpPr>
        <p:spPr bwMode="auto">
          <a:xfrm>
            <a:off x="925513" y="374650"/>
            <a:ext cx="7561262" cy="415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lnSpc>
                <a:spcPct val="100000"/>
              </a:lnSpc>
              <a:spcAft>
                <a:spcPct val="0"/>
              </a:spcAft>
            </a:pPr>
            <a:r>
              <a:rPr lang="en-GB" altLang="en-US" sz="2400">
                <a:latin typeface="medium-content-serif-font" charset="0"/>
              </a:rPr>
              <a:t>I hated him.  I hated his </a:t>
            </a:r>
            <a:r>
              <a:rPr lang="en-GB" altLang="en-US" sz="2400" b="1">
                <a:latin typeface="medium-content-serif-font" charset="0"/>
              </a:rPr>
              <a:t>foppish</a:t>
            </a:r>
            <a:r>
              <a:rPr lang="en-GB" altLang="en-US" sz="2400">
                <a:latin typeface="medium-content-serif-font" charset="0"/>
              </a:rPr>
              <a:t> ways and his </a:t>
            </a:r>
            <a:r>
              <a:rPr lang="en-GB" altLang="en-US" sz="2400" b="1">
                <a:latin typeface="medium-content-serif-font" charset="0"/>
              </a:rPr>
              <a:t>haughty</a:t>
            </a:r>
            <a:r>
              <a:rPr lang="en-GB" altLang="en-US" sz="2400">
                <a:latin typeface="medium-content-serif-font" charset="0"/>
              </a:rPr>
              <a:t> manners; I hated his handsome boyish face, with its frame of golden hair, and its blue, beaming, hopeful eyes; I hated him for the sword which swung across the stiff skirts of his </a:t>
            </a:r>
            <a:r>
              <a:rPr lang="en-GB" altLang="en-US" sz="2400" b="1">
                <a:latin typeface="medium-content-serif-font" charset="0"/>
              </a:rPr>
              <a:t>brocaded</a:t>
            </a:r>
            <a:r>
              <a:rPr lang="en-GB" altLang="en-US" sz="2400">
                <a:latin typeface="medium-content-serif-font" charset="0"/>
              </a:rPr>
              <a:t> coat, for the money which he </a:t>
            </a:r>
            <a:r>
              <a:rPr lang="en-GB" altLang="en-US" sz="2400" b="1">
                <a:solidFill>
                  <a:schemeClr val="tx1"/>
                </a:solidFill>
                <a:latin typeface="medium-content-serif-font" charset="0"/>
              </a:rPr>
              <a:t>jingled</a:t>
            </a:r>
            <a:r>
              <a:rPr lang="en-GB" altLang="en-US" sz="2400">
                <a:latin typeface="medium-content-serif-font" charset="0"/>
              </a:rPr>
              <a:t> in his waistcoat pockets, for the two watches which he wore on high days and holidays, for his merry laugh, for his </a:t>
            </a:r>
            <a:r>
              <a:rPr lang="en-GB" altLang="en-US" sz="2400" b="1">
                <a:latin typeface="medium-content-serif-font" charset="0"/>
              </a:rPr>
              <a:t>melodiou</a:t>
            </a:r>
            <a:r>
              <a:rPr lang="en-GB" altLang="en-US" sz="2400">
                <a:latin typeface="medium-content-serif-font" charset="0"/>
              </a:rPr>
              <a:t>s voice, for his graceful walk, for his tall, slender figure for his </a:t>
            </a:r>
            <a:r>
              <a:rPr lang="en-GB" altLang="en-US" sz="2400" b="1">
                <a:latin typeface="medium-content-serif-font" charset="0"/>
              </a:rPr>
              <a:t>jovial</a:t>
            </a:r>
            <a:r>
              <a:rPr lang="en-GB" altLang="en-US" sz="2400">
                <a:latin typeface="medium-content-serif-font" charset="0"/>
              </a:rPr>
              <a:t>, winning ways, which won everybody else’s friendship.  I hated him for all these; but most of all, I hated him for his influence over Lucy Malden. </a:t>
            </a:r>
          </a:p>
        </p:txBody>
      </p:sp>
      <p:sp>
        <p:nvSpPr>
          <p:cNvPr id="19458" name="Rectangle 2">
            <a:extLst>
              <a:ext uri="{FF2B5EF4-FFF2-40B4-BE49-F238E27FC236}">
                <a16:creationId xmlns:a16="http://schemas.microsoft.com/office/drawing/2014/main" xmlns="" id="{3A31A1C0-5261-6E42-BE84-5CF25B7578D5}"/>
              </a:ext>
            </a:extLst>
          </p:cNvPr>
          <p:cNvSpPr>
            <a:spLocks noChangeArrowheads="1"/>
          </p:cNvSpPr>
          <p:nvPr/>
        </p:nvSpPr>
        <p:spPr bwMode="auto">
          <a:xfrm>
            <a:off x="555625" y="4527550"/>
            <a:ext cx="8032750" cy="2245315"/>
          </a:xfrm>
          <a:prstGeom prst="rect">
            <a:avLst/>
          </a:prstGeom>
          <a:noFill/>
          <a:ln w="9525">
            <a:solidFill>
              <a:srgbClr val="8080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lnSpc>
                <a:spcPct val="100000"/>
              </a:lnSpc>
              <a:spcAft>
                <a:spcPct val="0"/>
              </a:spcAft>
            </a:pPr>
            <a:r>
              <a:rPr lang="en-GB" altLang="en-US" sz="2000" dirty="0"/>
              <a:t>Read aloud: </a:t>
            </a:r>
          </a:p>
          <a:p>
            <a:pPr eaLnBrk="1" hangingPunct="1">
              <a:lnSpc>
                <a:spcPct val="100000"/>
              </a:lnSpc>
              <a:spcAft>
                <a:spcPct val="0"/>
              </a:spcAft>
              <a:buClr>
                <a:srgbClr val="BF3066"/>
              </a:buClr>
              <a:buSzPct val="45000"/>
              <a:buFont typeface="Arial" panose="020B0604020202020204" pitchFamily="34" charset="0"/>
              <a:buChar char="•"/>
            </a:pPr>
            <a:r>
              <a:rPr lang="en-GB" altLang="en-US" sz="2000" dirty="0"/>
              <a:t>Draw him</a:t>
            </a:r>
          </a:p>
          <a:p>
            <a:pPr eaLnBrk="1" hangingPunct="1">
              <a:lnSpc>
                <a:spcPct val="100000"/>
              </a:lnSpc>
              <a:spcAft>
                <a:spcPct val="0"/>
              </a:spcAft>
              <a:buClr>
                <a:srgbClr val="BF3066"/>
              </a:buClr>
              <a:buSzPct val="45000"/>
              <a:buFont typeface="Arial" panose="020B0604020202020204" pitchFamily="34" charset="0"/>
              <a:buChar char="•"/>
            </a:pPr>
            <a:r>
              <a:rPr lang="en-GB" altLang="en-US" sz="2000" dirty="0"/>
              <a:t>How many things can you remember about him?</a:t>
            </a:r>
          </a:p>
          <a:p>
            <a:pPr eaLnBrk="1" hangingPunct="1">
              <a:lnSpc>
                <a:spcPct val="100000"/>
              </a:lnSpc>
              <a:spcAft>
                <a:spcPct val="0"/>
              </a:spcAft>
              <a:buClr>
                <a:srgbClr val="BF3066"/>
              </a:buClr>
              <a:buSzPct val="45000"/>
              <a:buFont typeface="Arial" panose="020B0604020202020204" pitchFamily="34" charset="0"/>
              <a:buChar char="•"/>
            </a:pPr>
            <a:r>
              <a:rPr lang="en-GB" altLang="en-US" sz="2000" dirty="0"/>
              <a:t>Would you like him?</a:t>
            </a:r>
          </a:p>
          <a:p>
            <a:pPr eaLnBrk="1" hangingPunct="1">
              <a:lnSpc>
                <a:spcPct val="100000"/>
              </a:lnSpc>
              <a:spcAft>
                <a:spcPct val="0"/>
              </a:spcAft>
              <a:buClr>
                <a:srgbClr val="BF3066"/>
              </a:buClr>
              <a:buSzPct val="45000"/>
              <a:buFont typeface="Arial" panose="020B0604020202020204" pitchFamily="34" charset="0"/>
              <a:buChar char="•"/>
            </a:pPr>
            <a:r>
              <a:rPr lang="en-GB" altLang="en-US" sz="2000" dirty="0"/>
              <a:t>What do you think Lucy is like?</a:t>
            </a:r>
          </a:p>
          <a:p>
            <a:pPr eaLnBrk="1" hangingPunct="1">
              <a:lnSpc>
                <a:spcPct val="100000"/>
              </a:lnSpc>
              <a:spcAft>
                <a:spcPct val="0"/>
              </a:spcAft>
              <a:buClr>
                <a:srgbClr val="BF3066"/>
              </a:buClr>
              <a:buSzPct val="45000"/>
              <a:buFont typeface="Arial" panose="020B0604020202020204" pitchFamily="34" charset="0"/>
              <a:buChar char="•"/>
            </a:pPr>
            <a:r>
              <a:rPr lang="en-GB" altLang="en-US" sz="2000" dirty="0"/>
              <a:t>What is the narrator like?</a:t>
            </a:r>
          </a:p>
          <a:p>
            <a:pPr eaLnBrk="1" hangingPunct="1">
              <a:lnSpc>
                <a:spcPct val="100000"/>
              </a:lnSpc>
              <a:spcAft>
                <a:spcPct val="0"/>
              </a:spcAft>
              <a:buClr>
                <a:srgbClr val="BF3066"/>
              </a:buClr>
              <a:buSzPct val="45000"/>
              <a:buFont typeface="Arial" panose="020B0604020202020204" pitchFamily="34" charset="0"/>
              <a:buChar char="•"/>
            </a:pPr>
            <a:r>
              <a:rPr lang="en-GB" altLang="en-US" sz="2000" dirty="0"/>
              <a:t>What happens next?</a:t>
            </a:r>
          </a:p>
        </p:txBody>
      </p:sp>
      <p:sp>
        <p:nvSpPr>
          <p:cNvPr id="36867" name="Rectangle 3">
            <a:extLst>
              <a:ext uri="{FF2B5EF4-FFF2-40B4-BE49-F238E27FC236}">
                <a16:creationId xmlns:a16="http://schemas.microsoft.com/office/drawing/2014/main" xmlns="" id="{EBA02284-5E16-1848-A647-62C9935B7409}"/>
              </a:ext>
            </a:extLst>
          </p:cNvPr>
          <p:cNvSpPr>
            <a:spLocks noChangeArrowheads="1"/>
          </p:cNvSpPr>
          <p:nvPr/>
        </p:nvSpPr>
        <p:spPr bwMode="auto">
          <a:xfrm>
            <a:off x="5335588" y="5799138"/>
            <a:ext cx="3151187" cy="822325"/>
          </a:xfrm>
          <a:prstGeom prst="rect">
            <a:avLst/>
          </a:prstGeom>
          <a:solidFill>
            <a:schemeClr val="bg1"/>
          </a:solidFill>
          <a:ln>
            <a:solidFill>
              <a:schemeClr val="tx1"/>
            </a:solidFill>
          </a:ln>
          <a:effectLst/>
        </p:spPr>
        <p:txBody>
          <a:bodyPr lIns="90000" tIns="45000" rIns="90000" bIns="4500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100000"/>
              </a:lnSpc>
              <a:spcAft>
                <a:spcPct val="0"/>
              </a:spcAft>
            </a:pPr>
            <a:r>
              <a:rPr lang="en-GB" altLang="en-US" sz="2400" dirty="0"/>
              <a:t>Keep it active – make it fun</a:t>
            </a:r>
          </a:p>
        </p:txBody>
      </p:sp>
    </p:spTree>
    <p:extLst>
      <p:ext uri="{BB962C8B-B14F-4D97-AF65-F5344CB8AC3E}">
        <p14:creationId xmlns:p14="http://schemas.microsoft.com/office/powerpoint/2010/main" val="32575644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xmlns="" id="{C6F7B63A-E0B0-4F4D-88F8-31B37FE5D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348880"/>
            <a:ext cx="38592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4" name="Picture 4">
            <a:extLst>
              <a:ext uri="{FF2B5EF4-FFF2-40B4-BE49-F238E27FC236}">
                <a16:creationId xmlns:a16="http://schemas.microsoft.com/office/drawing/2014/main" xmlns="" id="{A5FDF9A6-E3D6-384C-A192-1C19323AD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970756"/>
            <a:ext cx="4238625"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94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06561DE-B036-4C04-9E80-5072847D378F}"/>
              </a:ext>
            </a:extLst>
          </p:cNvPr>
          <p:cNvSpPr/>
          <p:nvPr/>
        </p:nvSpPr>
        <p:spPr>
          <a:xfrm>
            <a:off x="768625" y="316610"/>
            <a:ext cx="7394713" cy="6409447"/>
          </a:xfrm>
          <a:prstGeom prst="rect">
            <a:avLst/>
          </a:prstGeom>
        </p:spPr>
        <p:txBody>
          <a:bodyPr wrap="square">
            <a:spAutoFit/>
          </a:bodyPr>
          <a:lstStyle/>
          <a:p>
            <a:pPr indent="152400">
              <a:spcBef>
                <a:spcPts val="300"/>
              </a:spcBef>
              <a:spcAft>
                <a:spcPts val="300"/>
              </a:spcAft>
            </a:pPr>
            <a:r>
              <a:rPr lang="en-GB" sz="2400" dirty="0">
                <a:solidFill>
                  <a:srgbClr val="000000"/>
                </a:solidFill>
                <a:latin typeface="Calibri" panose="020F0502020204030204" pitchFamily="34" charset="0"/>
                <a:ea typeface="Times New Roman" panose="02020603050405020304" pitchFamily="18" charset="0"/>
              </a:rPr>
              <a:t>They ______ this way and that, far down into the secret depths of the cave, made another mark, and ______ off in search of ______ to tell the upper world about.</a:t>
            </a:r>
            <a:endParaRPr lang="en-GB" sz="2400" dirty="0">
              <a:latin typeface="Times New Roman" panose="02020603050405020304" pitchFamily="18" charset="0"/>
              <a:ea typeface="Times New Roman" panose="02020603050405020304" pitchFamily="18" charset="0"/>
            </a:endParaRPr>
          </a:p>
          <a:p>
            <a:r>
              <a:rPr lang="en-GB" sz="2400" dirty="0">
                <a:solidFill>
                  <a:srgbClr val="000000"/>
                </a:solidFill>
                <a:latin typeface="Calibri" panose="020F0502020204030204" pitchFamily="34" charset="0"/>
                <a:ea typeface="Times New Roman" panose="02020603050405020304" pitchFamily="18" charset="0"/>
              </a:rPr>
              <a:t>In one place they found a ______ cavern, from whose ceiling descended a ______ of shining stalactites of the length and __________ of a man's leg; they walked all about it, wondering and admiring. Then, under the roof, vast ______ of bats came into view, thousands in a bunch; the candles disturbed the creatures and they came flocking down by hundreds, squeaking and darting and flapping furiously at the candles. The bats chased the children a good distance; but the ______ plunged into every new passage of the cave, and at last got rid of the ______things. Then they came upon a ____________ lake, which stretched its dim length away until its shape was lost in the shadows. The deep stillness of the place laid a ______ hand upon the spirits of the children. </a:t>
            </a:r>
            <a:endParaRPr lang="en-GB" sz="2400" dirty="0"/>
          </a:p>
        </p:txBody>
      </p:sp>
    </p:spTree>
    <p:extLst>
      <p:ext uri="{BB962C8B-B14F-4D97-AF65-F5344CB8AC3E}">
        <p14:creationId xmlns:p14="http://schemas.microsoft.com/office/powerpoint/2010/main" val="2754120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06561DE-B036-4C04-9E80-5072847D378F}"/>
              </a:ext>
            </a:extLst>
          </p:cNvPr>
          <p:cNvSpPr/>
          <p:nvPr/>
        </p:nvSpPr>
        <p:spPr>
          <a:xfrm>
            <a:off x="768625" y="316610"/>
            <a:ext cx="7394713" cy="6409447"/>
          </a:xfrm>
          <a:prstGeom prst="rect">
            <a:avLst/>
          </a:prstGeom>
        </p:spPr>
        <p:txBody>
          <a:bodyPr wrap="square">
            <a:spAutoFit/>
          </a:bodyPr>
          <a:lstStyle/>
          <a:p>
            <a:pPr indent="152400">
              <a:spcBef>
                <a:spcPts val="300"/>
              </a:spcBef>
              <a:spcAft>
                <a:spcPts val="300"/>
              </a:spcAft>
            </a:pPr>
            <a:r>
              <a:rPr lang="en-GB" sz="2400" dirty="0">
                <a:solidFill>
                  <a:srgbClr val="000000"/>
                </a:solidFill>
                <a:latin typeface="Calibri" panose="020F0502020204030204" pitchFamily="34" charset="0"/>
                <a:ea typeface="Times New Roman" panose="02020603050405020304" pitchFamily="18" charset="0"/>
              </a:rPr>
              <a:t>They </a:t>
            </a:r>
            <a:r>
              <a:rPr lang="en-GB" sz="2400" dirty="0">
                <a:solidFill>
                  <a:srgbClr val="FF0000"/>
                </a:solidFill>
                <a:latin typeface="Calibri" panose="020F0502020204030204" pitchFamily="34" charset="0"/>
                <a:ea typeface="Times New Roman" panose="02020603050405020304" pitchFamily="18" charset="0"/>
              </a:rPr>
              <a:t>wound</a:t>
            </a:r>
            <a:r>
              <a:rPr lang="en-GB" sz="2400" dirty="0">
                <a:solidFill>
                  <a:srgbClr val="000000"/>
                </a:solidFill>
                <a:latin typeface="Calibri" panose="020F0502020204030204" pitchFamily="34" charset="0"/>
                <a:ea typeface="Times New Roman" panose="02020603050405020304" pitchFamily="18" charset="0"/>
              </a:rPr>
              <a:t> this way and that, far down into the secret depths of the cave, made another mark, and branched off in search of </a:t>
            </a:r>
            <a:r>
              <a:rPr lang="en-GB" sz="2400" dirty="0">
                <a:solidFill>
                  <a:srgbClr val="FF0000"/>
                </a:solidFill>
                <a:latin typeface="Calibri" panose="020F0502020204030204" pitchFamily="34" charset="0"/>
                <a:ea typeface="Times New Roman" panose="02020603050405020304" pitchFamily="18" charset="0"/>
              </a:rPr>
              <a:t>novelties</a:t>
            </a:r>
            <a:r>
              <a:rPr lang="en-GB" sz="2400" dirty="0">
                <a:solidFill>
                  <a:srgbClr val="000000"/>
                </a:solidFill>
                <a:latin typeface="Calibri" panose="020F0502020204030204" pitchFamily="34" charset="0"/>
                <a:ea typeface="Times New Roman" panose="02020603050405020304" pitchFamily="18" charset="0"/>
              </a:rPr>
              <a:t> to tell the upper world about.</a:t>
            </a:r>
            <a:endParaRPr lang="en-GB" sz="2400" dirty="0">
              <a:latin typeface="Times New Roman" panose="02020603050405020304" pitchFamily="18" charset="0"/>
              <a:ea typeface="Times New Roman" panose="02020603050405020304" pitchFamily="18" charset="0"/>
            </a:endParaRPr>
          </a:p>
          <a:p>
            <a:r>
              <a:rPr lang="en-GB" sz="2400" dirty="0">
                <a:solidFill>
                  <a:srgbClr val="000000"/>
                </a:solidFill>
                <a:latin typeface="Calibri" panose="020F0502020204030204" pitchFamily="34" charset="0"/>
                <a:ea typeface="Times New Roman" panose="02020603050405020304" pitchFamily="18" charset="0"/>
              </a:rPr>
              <a:t>In one place they found a </a:t>
            </a:r>
            <a:r>
              <a:rPr lang="en-GB" sz="2400" dirty="0">
                <a:solidFill>
                  <a:srgbClr val="FF0000"/>
                </a:solidFill>
                <a:latin typeface="Calibri" panose="020F0502020204030204" pitchFamily="34" charset="0"/>
                <a:ea typeface="Times New Roman" panose="02020603050405020304" pitchFamily="18" charset="0"/>
              </a:rPr>
              <a:t>spacious</a:t>
            </a:r>
            <a:r>
              <a:rPr lang="en-GB" sz="2400" dirty="0">
                <a:solidFill>
                  <a:srgbClr val="000000"/>
                </a:solidFill>
                <a:latin typeface="Calibri" panose="020F0502020204030204" pitchFamily="34" charset="0"/>
                <a:ea typeface="Times New Roman" panose="02020603050405020304" pitchFamily="18" charset="0"/>
              </a:rPr>
              <a:t> cavern, from whose ceiling descended a </a:t>
            </a:r>
            <a:r>
              <a:rPr lang="en-GB" sz="2400" dirty="0">
                <a:solidFill>
                  <a:srgbClr val="FF0000"/>
                </a:solidFill>
                <a:latin typeface="Calibri" panose="020F0502020204030204" pitchFamily="34" charset="0"/>
                <a:ea typeface="Times New Roman" panose="02020603050405020304" pitchFamily="18" charset="0"/>
              </a:rPr>
              <a:t>multitude</a:t>
            </a:r>
            <a:r>
              <a:rPr lang="en-GB" sz="2400" dirty="0">
                <a:solidFill>
                  <a:srgbClr val="000000"/>
                </a:solidFill>
                <a:latin typeface="Calibri" panose="020F0502020204030204" pitchFamily="34" charset="0"/>
                <a:ea typeface="Times New Roman" panose="02020603050405020304" pitchFamily="18" charset="0"/>
              </a:rPr>
              <a:t> of shining stalactites of the length and </a:t>
            </a:r>
            <a:r>
              <a:rPr lang="en-GB" sz="2400" dirty="0">
                <a:solidFill>
                  <a:srgbClr val="FF0000"/>
                </a:solidFill>
                <a:latin typeface="Calibri" panose="020F0502020204030204" pitchFamily="34" charset="0"/>
                <a:ea typeface="Times New Roman" panose="02020603050405020304" pitchFamily="18" charset="0"/>
              </a:rPr>
              <a:t>circumference </a:t>
            </a:r>
            <a:r>
              <a:rPr lang="en-GB" sz="2400" dirty="0">
                <a:solidFill>
                  <a:srgbClr val="000000"/>
                </a:solidFill>
                <a:latin typeface="Calibri" panose="020F0502020204030204" pitchFamily="34" charset="0"/>
                <a:ea typeface="Times New Roman" panose="02020603050405020304" pitchFamily="18" charset="0"/>
              </a:rPr>
              <a:t>of a man's leg; they walked all about it, wondering and admiring. Then, under the roof, vast </a:t>
            </a:r>
            <a:r>
              <a:rPr lang="en-GB" sz="2400" dirty="0">
                <a:solidFill>
                  <a:srgbClr val="FF0000"/>
                </a:solidFill>
                <a:latin typeface="Calibri" panose="020F0502020204030204" pitchFamily="34" charset="0"/>
                <a:ea typeface="Times New Roman" panose="02020603050405020304" pitchFamily="18" charset="0"/>
              </a:rPr>
              <a:t>knots</a:t>
            </a:r>
            <a:r>
              <a:rPr lang="en-GB" sz="2400" dirty="0">
                <a:solidFill>
                  <a:srgbClr val="000000"/>
                </a:solidFill>
                <a:latin typeface="Calibri" panose="020F0502020204030204" pitchFamily="34" charset="0"/>
                <a:ea typeface="Times New Roman" panose="02020603050405020304" pitchFamily="18" charset="0"/>
              </a:rPr>
              <a:t> of bats came into view, thousands in a bunch; the candles disturbed the creatures and they came flocking down by hundreds, squeaking and darting and flapping furiously at the candles. The bats chased the children a good distance; but the </a:t>
            </a:r>
            <a:r>
              <a:rPr lang="en-GB" sz="2400" dirty="0">
                <a:solidFill>
                  <a:srgbClr val="FF0000"/>
                </a:solidFill>
                <a:latin typeface="Calibri" panose="020F0502020204030204" pitchFamily="34" charset="0"/>
                <a:ea typeface="Times New Roman" panose="02020603050405020304" pitchFamily="18" charset="0"/>
              </a:rPr>
              <a:t>fugitives</a:t>
            </a:r>
            <a:r>
              <a:rPr lang="en-GB" sz="2400" dirty="0">
                <a:solidFill>
                  <a:srgbClr val="000000"/>
                </a:solidFill>
                <a:latin typeface="Calibri" panose="020F0502020204030204" pitchFamily="34" charset="0"/>
                <a:ea typeface="Times New Roman" panose="02020603050405020304" pitchFamily="18" charset="0"/>
              </a:rPr>
              <a:t> plunged into every new passage of the cave, and at last got rid of the perilous things. Then they came upon a </a:t>
            </a:r>
            <a:r>
              <a:rPr lang="en-GB" sz="2400" dirty="0">
                <a:solidFill>
                  <a:srgbClr val="FF0000"/>
                </a:solidFill>
                <a:latin typeface="Calibri" panose="020F0502020204030204" pitchFamily="34" charset="0"/>
                <a:ea typeface="Times New Roman" panose="02020603050405020304" pitchFamily="18" charset="0"/>
              </a:rPr>
              <a:t>subterranean</a:t>
            </a:r>
            <a:r>
              <a:rPr lang="en-GB" sz="2400" dirty="0">
                <a:solidFill>
                  <a:srgbClr val="000000"/>
                </a:solidFill>
                <a:latin typeface="Calibri" panose="020F0502020204030204" pitchFamily="34" charset="0"/>
                <a:ea typeface="Times New Roman" panose="02020603050405020304" pitchFamily="18" charset="0"/>
              </a:rPr>
              <a:t> lake, which stretched its dim length away until its shape was lost in the shadows. The deep stillness of the place laid a </a:t>
            </a:r>
            <a:r>
              <a:rPr lang="en-GB" sz="2400" dirty="0">
                <a:solidFill>
                  <a:srgbClr val="FF0000"/>
                </a:solidFill>
                <a:latin typeface="Calibri" panose="020F0502020204030204" pitchFamily="34" charset="0"/>
                <a:ea typeface="Times New Roman" panose="02020603050405020304" pitchFamily="18" charset="0"/>
              </a:rPr>
              <a:t>clammy</a:t>
            </a:r>
            <a:r>
              <a:rPr lang="en-GB" sz="2400" dirty="0">
                <a:solidFill>
                  <a:srgbClr val="000000"/>
                </a:solidFill>
                <a:latin typeface="Calibri" panose="020F0502020204030204" pitchFamily="34" charset="0"/>
                <a:ea typeface="Times New Roman" panose="02020603050405020304" pitchFamily="18" charset="0"/>
              </a:rPr>
              <a:t> hand upon the spirits of the children. </a:t>
            </a:r>
            <a:endParaRPr lang="en-GB" sz="2400" dirty="0"/>
          </a:p>
        </p:txBody>
      </p:sp>
    </p:spTree>
    <p:extLst>
      <p:ext uri="{BB962C8B-B14F-4D97-AF65-F5344CB8AC3E}">
        <p14:creationId xmlns:p14="http://schemas.microsoft.com/office/powerpoint/2010/main" val="20940547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226B17F-74F6-134A-A9A5-900A5DF83F69}"/>
              </a:ext>
            </a:extLst>
          </p:cNvPr>
          <p:cNvSpPr txBox="1">
            <a:spLocks noGrp="1"/>
          </p:cNvSpPr>
          <p:nvPr>
            <p:ph type="title"/>
          </p:nvPr>
        </p:nvSpPr>
        <p:spPr>
          <a:prstGeom prst="rect">
            <a:avLst/>
          </a:prstGeom>
          <a:solidFill>
            <a:schemeClr val="accent1">
              <a:lumMod val="20000"/>
              <a:lumOff val="80000"/>
            </a:schemeClr>
          </a:solidFill>
        </p:spPr>
        <p:txBody>
          <a:bodyPr vert="horz" lIns="91440" tIns="45720" rIns="91440" bIns="45720" rtlCol="0" anchor="b">
            <a:normAutofit fontScale="90000"/>
          </a:bodyPr>
          <a:lstStyle/>
          <a:p>
            <a:r>
              <a:rPr lang="en-US" dirty="0"/>
              <a:t>Fiction – active reading</a:t>
            </a:r>
          </a:p>
        </p:txBody>
      </p:sp>
      <p:sp>
        <p:nvSpPr>
          <p:cNvPr id="5" name="Content Placeholder 2">
            <a:extLst>
              <a:ext uri="{FF2B5EF4-FFF2-40B4-BE49-F238E27FC236}">
                <a16:creationId xmlns:a16="http://schemas.microsoft.com/office/drawing/2014/main" xmlns="" id="{E7E6CBBB-A9E0-CE4C-81E0-4CDD25F6629B}"/>
              </a:ext>
            </a:extLst>
          </p:cNvPr>
          <p:cNvSpPr txBox="1">
            <a:spLocks noGrp="1"/>
          </p:cNvSpPr>
          <p:nvPr>
            <p:ph type="body" idx="1"/>
          </p:nvPr>
        </p:nvSpPr>
        <p:spPr>
          <a:prstGeom prst="rect">
            <a:avLst/>
          </a:prstGeom>
        </p:spPr>
        <p:txBody>
          <a:bodyPr vert="horz" lIns="91440" tIns="45720" rIns="91440" bIns="45720" rtlCol="0">
            <a:normAutofit fontScale="4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9600" u="sng" dirty="0"/>
              <a:t>Fiction – the big picture</a:t>
            </a:r>
          </a:p>
          <a:p>
            <a:pPr algn="l"/>
            <a:endParaRPr lang="en-GB" sz="9600" dirty="0"/>
          </a:p>
          <a:p>
            <a:pPr algn="l"/>
            <a:r>
              <a:rPr lang="en-GB" sz="9600" dirty="0"/>
              <a:t>What is happening?</a:t>
            </a:r>
          </a:p>
          <a:p>
            <a:pPr algn="l"/>
            <a:endParaRPr lang="en-GB" sz="9600" dirty="0"/>
          </a:p>
          <a:p>
            <a:pPr algn="l"/>
            <a:r>
              <a:rPr lang="en-GB" sz="9600" dirty="0"/>
              <a:t>Where is it happening?</a:t>
            </a:r>
          </a:p>
          <a:p>
            <a:pPr algn="l"/>
            <a:endParaRPr lang="en-GB" sz="9600" dirty="0"/>
          </a:p>
          <a:p>
            <a:pPr algn="l"/>
            <a:r>
              <a:rPr lang="en-GB" sz="9600" dirty="0"/>
              <a:t>Who is it happening to?</a:t>
            </a:r>
          </a:p>
          <a:p>
            <a:pPr algn="l"/>
            <a:endParaRPr lang="en-GB" sz="9600" dirty="0"/>
          </a:p>
          <a:p>
            <a:pPr algn="l"/>
            <a:r>
              <a:rPr lang="en-GB" sz="9600" dirty="0"/>
              <a:t>How do the characters  feel?</a:t>
            </a:r>
          </a:p>
          <a:p>
            <a:endParaRPr lang="en-GB" sz="1500" dirty="0"/>
          </a:p>
          <a:p>
            <a:endParaRPr lang="en-GB" dirty="0"/>
          </a:p>
          <a:p>
            <a:endParaRPr lang="en-GB" dirty="0"/>
          </a:p>
        </p:txBody>
      </p:sp>
    </p:spTree>
    <p:extLst>
      <p:ext uri="{BB962C8B-B14F-4D97-AF65-F5344CB8AC3E}">
        <p14:creationId xmlns:p14="http://schemas.microsoft.com/office/powerpoint/2010/main" val="387791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088D0938-010A-47ED-859E-BF7BBEE09482}"/>
              </a:ext>
            </a:extLst>
          </p:cNvPr>
          <p:cNvSpPr>
            <a:spLocks noGrp="1"/>
          </p:cNvSpPr>
          <p:nvPr>
            <p:ph type="subTitle" idx="1"/>
          </p:nvPr>
        </p:nvSpPr>
        <p:spPr>
          <a:xfrm>
            <a:off x="1143000" y="1807911"/>
            <a:ext cx="6858000" cy="3790122"/>
          </a:xfrm>
          <a:ln>
            <a:solidFill>
              <a:schemeClr val="tx1"/>
            </a:solidFill>
          </a:ln>
        </p:spPr>
        <p:txBody>
          <a:bodyPr>
            <a:normAutofit/>
          </a:bodyPr>
          <a:lstStyle/>
          <a:p>
            <a:pPr marL="342900" indent="-342900" algn="l">
              <a:buFont typeface="Arial" panose="020B0604020202020204" pitchFamily="34" charset="0"/>
              <a:buChar char="•"/>
            </a:pPr>
            <a:r>
              <a:rPr lang="en-GB" dirty="0"/>
              <a:t>Children walk around cave</a:t>
            </a:r>
          </a:p>
          <a:p>
            <a:pPr marL="342900" indent="-342900" algn="l">
              <a:buFont typeface="Arial" panose="020B0604020202020204" pitchFamily="34" charset="0"/>
              <a:buChar char="•"/>
            </a:pPr>
            <a:r>
              <a:rPr lang="en-GB" dirty="0"/>
              <a:t>Get chased by lots of bats</a:t>
            </a:r>
          </a:p>
          <a:p>
            <a:pPr marL="342900" indent="-342900" algn="l">
              <a:buFont typeface="Arial" panose="020B0604020202020204" pitchFamily="34" charset="0"/>
              <a:buChar char="•"/>
            </a:pPr>
            <a:r>
              <a:rPr lang="en-GB" dirty="0"/>
              <a:t>Becky gets scared</a:t>
            </a:r>
          </a:p>
          <a:p>
            <a:pPr marL="342900" indent="-342900" algn="l">
              <a:buFont typeface="Arial" panose="020B0604020202020204" pitchFamily="34" charset="0"/>
              <a:buChar char="•"/>
            </a:pPr>
            <a:r>
              <a:rPr lang="en-GB" dirty="0"/>
              <a:t>Talk about finding the way out</a:t>
            </a:r>
          </a:p>
          <a:p>
            <a:pPr marL="342900" indent="-342900" algn="l">
              <a:buFont typeface="Arial" panose="020B0604020202020204" pitchFamily="34" charset="0"/>
              <a:buChar char="•"/>
            </a:pPr>
            <a:r>
              <a:rPr lang="en-GB" dirty="0"/>
              <a:t>They start looking for way out</a:t>
            </a:r>
          </a:p>
          <a:p>
            <a:pPr marL="342900" indent="-342900" algn="l">
              <a:buFont typeface="Arial" panose="020B0604020202020204" pitchFamily="34" charset="0"/>
              <a:buChar char="•"/>
            </a:pPr>
            <a:r>
              <a:rPr lang="en-GB" dirty="0"/>
              <a:t>Tom gets desperate</a:t>
            </a:r>
          </a:p>
          <a:p>
            <a:pPr marL="342900" indent="-342900" algn="l">
              <a:buFont typeface="Arial" panose="020B0604020202020204" pitchFamily="34" charset="0"/>
              <a:buChar char="•"/>
            </a:pPr>
            <a:r>
              <a:rPr lang="en-GB" dirty="0"/>
              <a:t>Tom shouts to get attention</a:t>
            </a:r>
          </a:p>
          <a:p>
            <a:pPr marL="342900" indent="-342900" algn="l">
              <a:buFont typeface="Arial" panose="020B0604020202020204" pitchFamily="34" charset="0"/>
              <a:buChar char="•"/>
            </a:pPr>
            <a:r>
              <a:rPr lang="en-GB" dirty="0"/>
              <a:t>Becky cries about being lost</a:t>
            </a:r>
          </a:p>
        </p:txBody>
      </p:sp>
      <p:sp>
        <p:nvSpPr>
          <p:cNvPr id="5" name="Title 1">
            <a:extLst>
              <a:ext uri="{FF2B5EF4-FFF2-40B4-BE49-F238E27FC236}">
                <a16:creationId xmlns:a16="http://schemas.microsoft.com/office/drawing/2014/main" xmlns="" id="{A113CC0D-CAAB-D446-BC01-CB59638F54F5}"/>
              </a:ext>
            </a:extLst>
          </p:cNvPr>
          <p:cNvSpPr txBox="1">
            <a:spLocks/>
          </p:cNvSpPr>
          <p:nvPr/>
        </p:nvSpPr>
        <p:spPr>
          <a:xfrm>
            <a:off x="1034148" y="185980"/>
            <a:ext cx="6568219" cy="631976"/>
          </a:xfrm>
          <a:prstGeom prst="rect">
            <a:avLst/>
          </a:prstGeom>
          <a:solidFill>
            <a:schemeClr val="accent1">
              <a:lumMod val="20000"/>
              <a:lumOff val="80000"/>
            </a:schemeClr>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0070C0"/>
                </a:solidFill>
                <a:latin typeface="Arial" panose="020B0604020202020204" pitchFamily="34" charset="0"/>
                <a:cs typeface="Arial" panose="020B0604020202020204" pitchFamily="34" charset="0"/>
              </a:rPr>
              <a:t>Bullet point the story</a:t>
            </a:r>
          </a:p>
        </p:txBody>
      </p:sp>
    </p:spTree>
    <p:extLst>
      <p:ext uri="{BB962C8B-B14F-4D97-AF65-F5344CB8AC3E}">
        <p14:creationId xmlns:p14="http://schemas.microsoft.com/office/powerpoint/2010/main" val="415409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088D0938-010A-47ED-859E-BF7BBEE09482}"/>
              </a:ext>
            </a:extLst>
          </p:cNvPr>
          <p:cNvSpPr>
            <a:spLocks noGrp="1"/>
          </p:cNvSpPr>
          <p:nvPr>
            <p:ph type="subTitle" idx="1"/>
          </p:nvPr>
        </p:nvSpPr>
        <p:spPr>
          <a:xfrm>
            <a:off x="1162373" y="2587430"/>
            <a:ext cx="6858000" cy="3790122"/>
          </a:xfrm>
          <a:ln>
            <a:solidFill>
              <a:schemeClr val="tx1"/>
            </a:solidFill>
          </a:ln>
        </p:spPr>
        <p:txBody>
          <a:bodyPr>
            <a:normAutofit/>
          </a:bodyPr>
          <a:lstStyle/>
          <a:p>
            <a:pPr marL="342900" indent="-342900" algn="l">
              <a:buFont typeface="Arial" panose="020B0604020202020204" pitchFamily="34" charset="0"/>
              <a:buChar char="•"/>
            </a:pPr>
            <a:r>
              <a:rPr lang="en-GB" dirty="0"/>
              <a:t>Children walk around cave</a:t>
            </a:r>
          </a:p>
          <a:p>
            <a:pPr marL="342900" indent="-342900" algn="l">
              <a:buFont typeface="Arial" panose="020B0604020202020204" pitchFamily="34" charset="0"/>
              <a:buChar char="•"/>
            </a:pPr>
            <a:r>
              <a:rPr lang="en-GB" dirty="0"/>
              <a:t>Get chased by lots of bats</a:t>
            </a:r>
          </a:p>
          <a:p>
            <a:pPr marL="342900" indent="-342900" algn="l">
              <a:buFont typeface="Arial" panose="020B0604020202020204" pitchFamily="34" charset="0"/>
              <a:buChar char="•"/>
            </a:pPr>
            <a:r>
              <a:rPr lang="en-GB" dirty="0"/>
              <a:t>Becky gets scared</a:t>
            </a:r>
          </a:p>
          <a:p>
            <a:pPr marL="342900" indent="-342900" algn="l">
              <a:buFont typeface="Arial" panose="020B0604020202020204" pitchFamily="34" charset="0"/>
              <a:buChar char="•"/>
            </a:pPr>
            <a:r>
              <a:rPr lang="en-GB" dirty="0"/>
              <a:t>Talk about finding the way out</a:t>
            </a:r>
          </a:p>
          <a:p>
            <a:pPr marL="342900" indent="-342900" algn="l">
              <a:buFont typeface="Arial" panose="020B0604020202020204" pitchFamily="34" charset="0"/>
              <a:buChar char="•"/>
            </a:pPr>
            <a:r>
              <a:rPr lang="en-GB" dirty="0"/>
              <a:t>They start looking for way out</a:t>
            </a:r>
          </a:p>
          <a:p>
            <a:pPr marL="342900" indent="-342900" algn="l">
              <a:buFont typeface="Arial" panose="020B0604020202020204" pitchFamily="34" charset="0"/>
              <a:buChar char="•"/>
            </a:pPr>
            <a:r>
              <a:rPr lang="en-GB" dirty="0"/>
              <a:t>Tom gets desperate</a:t>
            </a:r>
          </a:p>
          <a:p>
            <a:pPr marL="342900" indent="-342900" algn="l">
              <a:buFont typeface="Arial" panose="020B0604020202020204" pitchFamily="34" charset="0"/>
              <a:buChar char="•"/>
            </a:pPr>
            <a:r>
              <a:rPr lang="en-GB" dirty="0"/>
              <a:t>Tom shouts to get attention</a:t>
            </a:r>
          </a:p>
          <a:p>
            <a:pPr marL="342900" indent="-342900" algn="l">
              <a:buFont typeface="Arial" panose="020B0604020202020204" pitchFamily="34" charset="0"/>
              <a:buChar char="•"/>
            </a:pPr>
            <a:r>
              <a:rPr lang="en-GB" dirty="0"/>
              <a:t>Becky cries about being lost</a:t>
            </a:r>
          </a:p>
        </p:txBody>
      </p:sp>
      <p:sp>
        <p:nvSpPr>
          <p:cNvPr id="5" name="Title 1">
            <a:extLst>
              <a:ext uri="{FF2B5EF4-FFF2-40B4-BE49-F238E27FC236}">
                <a16:creationId xmlns:a16="http://schemas.microsoft.com/office/drawing/2014/main" xmlns="" id="{A113CC0D-CAAB-D446-BC01-CB59638F54F5}"/>
              </a:ext>
            </a:extLst>
          </p:cNvPr>
          <p:cNvSpPr txBox="1">
            <a:spLocks/>
          </p:cNvSpPr>
          <p:nvPr/>
        </p:nvSpPr>
        <p:spPr>
          <a:xfrm>
            <a:off x="1034148" y="185980"/>
            <a:ext cx="6568219" cy="631976"/>
          </a:xfrm>
          <a:prstGeom prst="rect">
            <a:avLst/>
          </a:prstGeom>
          <a:solidFill>
            <a:schemeClr val="accent1">
              <a:lumMod val="20000"/>
              <a:lumOff val="80000"/>
            </a:schemeClr>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rgbClr val="0070C0"/>
                </a:solidFill>
                <a:latin typeface="Arial" panose="020B0604020202020204" pitchFamily="34" charset="0"/>
                <a:cs typeface="Arial" panose="020B0604020202020204" pitchFamily="34" charset="0"/>
              </a:rPr>
              <a:t>Evaluating the story</a:t>
            </a:r>
          </a:p>
        </p:txBody>
      </p:sp>
      <p:sp>
        <p:nvSpPr>
          <p:cNvPr id="2" name="TextBox 1">
            <a:extLst>
              <a:ext uri="{FF2B5EF4-FFF2-40B4-BE49-F238E27FC236}">
                <a16:creationId xmlns:a16="http://schemas.microsoft.com/office/drawing/2014/main" xmlns="" id="{0934DBB3-DF95-A04F-BF1D-9138E05A5904}"/>
              </a:ext>
            </a:extLst>
          </p:cNvPr>
          <p:cNvSpPr txBox="1"/>
          <p:nvPr/>
        </p:nvSpPr>
        <p:spPr>
          <a:xfrm>
            <a:off x="1162373" y="960895"/>
            <a:ext cx="6439994" cy="1200329"/>
          </a:xfrm>
          <a:prstGeom prst="rect">
            <a:avLst/>
          </a:prstGeom>
          <a:noFill/>
          <a:ln>
            <a:solidFill>
              <a:schemeClr val="tx1"/>
            </a:solidFill>
          </a:ln>
        </p:spPr>
        <p:txBody>
          <a:bodyPr wrap="square" rtlCol="0">
            <a:spAutoFit/>
          </a:bodyPr>
          <a:lstStyle/>
          <a:p>
            <a:r>
              <a:rPr lang="en-US" dirty="0"/>
              <a:t>Why do we enjoy the story?</a:t>
            </a:r>
          </a:p>
          <a:p>
            <a:r>
              <a:rPr lang="en-US" dirty="0"/>
              <a:t>How successfully does it show the difference between the children’s reaction?</a:t>
            </a:r>
          </a:p>
          <a:p>
            <a:r>
              <a:rPr lang="en-US" dirty="0"/>
              <a:t>‘I felt very scared for Becky at the end’ – how far do you agree?</a:t>
            </a:r>
          </a:p>
        </p:txBody>
      </p:sp>
    </p:spTree>
    <p:extLst>
      <p:ext uri="{BB962C8B-B14F-4D97-AF65-F5344CB8AC3E}">
        <p14:creationId xmlns:p14="http://schemas.microsoft.com/office/powerpoint/2010/main" val="2592728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645F171-A1AD-5D42-8E13-EFD0880D47FF}"/>
              </a:ext>
            </a:extLst>
          </p:cNvPr>
          <p:cNvSpPr>
            <a:spLocks noGrp="1"/>
          </p:cNvSpPr>
          <p:nvPr>
            <p:ph type="title"/>
          </p:nvPr>
        </p:nvSpPr>
        <p:spPr>
          <a:solidFill>
            <a:schemeClr val="accent1">
              <a:lumMod val="20000"/>
              <a:lumOff val="80000"/>
            </a:schemeClr>
          </a:solidFill>
        </p:spPr>
        <p:txBody>
          <a:bodyPr/>
          <a:lstStyle/>
          <a:p>
            <a:r>
              <a:rPr lang="en-US" dirty="0"/>
              <a:t>Active reading – non-fiction</a:t>
            </a:r>
          </a:p>
        </p:txBody>
      </p:sp>
      <p:sp>
        <p:nvSpPr>
          <p:cNvPr id="4" name="Content Placeholder 2">
            <a:extLst>
              <a:ext uri="{FF2B5EF4-FFF2-40B4-BE49-F238E27FC236}">
                <a16:creationId xmlns:a16="http://schemas.microsoft.com/office/drawing/2014/main" xmlns="" id="{67ED56E7-2B90-EE44-B9FD-5819763284A0}"/>
              </a:ext>
            </a:extLst>
          </p:cNvPr>
          <p:cNvSpPr txBox="1">
            <a:spLocks noGrp="1"/>
          </p:cNvSpPr>
          <p:nvPr>
            <p:ph type="body" idx="1"/>
          </p:nvPr>
        </p:nvSpPr>
        <p:spPr>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7400" u="sng" dirty="0"/>
              <a:t>Non-Fiction – the Big Picture</a:t>
            </a:r>
          </a:p>
          <a:p>
            <a:pPr algn="l"/>
            <a:endParaRPr lang="en-GB" sz="7400" dirty="0"/>
          </a:p>
          <a:p>
            <a:pPr algn="l"/>
            <a:r>
              <a:rPr lang="en-GB" sz="7400" dirty="0"/>
              <a:t>What is the topic?</a:t>
            </a:r>
          </a:p>
          <a:p>
            <a:pPr algn="l"/>
            <a:endParaRPr lang="en-GB" sz="7400" dirty="0"/>
          </a:p>
          <a:p>
            <a:pPr algn="l"/>
            <a:r>
              <a:rPr lang="en-GB" sz="7400" dirty="0"/>
              <a:t>What are the writer’s main ideas?</a:t>
            </a:r>
          </a:p>
          <a:p>
            <a:pPr algn="l"/>
            <a:endParaRPr lang="en-GB" sz="7400" dirty="0"/>
          </a:p>
          <a:p>
            <a:pPr algn="l"/>
            <a:r>
              <a:rPr lang="en-GB" sz="7400" dirty="0"/>
              <a:t>What are the writer’s feeling about the topic?</a:t>
            </a:r>
          </a:p>
          <a:p>
            <a:pPr algn="l"/>
            <a:endParaRPr lang="en-GB" sz="7400" dirty="0"/>
          </a:p>
          <a:p>
            <a:pPr algn="l"/>
            <a:r>
              <a:rPr lang="en-GB" sz="7400" dirty="0"/>
              <a:t>How does the writer want you to feel?</a:t>
            </a:r>
          </a:p>
          <a:p>
            <a:pPr algn="l"/>
            <a:endParaRPr lang="en-GB" sz="1500" dirty="0">
              <a:latin typeface="+mj-lt"/>
            </a:endParaRPr>
          </a:p>
          <a:p>
            <a:pPr algn="l"/>
            <a:endParaRPr lang="en-GB" dirty="0"/>
          </a:p>
          <a:p>
            <a:endParaRPr lang="en-GB" dirty="0"/>
          </a:p>
        </p:txBody>
      </p:sp>
    </p:spTree>
    <p:extLst>
      <p:ext uri="{BB962C8B-B14F-4D97-AF65-F5344CB8AC3E}">
        <p14:creationId xmlns:p14="http://schemas.microsoft.com/office/powerpoint/2010/main" val="239491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BCFFCFB3-499E-4E1F-9793-7B97078CFD7C}"/>
              </a:ext>
            </a:extLst>
          </p:cNvPr>
          <p:cNvSpPr>
            <a:spLocks noGrp="1"/>
          </p:cNvSpPr>
          <p:nvPr>
            <p:ph type="subTitle" idx="1"/>
          </p:nvPr>
        </p:nvSpPr>
        <p:spPr>
          <a:xfrm>
            <a:off x="212034" y="1701108"/>
            <a:ext cx="4916557" cy="4858718"/>
          </a:xfrm>
        </p:spPr>
        <p:txBody>
          <a:bodyPr>
            <a:normAutofit fontScale="62500" lnSpcReduction="20000"/>
          </a:bodyPr>
          <a:lstStyle/>
          <a:p>
            <a:pPr algn="l"/>
            <a:r>
              <a:rPr lang="en-GB" sz="2500" dirty="0"/>
              <a:t>As my post-home-schooled life has been fairly successful, I am now convinced that semi-feral library-based self-education is the route for everyone else in Britain – in the same way that grammar-educated Theresa May believes grammar schools will make everyone else as successful as her, and Michael Gove’s joy in rote-learning grammar led him to believe that every seven-year-old should be air-punching while identifying subordinating conjunctions.</a:t>
            </a:r>
          </a:p>
          <a:p>
            <a:pPr algn="l"/>
            <a:r>
              <a:rPr lang="en-GB" sz="2500" dirty="0"/>
              <a:t>First, as anyone with a teenage/young adult child will know, the notion of them going into a full-time, long-term job with a pension at the end of it looks like something we left behind in the 20th century. The old pathway – learn a skill, use it for 40 years, then retire – is over. The jobs of the future require flexibility and self-motivation. Indeed, the majority of jobs our children will have – in just a few years’ time – have almost certainly not been invented yet.</a:t>
            </a:r>
          </a:p>
          <a:p>
            <a:pPr algn="l"/>
            <a:r>
              <a:rPr lang="en-GB" dirty="0"/>
              <a:t>Currently, however, British education is almost perfectly formulated to prevent the creation of </a:t>
            </a:r>
            <a:r>
              <a:rPr lang="en-GB" dirty="0" err="1"/>
              <a:t>Zuckerbergs</a:t>
            </a:r>
            <a:r>
              <a:rPr lang="en-GB" dirty="0"/>
              <a:t>, </a:t>
            </a:r>
            <a:r>
              <a:rPr lang="en-GB" dirty="0" err="1"/>
              <a:t>Gateses</a:t>
            </a:r>
            <a:r>
              <a:rPr lang="en-GB" dirty="0"/>
              <a:t> or Ubers. Coding is still not a core subject; the crushing schedule of test-revision and homework means children have no free time to pursue creative/entrepreneurial extra-curricular activities; and any sense of personal dynamism is pointless. What happens if you finish your maths early? They just give you more maths.</a:t>
            </a:r>
          </a:p>
          <a:p>
            <a:pPr algn="l"/>
            <a:endParaRPr lang="en-GB" sz="2500" dirty="0"/>
          </a:p>
          <a:p>
            <a:pPr algn="l"/>
            <a:endParaRPr lang="en-GB" sz="2500" dirty="0"/>
          </a:p>
          <a:p>
            <a:endParaRPr lang="en-GB" dirty="0"/>
          </a:p>
        </p:txBody>
      </p:sp>
      <p:sp>
        <p:nvSpPr>
          <p:cNvPr id="4" name="Content Placeholder 2">
            <a:extLst>
              <a:ext uri="{FF2B5EF4-FFF2-40B4-BE49-F238E27FC236}">
                <a16:creationId xmlns:a16="http://schemas.microsoft.com/office/drawing/2014/main" xmlns="" id="{9EA5E34F-D9BA-4AC0-B7A0-B4748B537B5D}"/>
              </a:ext>
            </a:extLst>
          </p:cNvPr>
          <p:cNvSpPr txBox="1">
            <a:spLocks/>
          </p:cNvSpPr>
          <p:nvPr/>
        </p:nvSpPr>
        <p:spPr>
          <a:xfrm>
            <a:off x="5247861" y="450574"/>
            <a:ext cx="3403568" cy="5923723"/>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7400" dirty="0"/>
              <a:t>What is the topic?   </a:t>
            </a:r>
            <a:r>
              <a:rPr lang="en-GB" sz="7400" i="1" dirty="0">
                <a:solidFill>
                  <a:schemeClr val="tx1">
                    <a:lumMod val="50000"/>
                    <a:lumOff val="50000"/>
                  </a:schemeClr>
                </a:solidFill>
              </a:rPr>
              <a:t>Schools – how they should be run</a:t>
            </a:r>
          </a:p>
          <a:p>
            <a:pPr algn="l"/>
            <a:endParaRPr lang="en-GB" sz="7400" dirty="0"/>
          </a:p>
          <a:p>
            <a:pPr algn="l"/>
            <a:r>
              <a:rPr lang="en-GB" sz="7400" dirty="0"/>
              <a:t>What are the writer’s main ideas?</a:t>
            </a:r>
          </a:p>
          <a:p>
            <a:pPr marL="1143000" indent="-1143000" algn="l">
              <a:buFont typeface="Arial" panose="020B0604020202020204" pitchFamily="34" charset="0"/>
              <a:buChar char="•"/>
            </a:pPr>
            <a:r>
              <a:rPr lang="en-GB" sz="7400" i="1" dirty="0">
                <a:solidFill>
                  <a:schemeClr val="tx1">
                    <a:lumMod val="50000"/>
                    <a:lumOff val="50000"/>
                  </a:schemeClr>
                </a:solidFill>
              </a:rPr>
              <a:t>Job market has changed</a:t>
            </a:r>
          </a:p>
          <a:p>
            <a:pPr marL="1143000" indent="-1143000" algn="l">
              <a:buFont typeface="Arial" panose="020B0604020202020204" pitchFamily="34" charset="0"/>
              <a:buChar char="•"/>
            </a:pPr>
            <a:r>
              <a:rPr lang="en-GB" sz="7400" i="1" dirty="0">
                <a:solidFill>
                  <a:schemeClr val="tx1">
                    <a:lumMod val="50000"/>
                    <a:lumOff val="50000"/>
                  </a:schemeClr>
                </a:solidFill>
              </a:rPr>
              <a:t>Current education not suitable for new job market</a:t>
            </a:r>
          </a:p>
          <a:p>
            <a:pPr algn="l"/>
            <a:endParaRPr lang="en-GB" sz="7400" dirty="0"/>
          </a:p>
          <a:p>
            <a:pPr algn="l"/>
            <a:r>
              <a:rPr lang="en-GB" sz="7400" dirty="0"/>
              <a:t>What are the writer’s feeling about the topic?</a:t>
            </a:r>
          </a:p>
          <a:p>
            <a:pPr marL="1143000" indent="-1143000" algn="l">
              <a:buFont typeface="Arial" panose="020B0604020202020204" pitchFamily="34" charset="0"/>
              <a:buChar char="•"/>
            </a:pPr>
            <a:r>
              <a:rPr lang="en-GB" sz="7400" i="1" dirty="0">
                <a:solidFill>
                  <a:schemeClr val="tx1">
                    <a:lumMod val="50000"/>
                    <a:lumOff val="50000"/>
                  </a:schemeClr>
                </a:solidFill>
              </a:rPr>
              <a:t>She wants change – self-education</a:t>
            </a:r>
          </a:p>
          <a:p>
            <a:pPr algn="l"/>
            <a:endParaRPr lang="en-GB" sz="7400" dirty="0"/>
          </a:p>
          <a:p>
            <a:pPr algn="l"/>
            <a:r>
              <a:rPr lang="en-GB" sz="7400" dirty="0"/>
              <a:t>How does the writer want you to feel?</a:t>
            </a:r>
          </a:p>
          <a:p>
            <a:pPr marL="1143000" indent="-1143000" algn="l">
              <a:buFont typeface="Arial" panose="020B0604020202020204" pitchFamily="34" charset="0"/>
              <a:buChar char="•"/>
            </a:pPr>
            <a:r>
              <a:rPr lang="en-GB" sz="7400" i="1" dirty="0">
                <a:solidFill>
                  <a:schemeClr val="tx1">
                    <a:lumMod val="50000"/>
                    <a:lumOff val="50000"/>
                  </a:schemeClr>
                </a:solidFill>
              </a:rPr>
              <a:t>Wants readers to think of their own children</a:t>
            </a:r>
          </a:p>
          <a:p>
            <a:pPr algn="l"/>
            <a:endParaRPr lang="en-GB" sz="1500" dirty="0">
              <a:latin typeface="+mj-lt"/>
            </a:endParaRPr>
          </a:p>
          <a:p>
            <a:pPr algn="l"/>
            <a:endParaRPr lang="en-GB" dirty="0"/>
          </a:p>
          <a:p>
            <a:endParaRPr lang="en-GB" dirty="0"/>
          </a:p>
        </p:txBody>
      </p:sp>
      <p:sp>
        <p:nvSpPr>
          <p:cNvPr id="5" name="TextBox 4">
            <a:extLst>
              <a:ext uri="{FF2B5EF4-FFF2-40B4-BE49-F238E27FC236}">
                <a16:creationId xmlns:a16="http://schemas.microsoft.com/office/drawing/2014/main" xmlns="" id="{A77E7716-25BC-484E-B2BD-F5E68FFD0BC3}"/>
              </a:ext>
            </a:extLst>
          </p:cNvPr>
          <p:cNvSpPr txBox="1"/>
          <p:nvPr/>
        </p:nvSpPr>
        <p:spPr>
          <a:xfrm>
            <a:off x="107504" y="116633"/>
            <a:ext cx="4752528" cy="1200329"/>
          </a:xfrm>
          <a:prstGeom prst="rect">
            <a:avLst/>
          </a:prstGeom>
          <a:solidFill>
            <a:schemeClr val="bg2">
              <a:lumMod val="40000"/>
              <a:lumOff val="60000"/>
            </a:schemeClr>
          </a:solidFill>
        </p:spPr>
        <p:txBody>
          <a:bodyPr wrap="square" rtlCol="0">
            <a:spAutoFit/>
          </a:bodyPr>
          <a:lstStyle/>
          <a:p>
            <a:r>
              <a:rPr lang="en-GB" dirty="0"/>
              <a:t>Extract from ‘Why I should run our schools’, an article by Caitlin Moran from The Sunday Times.    Moran did not go to school, she was educated at home.  </a:t>
            </a:r>
          </a:p>
        </p:txBody>
      </p:sp>
    </p:spTree>
    <p:extLst>
      <p:ext uri="{BB962C8B-B14F-4D97-AF65-F5344CB8AC3E}">
        <p14:creationId xmlns:p14="http://schemas.microsoft.com/office/powerpoint/2010/main" val="427848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819CC2C-BCD2-C24B-833F-39A1BFA83EF1}"/>
              </a:ext>
            </a:extLst>
          </p:cNvPr>
          <p:cNvSpPr>
            <a:spLocks noGrp="1"/>
          </p:cNvSpPr>
          <p:nvPr>
            <p:ph type="title"/>
          </p:nvPr>
        </p:nvSpPr>
        <p:spPr>
          <a:xfrm>
            <a:off x="898902" y="263958"/>
            <a:ext cx="6703465" cy="1176042"/>
          </a:xfrm>
          <a:solidFill>
            <a:schemeClr val="accent1">
              <a:lumMod val="20000"/>
              <a:lumOff val="80000"/>
            </a:schemeClr>
          </a:solidFill>
        </p:spPr>
        <p:txBody>
          <a:bodyPr/>
          <a:lstStyle/>
          <a:p>
            <a:r>
              <a:rPr lang="en-US" dirty="0"/>
              <a:t>Use the contextual information</a:t>
            </a:r>
          </a:p>
        </p:txBody>
      </p:sp>
      <p:sp>
        <p:nvSpPr>
          <p:cNvPr id="4" name="Rectangle 3">
            <a:extLst>
              <a:ext uri="{FF2B5EF4-FFF2-40B4-BE49-F238E27FC236}">
                <a16:creationId xmlns:a16="http://schemas.microsoft.com/office/drawing/2014/main" xmlns="" id="{D24FCF9F-4509-F34B-8812-7B250B357EB3}"/>
              </a:ext>
            </a:extLst>
          </p:cNvPr>
          <p:cNvSpPr/>
          <p:nvPr/>
        </p:nvSpPr>
        <p:spPr>
          <a:xfrm>
            <a:off x="270137" y="1626061"/>
            <a:ext cx="5274366" cy="2585323"/>
          </a:xfrm>
          <a:prstGeom prst="rect">
            <a:avLst/>
          </a:prstGeom>
          <a:ln>
            <a:solidFill>
              <a:schemeClr val="tx1"/>
            </a:solidFill>
          </a:ln>
        </p:spPr>
        <p:txBody>
          <a:bodyPr wrap="square">
            <a:spAutoFit/>
          </a:bodyPr>
          <a:lstStyle/>
          <a:p>
            <a:r>
              <a:rPr lang="en-GB" dirty="0"/>
              <a:t>Extract from ‘Grey is the Colour of Hope’, a memoir written in 1988 by Russian writer and poet Irina </a:t>
            </a:r>
            <a:r>
              <a:rPr lang="en-GB" dirty="0" err="1"/>
              <a:t>Ratushinskaya</a:t>
            </a:r>
            <a:r>
              <a:rPr lang="en-GB" dirty="0"/>
              <a:t>. The memoir covers </a:t>
            </a:r>
            <a:r>
              <a:rPr lang="en-GB" dirty="0" err="1"/>
              <a:t>Ratushinskaya’s</a:t>
            </a:r>
            <a:r>
              <a:rPr lang="en-GB" dirty="0"/>
              <a:t> arrest, details of her time in a </a:t>
            </a:r>
            <a:r>
              <a:rPr lang="en-GB" b="1" u="sng" dirty="0"/>
              <a:t>Russian ‘strict regime’ camp</a:t>
            </a:r>
            <a:r>
              <a:rPr lang="en-GB" dirty="0"/>
              <a:t> and her release in 1986. She was </a:t>
            </a:r>
            <a:r>
              <a:rPr lang="en-GB" b="1" u="sng" dirty="0"/>
              <a:t>arrested and imprisoned</a:t>
            </a:r>
            <a:r>
              <a:rPr lang="en-GB" dirty="0"/>
              <a:t> for writing what was considered to be ‘anti-Soviet’ poetry. In this edited extract the </a:t>
            </a:r>
            <a:r>
              <a:rPr lang="en-GB" b="1" u="sng" dirty="0"/>
              <a:t>camp officer, </a:t>
            </a:r>
            <a:r>
              <a:rPr lang="en-GB" b="1" u="sng" dirty="0" err="1"/>
              <a:t>Podust</a:t>
            </a:r>
            <a:r>
              <a:rPr lang="en-GB" b="1" u="sng" dirty="0"/>
              <a:t>, is checking the prisoners’ possessions </a:t>
            </a:r>
            <a:r>
              <a:rPr lang="en-GB" dirty="0"/>
              <a:t>in ‘the Zone’. </a:t>
            </a:r>
          </a:p>
        </p:txBody>
      </p:sp>
      <p:sp>
        <p:nvSpPr>
          <p:cNvPr id="5" name="TextBox 4">
            <a:extLst>
              <a:ext uri="{FF2B5EF4-FFF2-40B4-BE49-F238E27FC236}">
                <a16:creationId xmlns:a16="http://schemas.microsoft.com/office/drawing/2014/main" xmlns="" id="{07FA8AC4-85CB-E941-B0AD-973D51588663}"/>
              </a:ext>
            </a:extLst>
          </p:cNvPr>
          <p:cNvSpPr txBox="1"/>
          <p:nvPr/>
        </p:nvSpPr>
        <p:spPr>
          <a:xfrm>
            <a:off x="1989676" y="4397932"/>
            <a:ext cx="5981188" cy="1754326"/>
          </a:xfrm>
          <a:prstGeom prst="rect">
            <a:avLst/>
          </a:prstGeom>
          <a:noFill/>
          <a:ln>
            <a:solidFill>
              <a:schemeClr val="tx1"/>
            </a:solidFill>
          </a:ln>
        </p:spPr>
        <p:txBody>
          <a:bodyPr wrap="square" rtlCol="0">
            <a:spAutoFit/>
          </a:bodyPr>
          <a:lstStyle/>
          <a:p>
            <a:r>
              <a:rPr lang="en-US" dirty="0"/>
              <a:t>An extract from ‘The Secret Teacher: dispatches from the classroom’ by Anonymous, published by The Guardian Press, which covers a year in the life of a teacher.  </a:t>
            </a:r>
            <a:r>
              <a:rPr lang="en-GB" altLang="en-US" dirty="0"/>
              <a:t>In this extract the narrator, a NQT in an English Department at a tough inner city academy, is attending his first departmental meeting, to which a visitor from the exam board has been invited.  </a:t>
            </a:r>
          </a:p>
        </p:txBody>
      </p:sp>
    </p:spTree>
    <p:extLst>
      <p:ext uri="{BB962C8B-B14F-4D97-AF65-F5344CB8AC3E}">
        <p14:creationId xmlns:p14="http://schemas.microsoft.com/office/powerpoint/2010/main" val="230719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BEAC77-AE81-E44C-BEE1-6715B9CA556D}"/>
              </a:ext>
            </a:extLst>
          </p:cNvPr>
          <p:cNvSpPr/>
          <p:nvPr/>
        </p:nvSpPr>
        <p:spPr>
          <a:xfrm>
            <a:off x="1061634" y="399543"/>
            <a:ext cx="4572000" cy="2308324"/>
          </a:xfrm>
          <a:prstGeom prst="rect">
            <a:avLst/>
          </a:prstGeom>
          <a:ln>
            <a:solidFill>
              <a:schemeClr val="tx1"/>
            </a:solidFill>
          </a:ln>
        </p:spPr>
        <p:txBody>
          <a:bodyPr>
            <a:spAutoFit/>
          </a:bodyPr>
          <a:lstStyle/>
          <a:p>
            <a:r>
              <a:rPr lang="en-GB" dirty="0"/>
              <a:t>This is a publicity notice for a lecture by John </a:t>
            </a:r>
            <a:r>
              <a:rPr lang="en-GB" dirty="0" err="1"/>
              <a:t>Brocksopp</a:t>
            </a:r>
            <a:r>
              <a:rPr lang="en-GB" dirty="0"/>
              <a:t>, a former convict from York who had returned to Britain after 14 years in a penal colony in Australia. ‘Transportation’ was the practice of sending criminals out of the country. It was almost a century old at the time of this lecture and had always been controversial. </a:t>
            </a:r>
            <a:endParaRPr lang="en-US" dirty="0"/>
          </a:p>
        </p:txBody>
      </p:sp>
      <p:sp>
        <p:nvSpPr>
          <p:cNvPr id="3" name="Rectangle 2">
            <a:extLst>
              <a:ext uri="{FF2B5EF4-FFF2-40B4-BE49-F238E27FC236}">
                <a16:creationId xmlns:a16="http://schemas.microsoft.com/office/drawing/2014/main" xmlns="" id="{0C2983AB-13A9-204A-B4FF-B032AC81BE21}"/>
              </a:ext>
            </a:extLst>
          </p:cNvPr>
          <p:cNvSpPr/>
          <p:nvPr/>
        </p:nvSpPr>
        <p:spPr>
          <a:xfrm>
            <a:off x="4572000" y="3177152"/>
            <a:ext cx="4184542" cy="3416320"/>
          </a:xfrm>
          <a:prstGeom prst="rect">
            <a:avLst/>
          </a:prstGeom>
          <a:ln>
            <a:solidFill>
              <a:schemeClr val="tx1"/>
            </a:solidFill>
          </a:ln>
        </p:spPr>
        <p:txBody>
          <a:bodyPr wrap="square">
            <a:spAutoFit/>
          </a:bodyPr>
          <a:lstStyle/>
          <a:p>
            <a:r>
              <a:rPr lang="en-GB" dirty="0"/>
              <a:t>In autumn 1888, five women in east London’s slums died at the hands of an unknown man. The murderer became known as ‘Jack the Ripper’, a now legendary name that still haunts London’s streets. On 5 October 1888 this letter was sent anonymously to the City of London Police accusing the actor Richard Mansfield of perpetrating the murders. Mansfield was at this time playing the dual role of the fictional Jekyll and Hyde on the London stage. </a:t>
            </a:r>
            <a:endParaRPr lang="en-US" dirty="0"/>
          </a:p>
        </p:txBody>
      </p:sp>
      <p:sp>
        <p:nvSpPr>
          <p:cNvPr id="8" name="TextBox 7">
            <a:extLst>
              <a:ext uri="{FF2B5EF4-FFF2-40B4-BE49-F238E27FC236}">
                <a16:creationId xmlns:a16="http://schemas.microsoft.com/office/drawing/2014/main" xmlns="" id="{68AE149B-ED7D-7C49-B974-B44A72BA17B4}"/>
              </a:ext>
            </a:extLst>
          </p:cNvPr>
          <p:cNvSpPr txBox="1"/>
          <p:nvPr/>
        </p:nvSpPr>
        <p:spPr>
          <a:xfrm>
            <a:off x="247973" y="3270142"/>
            <a:ext cx="3812583" cy="2862322"/>
          </a:xfrm>
          <a:prstGeom prst="rect">
            <a:avLst/>
          </a:prstGeom>
          <a:noFill/>
          <a:ln>
            <a:solidFill>
              <a:schemeClr val="tx1"/>
            </a:solidFill>
          </a:ln>
        </p:spPr>
        <p:txBody>
          <a:bodyPr wrap="square" rtlCol="0">
            <a:spAutoFit/>
          </a:bodyPr>
          <a:lstStyle/>
          <a:p>
            <a:r>
              <a:rPr lang="en-US" dirty="0"/>
              <a:t>This is an extract from Pablo Escobar Part 1: The Rise, a biography of the </a:t>
            </a:r>
            <a:r>
              <a:rPr lang="en-GB" dirty="0"/>
              <a:t>Columbian drug lord and terrorist who is reputed to be the wealthiest criminal in history, having amassed an estimated net worth of 30 billion US dollars at the time of his death in 1993.  This extract is about the teenage years of Pablo and his brother Roberto.  </a:t>
            </a:r>
            <a:endParaRPr lang="en-US" dirty="0"/>
          </a:p>
        </p:txBody>
      </p:sp>
    </p:spTree>
    <p:extLst>
      <p:ext uri="{BB962C8B-B14F-4D97-AF65-F5344CB8AC3E}">
        <p14:creationId xmlns:p14="http://schemas.microsoft.com/office/powerpoint/2010/main" val="308313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xmlns="" id="{BE581B8E-69B6-CC42-B737-9733D88990AC}"/>
              </a:ext>
            </a:extLst>
          </p:cNvPr>
          <p:cNvPicPr>
            <a:picLocks noChangeAspect="1"/>
          </p:cNvPicPr>
          <p:nvPr/>
        </p:nvPicPr>
        <p:blipFill>
          <a:blip r:embed="rId2"/>
          <a:stretch>
            <a:fillRect/>
          </a:stretch>
        </p:blipFill>
        <p:spPr>
          <a:xfrm>
            <a:off x="918147" y="0"/>
            <a:ext cx="7307705" cy="6858000"/>
          </a:xfrm>
          <a:prstGeom prst="rect">
            <a:avLst/>
          </a:prstGeom>
        </p:spPr>
      </p:pic>
    </p:spTree>
    <p:extLst>
      <p:ext uri="{BB962C8B-B14F-4D97-AF65-F5344CB8AC3E}">
        <p14:creationId xmlns:p14="http://schemas.microsoft.com/office/powerpoint/2010/main" val="1892482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93"/>
        <p:cNvGrpSpPr/>
        <p:nvPr/>
      </p:nvGrpSpPr>
      <p:grpSpPr>
        <a:xfrm>
          <a:off x="0" y="0"/>
          <a:ext cx="0" cy="0"/>
          <a:chOff x="0" y="0"/>
          <a:chExt cx="0" cy="0"/>
        </a:xfrm>
      </p:grpSpPr>
      <p:sp>
        <p:nvSpPr>
          <p:cNvPr id="94" name="Google Shape;94;p1"/>
          <p:cNvSpPr txBox="1"/>
          <p:nvPr/>
        </p:nvSpPr>
        <p:spPr>
          <a:xfrm>
            <a:off x="4240411" y="4552385"/>
            <a:ext cx="3483937" cy="2071846"/>
          </a:xfrm>
          <a:prstGeom prst="rect">
            <a:avLst/>
          </a:prstGeom>
          <a:solidFill>
            <a:srgbClr val="BFCD3C"/>
          </a:solidFill>
          <a:ln>
            <a:solidFill>
              <a:schemeClr val="bg1"/>
            </a:solidFill>
          </a:ln>
        </p:spPr>
        <p:txBody>
          <a:bodyPr spcFirstLastPara="1" vert="horz" lIns="91440" tIns="45720" rIns="91440" bIns="45720" rtlCol="0" anchor="b" anchorCtr="0">
            <a:normAutofit/>
          </a:bodyPr>
          <a:lstStyle/>
          <a:p>
            <a:pPr marL="0" marR="0" lvl="0" indent="0" defTabSz="914400">
              <a:lnSpc>
                <a:spcPct val="90000"/>
              </a:lnSpc>
              <a:spcBef>
                <a:spcPct val="0"/>
              </a:spcBef>
              <a:spcAft>
                <a:spcPts val="600"/>
              </a:spcAft>
              <a:buClr>
                <a:srgbClr val="000000"/>
              </a:buClr>
              <a:buSzPts val="4400"/>
            </a:pPr>
            <a:r>
              <a:rPr lang="en-US" sz="6000" b="1" i="0" u="none" strike="noStrike" cap="none" dirty="0">
                <a:solidFill>
                  <a:srgbClr val="0184B7"/>
                </a:solidFill>
                <a:latin typeface="+mj-lt"/>
                <a:ea typeface="+mj-ea"/>
                <a:cs typeface="+mj-cs"/>
                <a:sym typeface="Arial"/>
              </a:rPr>
              <a:t>GCSE (9-1)</a:t>
            </a:r>
            <a:br>
              <a:rPr lang="en-US" sz="6000" b="1" i="0" u="none" strike="noStrike" cap="none" dirty="0">
                <a:solidFill>
                  <a:srgbClr val="0184B7"/>
                </a:solidFill>
                <a:latin typeface="+mj-lt"/>
                <a:ea typeface="+mj-ea"/>
                <a:cs typeface="+mj-cs"/>
                <a:sym typeface="Arial"/>
              </a:rPr>
            </a:br>
            <a:r>
              <a:rPr lang="en-US" sz="6000" b="1" i="0" u="none" strike="noStrike" cap="none" dirty="0">
                <a:solidFill>
                  <a:srgbClr val="0184B7"/>
                </a:solidFill>
                <a:latin typeface="+mj-lt"/>
                <a:ea typeface="+mj-ea"/>
                <a:cs typeface="+mj-cs"/>
                <a:sym typeface="Arial"/>
              </a:rPr>
              <a:t>English </a:t>
            </a:r>
            <a:endParaRPr lang="en-US" sz="6000" b="0" i="0" u="none" strike="noStrike" cap="none" dirty="0">
              <a:solidFill>
                <a:srgbClr val="0184B7"/>
              </a:solidFill>
              <a:latin typeface="+mj-lt"/>
              <a:ea typeface="+mj-ea"/>
              <a:cs typeface="+mj-cs"/>
              <a:sym typeface="Arial"/>
            </a:endParaRPr>
          </a:p>
        </p:txBody>
      </p:sp>
      <p:sp>
        <p:nvSpPr>
          <p:cNvPr id="100" name="Freeform: Shape 99">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Google Shape;95;p1"/>
          <p:cNvSpPr txBox="1"/>
          <p:nvPr/>
        </p:nvSpPr>
        <p:spPr>
          <a:xfrm>
            <a:off x="143252" y="2806581"/>
            <a:ext cx="3606101" cy="1815882"/>
          </a:xfrm>
          <a:prstGeom prst="rect">
            <a:avLst/>
          </a:prstGeom>
          <a:solidFill>
            <a:srgbClr val="BFCD3C"/>
          </a:solidFill>
          <a:ln>
            <a:noFill/>
          </a:ln>
        </p:spPr>
        <p:txBody>
          <a:bodyPr spcFirstLastPara="1" wrap="square" lIns="0" tIns="0" rIns="0" bIns="0" anchor="t" anchorCtr="0">
            <a:noAutofit/>
          </a:bodyPr>
          <a:lstStyle/>
          <a:p>
            <a:pPr marL="0" marR="0" lvl="0" indent="0" algn="l" rtl="0">
              <a:spcBef>
                <a:spcPts val="0"/>
              </a:spcBef>
              <a:spcAft>
                <a:spcPts val="600"/>
              </a:spcAft>
              <a:buClr>
                <a:srgbClr val="000000"/>
              </a:buClr>
              <a:buSzPts val="2400"/>
              <a:buFont typeface="Arial"/>
              <a:buNone/>
            </a:pPr>
            <a:r>
              <a:rPr lang="en-GB" sz="3200" b="0" i="0" u="none" strike="noStrike" cap="none" dirty="0">
                <a:solidFill>
                  <a:schemeClr val="dk1"/>
                </a:solidFill>
                <a:latin typeface="Arial"/>
                <a:ea typeface="Arial"/>
                <a:cs typeface="Arial"/>
                <a:sym typeface="Arial"/>
              </a:rPr>
              <a:t>Weekly Webinar 9</a:t>
            </a:r>
          </a:p>
          <a:p>
            <a:pPr marL="0" marR="0" lvl="0" indent="0" algn="l" rtl="0">
              <a:spcBef>
                <a:spcPts val="0"/>
              </a:spcBef>
              <a:spcAft>
                <a:spcPts val="600"/>
              </a:spcAft>
              <a:buClr>
                <a:srgbClr val="000000"/>
              </a:buClr>
              <a:buSzPts val="2400"/>
              <a:buFont typeface="Arial"/>
              <a:buNone/>
            </a:pPr>
            <a:r>
              <a:rPr lang="en-GB" sz="3200" dirty="0">
                <a:solidFill>
                  <a:schemeClr val="dk1"/>
                </a:solidFill>
                <a:latin typeface="Arial"/>
                <a:ea typeface="Arial"/>
                <a:cs typeface="Arial"/>
                <a:sym typeface="Arial"/>
              </a:rPr>
              <a:t>Language focus</a:t>
            </a:r>
            <a:endParaRPr lang="en-GB"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994857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FB37800-F579-E74A-847F-EF97E5919DD7}"/>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xmlns="" id="{AAA1E8FC-8362-B54A-A75B-3D6B8D88EA04}"/>
              </a:ext>
            </a:extLst>
          </p:cNvPr>
          <p:cNvSpPr>
            <a:spLocks noGrp="1"/>
          </p:cNvSpPr>
          <p:nvPr>
            <p:ph type="title"/>
          </p:nvPr>
        </p:nvSpPr>
        <p:spPr/>
        <p:txBody>
          <a:bodyPr/>
          <a:lstStyle/>
          <a:p>
            <a:r>
              <a:rPr lang="en-US" dirty="0"/>
              <a:t>Reading notes</a:t>
            </a:r>
          </a:p>
        </p:txBody>
      </p:sp>
      <p:pic>
        <p:nvPicPr>
          <p:cNvPr id="5" name="Picture 4" descr="A screenshot of a social media post&#10;&#10;Description automatically generated">
            <a:extLst>
              <a:ext uri="{FF2B5EF4-FFF2-40B4-BE49-F238E27FC236}">
                <a16:creationId xmlns:a16="http://schemas.microsoft.com/office/drawing/2014/main" xmlns="" id="{D0AA3EC5-72D3-274D-8254-E57F449CA487}"/>
              </a:ext>
            </a:extLst>
          </p:cNvPr>
          <p:cNvPicPr>
            <a:picLocks noChangeAspect="1"/>
          </p:cNvPicPr>
          <p:nvPr/>
        </p:nvPicPr>
        <p:blipFill>
          <a:blip r:embed="rId2"/>
          <a:stretch>
            <a:fillRect/>
          </a:stretch>
        </p:blipFill>
        <p:spPr>
          <a:xfrm>
            <a:off x="-109564" y="878607"/>
            <a:ext cx="8106690" cy="4076980"/>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xmlns="" id="{980B8930-4F57-0E48-AD75-AB096D926215}"/>
              </a:ext>
            </a:extLst>
          </p:cNvPr>
          <p:cNvPicPr>
            <a:picLocks noChangeAspect="1"/>
          </p:cNvPicPr>
          <p:nvPr/>
        </p:nvPicPr>
        <p:blipFill>
          <a:blip r:embed="rId3"/>
          <a:stretch>
            <a:fillRect/>
          </a:stretch>
        </p:blipFill>
        <p:spPr>
          <a:xfrm>
            <a:off x="1565327" y="1958658"/>
            <a:ext cx="7393553" cy="4899342"/>
          </a:xfrm>
          <a:prstGeom prst="rect">
            <a:avLst/>
          </a:prstGeom>
        </p:spPr>
      </p:pic>
    </p:spTree>
    <p:extLst>
      <p:ext uri="{BB962C8B-B14F-4D97-AF65-F5344CB8AC3E}">
        <p14:creationId xmlns:p14="http://schemas.microsoft.com/office/powerpoint/2010/main" val="17920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FB37800-F579-E74A-847F-EF97E5919DD7}"/>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xmlns="" id="{AAA1E8FC-8362-B54A-A75B-3D6B8D88EA04}"/>
              </a:ext>
            </a:extLst>
          </p:cNvPr>
          <p:cNvSpPr>
            <a:spLocks noGrp="1"/>
          </p:cNvSpPr>
          <p:nvPr>
            <p:ph type="title"/>
          </p:nvPr>
        </p:nvSpPr>
        <p:spPr/>
        <p:txBody>
          <a:bodyPr/>
          <a:lstStyle/>
          <a:p>
            <a:r>
              <a:rPr lang="en-US" dirty="0"/>
              <a:t>Reading notes</a:t>
            </a:r>
          </a:p>
        </p:txBody>
      </p:sp>
      <p:pic>
        <p:nvPicPr>
          <p:cNvPr id="6" name="Picture 5" descr="A screenshot of a cell phone&#10;&#10;Description automatically generated">
            <a:extLst>
              <a:ext uri="{FF2B5EF4-FFF2-40B4-BE49-F238E27FC236}">
                <a16:creationId xmlns:a16="http://schemas.microsoft.com/office/drawing/2014/main" xmlns="" id="{6EBADEF5-0D24-5A49-BF59-C71DC44D52C4}"/>
              </a:ext>
            </a:extLst>
          </p:cNvPr>
          <p:cNvPicPr>
            <a:picLocks noChangeAspect="1"/>
          </p:cNvPicPr>
          <p:nvPr/>
        </p:nvPicPr>
        <p:blipFill>
          <a:blip r:embed="rId2"/>
          <a:stretch>
            <a:fillRect/>
          </a:stretch>
        </p:blipFill>
        <p:spPr>
          <a:xfrm>
            <a:off x="228600" y="886401"/>
            <a:ext cx="8686800" cy="46228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xmlns="" id="{4B2987AA-219F-EF48-B3F0-73ACDF867CBD}"/>
              </a:ext>
            </a:extLst>
          </p:cNvPr>
          <p:cNvPicPr>
            <a:picLocks noChangeAspect="1"/>
          </p:cNvPicPr>
          <p:nvPr/>
        </p:nvPicPr>
        <p:blipFill>
          <a:blip r:embed="rId3"/>
          <a:stretch>
            <a:fillRect/>
          </a:stretch>
        </p:blipFill>
        <p:spPr>
          <a:xfrm>
            <a:off x="723900" y="1667840"/>
            <a:ext cx="8420100" cy="5384800"/>
          </a:xfrm>
          <a:prstGeom prst="rect">
            <a:avLst/>
          </a:prstGeom>
        </p:spPr>
      </p:pic>
    </p:spTree>
    <p:extLst>
      <p:ext uri="{BB962C8B-B14F-4D97-AF65-F5344CB8AC3E}">
        <p14:creationId xmlns:p14="http://schemas.microsoft.com/office/powerpoint/2010/main" val="248029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xmlns="" id="{AEC0D330-69E0-9C4A-95F2-4FE24A48B01C}"/>
              </a:ext>
            </a:extLst>
          </p:cNvPr>
          <p:cNvSpPr txBox="1">
            <a:spLocks noChangeArrowheads="1"/>
          </p:cNvSpPr>
          <p:nvPr/>
        </p:nvSpPr>
        <p:spPr bwMode="auto">
          <a:xfrm>
            <a:off x="1035050" y="263525"/>
            <a:ext cx="6567488" cy="55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eaLnBrk="1" hangingPunct="1">
              <a:lnSpc>
                <a:spcPct val="100000"/>
              </a:lnSpc>
              <a:spcAft>
                <a:spcPct val="0"/>
              </a:spcAft>
            </a:pPr>
            <a:r>
              <a:rPr lang="en-US" altLang="en-US" sz="4000" b="1">
                <a:solidFill>
                  <a:srgbClr val="BF3066"/>
                </a:solidFill>
              </a:rPr>
              <a:t>Reading – make it active</a:t>
            </a:r>
          </a:p>
        </p:txBody>
      </p:sp>
      <p:sp>
        <p:nvSpPr>
          <p:cNvPr id="38914" name="Rectangle 2">
            <a:extLst>
              <a:ext uri="{FF2B5EF4-FFF2-40B4-BE49-F238E27FC236}">
                <a16:creationId xmlns:a16="http://schemas.microsoft.com/office/drawing/2014/main" xmlns="" id="{C6ED73D9-AC61-4D49-AE57-6D2860420CB4}"/>
              </a:ext>
            </a:extLst>
          </p:cNvPr>
          <p:cNvSpPr>
            <a:spLocks noChangeArrowheads="1"/>
          </p:cNvSpPr>
          <p:nvPr/>
        </p:nvSpPr>
        <p:spPr bwMode="auto">
          <a:xfrm>
            <a:off x="642938" y="1049338"/>
            <a:ext cx="7874000" cy="44799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lnSpc>
                <a:spcPct val="100000"/>
              </a:lnSpc>
              <a:spcAft>
                <a:spcPct val="0"/>
              </a:spcAft>
            </a:pPr>
            <a:r>
              <a:rPr lang="en-GB" altLang="en-US" sz="2400"/>
              <a:t>Teaching a short story; one can work through the story, drawing out meaning paragraph by paragraph and then considering how storyline, setting and characterisation work to make the story successful.</a:t>
            </a:r>
          </a:p>
          <a:p>
            <a:pPr eaLnBrk="1" hangingPunct="1">
              <a:lnSpc>
                <a:spcPct val="100000"/>
              </a:lnSpc>
              <a:spcAft>
                <a:spcPct val="0"/>
              </a:spcAft>
            </a:pPr>
            <a:endParaRPr lang="en-GB" altLang="en-US" sz="2400"/>
          </a:p>
          <a:p>
            <a:pPr eaLnBrk="1" hangingPunct="1">
              <a:lnSpc>
                <a:spcPct val="100000"/>
              </a:lnSpc>
              <a:spcAft>
                <a:spcPct val="0"/>
              </a:spcAft>
            </a:pPr>
            <a:r>
              <a:rPr lang="en-GB" altLang="en-US" sz="2400" i="1"/>
              <a:t>Or one can read the story without the first two paragraphs; ask the students to speculate on the significance of one or two selected incidents in the story; then reveal the missing paragraphs and ask the students to decide whether they should come at the beginning or end of the story –which would be better and how would each position affect our understanding of the story</a:t>
            </a:r>
            <a:r>
              <a:rPr lang="en-GB" altLang="en-US" sz="1800" i="1"/>
              <a:t>? </a:t>
            </a:r>
          </a:p>
        </p:txBody>
      </p:sp>
      <p:sp>
        <p:nvSpPr>
          <p:cNvPr id="38915" name="Rectangle 3">
            <a:extLst>
              <a:ext uri="{FF2B5EF4-FFF2-40B4-BE49-F238E27FC236}">
                <a16:creationId xmlns:a16="http://schemas.microsoft.com/office/drawing/2014/main" xmlns="" id="{E92231C4-8C71-A14D-BE54-080A7FF53DA3}"/>
              </a:ext>
            </a:extLst>
          </p:cNvPr>
          <p:cNvSpPr>
            <a:spLocks noChangeArrowheads="1"/>
          </p:cNvSpPr>
          <p:nvPr/>
        </p:nvSpPr>
        <p:spPr bwMode="auto">
          <a:xfrm>
            <a:off x="4845050" y="5849938"/>
            <a:ext cx="3671888"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eaLnBrk="1" hangingPunct="1">
              <a:lnSpc>
                <a:spcPct val="100000"/>
              </a:lnSpc>
              <a:spcAft>
                <a:spcPct val="0"/>
              </a:spcAft>
            </a:pPr>
            <a:r>
              <a:rPr lang="en-GB" altLang="en-US" sz="1400"/>
              <a:t>https://www.letsthinkinenglish.org/wp-content/uploads/2014/04/Preparing-for-the-changes-in-GCSE-English2.pdf</a:t>
            </a:r>
          </a:p>
        </p:txBody>
      </p:sp>
    </p:spTree>
    <p:extLst>
      <p:ext uri="{BB962C8B-B14F-4D97-AF65-F5344CB8AC3E}">
        <p14:creationId xmlns:p14="http://schemas.microsoft.com/office/powerpoint/2010/main" val="2355764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4467BD3-BC38-7C46-9C54-FBA1550AD122}"/>
              </a:ext>
            </a:extLst>
          </p:cNvPr>
          <p:cNvSpPr>
            <a:spLocks noChangeArrowheads="1"/>
          </p:cNvSpPr>
          <p:nvPr/>
        </p:nvSpPr>
        <p:spPr bwMode="auto">
          <a:xfrm>
            <a:off x="2636838" y="-125413"/>
            <a:ext cx="3167062"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dirty="0">
                <a:latin typeface="Calibri" panose="020F0502020204030204" pitchFamily="34" charset="0"/>
                <a:ea typeface="Calibri" panose="020F0502020204030204" pitchFamily="34" charset="0"/>
                <a:cs typeface="Arial" panose="020B0604020202020204" pitchFamily="34" charset="0"/>
              </a:rPr>
              <a:t> </a:t>
            </a:r>
            <a:br>
              <a:rPr lang="en-GB" altLang="en-US" dirty="0">
                <a:latin typeface="Calibri" panose="020F0502020204030204" pitchFamily="34" charset="0"/>
                <a:ea typeface="Calibri" panose="020F0502020204030204" pitchFamily="34" charset="0"/>
                <a:cs typeface="Arial" panose="020B0604020202020204" pitchFamily="34" charset="0"/>
              </a:rPr>
            </a:br>
            <a:r>
              <a:rPr lang="en-GB" altLang="en-US" dirty="0">
                <a:latin typeface="Calibri" panose="020F0502020204030204" pitchFamily="34" charset="0"/>
                <a:ea typeface="Calibri" panose="020F0502020204030204" pitchFamily="34" charset="0"/>
                <a:cs typeface="Arial" panose="020B0604020202020204" pitchFamily="34" charset="0"/>
              </a:rPr>
              <a:t> </a:t>
            </a:r>
            <a:br>
              <a:rPr lang="en-GB" altLang="en-US" dirty="0">
                <a:latin typeface="Calibri" panose="020F0502020204030204" pitchFamily="34" charset="0"/>
                <a:ea typeface="Calibri" panose="020F0502020204030204" pitchFamily="34" charset="0"/>
                <a:cs typeface="Arial" panose="020B0604020202020204" pitchFamily="34" charset="0"/>
              </a:rPr>
            </a:br>
            <a:r>
              <a:rPr lang="en-GB" altLang="en-US" dirty="0">
                <a:latin typeface="Calibri" panose="020F0502020204030204" pitchFamily="34" charset="0"/>
                <a:ea typeface="Calibri" panose="020F0502020204030204" pitchFamily="34" charset="0"/>
                <a:cs typeface="Arial" panose="020B0604020202020204" pitchFamily="34" charset="0"/>
              </a:rPr>
              <a:t>For the first time, the woman felt fear, though she did not know why. Adrenaline shot through her trunk and her limbs, generating a tingling heat and urging her to swim faster. She guessed that she was fifty yards from shore. She could see the line of white foam where the waves broke on the beach. She saw the lights in the house, and for a comforting moment she thought she saw someone pass by one of the windows.</a:t>
            </a:r>
            <a:br>
              <a:rPr lang="en-GB" altLang="en-US" dirty="0">
                <a:latin typeface="Calibri" panose="020F0502020204030204" pitchFamily="34" charset="0"/>
                <a:ea typeface="Calibri" panose="020F0502020204030204" pitchFamily="34" charset="0"/>
                <a:cs typeface="Arial" panose="020B0604020202020204" pitchFamily="34" charset="0"/>
              </a:rPr>
            </a:br>
            <a:r>
              <a:rPr lang="en-GB" altLang="en-US" dirty="0">
                <a:latin typeface="Calibri" panose="020F0502020204030204" pitchFamily="34" charset="0"/>
                <a:ea typeface="Calibri" panose="020F0502020204030204" pitchFamily="34" charset="0"/>
                <a:cs typeface="Arial" panose="020B0604020202020204" pitchFamily="34" charset="0"/>
              </a:rPr>
              <a:t> </a:t>
            </a:r>
            <a:br>
              <a:rPr lang="en-GB" altLang="en-US" dirty="0">
                <a:latin typeface="Calibri" panose="020F0502020204030204" pitchFamily="34" charset="0"/>
                <a:ea typeface="Calibri" panose="020F0502020204030204" pitchFamily="34" charset="0"/>
                <a:cs typeface="Arial" panose="020B0604020202020204" pitchFamily="34" charset="0"/>
              </a:rPr>
            </a:br>
            <a:endParaRPr lang="en-US" altLang="en-US" dirty="0"/>
          </a:p>
        </p:txBody>
      </p:sp>
      <p:sp>
        <p:nvSpPr>
          <p:cNvPr id="4" name="TextBox 3">
            <a:extLst>
              <a:ext uri="{FF2B5EF4-FFF2-40B4-BE49-F238E27FC236}">
                <a16:creationId xmlns:a16="http://schemas.microsoft.com/office/drawing/2014/main" xmlns="" id="{DBE59A26-2B12-A842-81D4-F14732051A6A}"/>
              </a:ext>
            </a:extLst>
          </p:cNvPr>
          <p:cNvSpPr txBox="1">
            <a:spLocks noChangeArrowheads="1"/>
          </p:cNvSpPr>
          <p:nvPr/>
        </p:nvSpPr>
        <p:spPr bwMode="auto">
          <a:xfrm>
            <a:off x="187325" y="836712"/>
            <a:ext cx="24495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dirty="0">
                <a:latin typeface="Calibri" panose="020F0502020204030204" pitchFamily="34" charset="0"/>
                <a:ea typeface="Calibri" panose="020F0502020204030204" pitchFamily="34" charset="0"/>
                <a:cs typeface="Arial" panose="020B0604020202020204" pitchFamily="34" charset="0"/>
              </a:rPr>
              <a:t>The fish closed on the woman and hurtled past, a dozen feet to the side and six feet below the surface. The woman felt only a wave of pressure that seemed to lift her up in the water and ease her down again. She stopped swimming and held her breath. Feeling nothing further, she resumed her lurching stroke.</a:t>
            </a:r>
            <a:br>
              <a:rPr lang="en-GB" altLang="en-US" dirty="0">
                <a:latin typeface="Calibri" panose="020F0502020204030204" pitchFamily="34" charset="0"/>
                <a:ea typeface="Calibri" panose="020F0502020204030204" pitchFamily="34" charset="0"/>
                <a:cs typeface="Arial" panose="020B0604020202020204" pitchFamily="34" charset="0"/>
              </a:rPr>
            </a:br>
            <a:endParaRPr lang="en-US" altLang="en-US" dirty="0"/>
          </a:p>
        </p:txBody>
      </p:sp>
      <p:sp>
        <p:nvSpPr>
          <p:cNvPr id="5" name="TextBox 4">
            <a:extLst>
              <a:ext uri="{FF2B5EF4-FFF2-40B4-BE49-F238E27FC236}">
                <a16:creationId xmlns:a16="http://schemas.microsoft.com/office/drawing/2014/main" xmlns="" id="{3D983F68-0DAA-E943-BF60-2C5BC2169829}"/>
              </a:ext>
            </a:extLst>
          </p:cNvPr>
          <p:cNvSpPr txBox="1">
            <a:spLocks noChangeArrowheads="1"/>
          </p:cNvSpPr>
          <p:nvPr/>
        </p:nvSpPr>
        <p:spPr bwMode="auto">
          <a:xfrm>
            <a:off x="5803900" y="4173538"/>
            <a:ext cx="3335338"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dirty="0">
                <a:latin typeface="Calibri" panose="020F0502020204030204" pitchFamily="34" charset="0"/>
                <a:ea typeface="Calibri" panose="020F0502020204030204" pitchFamily="34" charset="0"/>
                <a:cs typeface="Arial" panose="020B0604020202020204" pitchFamily="34" charset="0"/>
              </a:rPr>
              <a:t>The fish smelled her now, and the vibrations—erratic and sharp—</a:t>
            </a:r>
            <a:r>
              <a:rPr lang="en-GB" altLang="en-US" dirty="0" err="1">
                <a:latin typeface="Calibri" panose="020F0502020204030204" pitchFamily="34" charset="0"/>
                <a:ea typeface="Calibri" panose="020F0502020204030204" pitchFamily="34" charset="0"/>
                <a:cs typeface="Arial" panose="020B0604020202020204" pitchFamily="34" charset="0"/>
              </a:rPr>
              <a:t>signaled</a:t>
            </a:r>
            <a:r>
              <a:rPr lang="en-GB" altLang="en-US" dirty="0">
                <a:latin typeface="Calibri" panose="020F0502020204030204" pitchFamily="34" charset="0"/>
                <a:ea typeface="Calibri" panose="020F0502020204030204" pitchFamily="34" charset="0"/>
                <a:cs typeface="Arial" panose="020B0604020202020204" pitchFamily="34" charset="0"/>
              </a:rPr>
              <a:t> distress. The fish began to circle close to the surface. Its dorsal fin broke water, and its tail, thrashing back and forth, cut the glassy surface with a hiss. A series of tremors shook its body.</a:t>
            </a:r>
            <a:br>
              <a:rPr lang="en-GB" altLang="en-US" dirty="0">
                <a:latin typeface="Calibri" panose="020F0502020204030204" pitchFamily="34" charset="0"/>
                <a:ea typeface="Calibri" panose="020F0502020204030204" pitchFamily="34" charset="0"/>
                <a:cs typeface="Arial" panose="020B0604020202020204" pitchFamily="34" charset="0"/>
              </a:rPr>
            </a:br>
            <a:endParaRPr lang="en-US" altLang="en-US" dirty="0"/>
          </a:p>
        </p:txBody>
      </p:sp>
      <p:sp>
        <p:nvSpPr>
          <p:cNvPr id="6" name="TextBox 5">
            <a:extLst>
              <a:ext uri="{FF2B5EF4-FFF2-40B4-BE49-F238E27FC236}">
                <a16:creationId xmlns:a16="http://schemas.microsoft.com/office/drawing/2014/main" xmlns="" id="{A158616F-6EF4-3E47-9987-67E5DB7F74CF}"/>
              </a:ext>
            </a:extLst>
          </p:cNvPr>
          <p:cNvSpPr txBox="1">
            <a:spLocks noChangeArrowheads="1"/>
          </p:cNvSpPr>
          <p:nvPr/>
        </p:nvSpPr>
        <p:spPr bwMode="auto">
          <a:xfrm>
            <a:off x="611560" y="5200651"/>
            <a:ext cx="46799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dirty="0">
                <a:latin typeface="Calibri" panose="020F0502020204030204" pitchFamily="34" charset="0"/>
                <a:ea typeface="Calibri" panose="020F0502020204030204" pitchFamily="34" charset="0"/>
                <a:cs typeface="Arial" panose="020B0604020202020204" pitchFamily="34" charset="0"/>
              </a:rPr>
              <a:t>The fish was about forty feet from the woman, off to the side, when it turned suddenly to the left, dropped entirely below the surface, and, with two quick thrusts of its tail, was upon her.</a:t>
            </a:r>
            <a:br>
              <a:rPr lang="en-GB" altLang="en-US" dirty="0">
                <a:latin typeface="Calibri" panose="020F0502020204030204" pitchFamily="34" charset="0"/>
                <a:ea typeface="Calibri" panose="020F0502020204030204" pitchFamily="34" charset="0"/>
                <a:cs typeface="Arial" panose="020B0604020202020204" pitchFamily="34" charset="0"/>
              </a:rPr>
            </a:br>
            <a:endParaRPr lang="en-US" altLang="en-US" dirty="0"/>
          </a:p>
        </p:txBody>
      </p:sp>
      <p:pic>
        <p:nvPicPr>
          <p:cNvPr id="7" name="Picture 6" descr="A fish swimming under water&#10;&#10;Description automatically generated">
            <a:extLst>
              <a:ext uri="{FF2B5EF4-FFF2-40B4-BE49-F238E27FC236}">
                <a16:creationId xmlns:a16="http://schemas.microsoft.com/office/drawing/2014/main" xmlns="" id="{2DB72D8D-9C31-BD4C-BF9D-D3641269BE67}"/>
              </a:ext>
            </a:extLst>
          </p:cNvPr>
          <p:cNvPicPr>
            <a:picLocks noChangeAspect="1"/>
          </p:cNvPicPr>
          <p:nvPr/>
        </p:nvPicPr>
        <p:blipFill>
          <a:blip r:embed="rId2"/>
          <a:stretch>
            <a:fillRect/>
          </a:stretch>
        </p:blipFill>
        <p:spPr>
          <a:xfrm>
            <a:off x="6012160" y="876655"/>
            <a:ext cx="2631824" cy="3074275"/>
          </a:xfrm>
          <a:prstGeom prst="rect">
            <a:avLst/>
          </a:prstGeom>
        </p:spPr>
      </p:pic>
    </p:spTree>
    <p:extLst>
      <p:ext uri="{BB962C8B-B14F-4D97-AF65-F5344CB8AC3E}">
        <p14:creationId xmlns:p14="http://schemas.microsoft.com/office/powerpoint/2010/main" val="1755538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a:extLst>
              <a:ext uri="{FF2B5EF4-FFF2-40B4-BE49-F238E27FC236}">
                <a16:creationId xmlns:a16="http://schemas.microsoft.com/office/drawing/2014/main" xmlns="" id="{B9D090FC-3E7D-B44A-B25E-36E3BAA2C83C}"/>
              </a:ext>
            </a:extLst>
          </p:cNvPr>
          <p:cNvSpPr>
            <a:spLocks noGrp="1"/>
          </p:cNvSpPr>
          <p:nvPr>
            <p:ph type="subTitle" idx="1"/>
          </p:nvPr>
        </p:nvSpPr>
        <p:spPr>
          <a:xfrm>
            <a:off x="307975" y="260350"/>
            <a:ext cx="8820150" cy="6246813"/>
          </a:xfrm>
        </p:spPr>
        <p:txBody>
          <a:bodyPr>
            <a:normAutofit lnSpcReduction="10000"/>
          </a:bodyPr>
          <a:lstStyle/>
          <a:p>
            <a:pPr eaLnBrk="1" hangingPunct="1">
              <a:defRPr/>
            </a:pPr>
            <a:r>
              <a:rPr lang="en-GB" b="1" dirty="0">
                <a:solidFill>
                  <a:schemeClr val="accent1">
                    <a:lumMod val="75000"/>
                  </a:schemeClr>
                </a:solidFill>
              </a:rPr>
              <a:t>Miss </a:t>
            </a:r>
            <a:r>
              <a:rPr lang="en-GB" b="1" dirty="0" err="1">
                <a:solidFill>
                  <a:schemeClr val="accent1">
                    <a:lumMod val="75000"/>
                  </a:schemeClr>
                </a:solidFill>
              </a:rPr>
              <a:t>Havisham</a:t>
            </a:r>
            <a:r>
              <a:rPr lang="en-GB" b="1" dirty="0">
                <a:solidFill>
                  <a:schemeClr val="accent1">
                    <a:lumMod val="75000"/>
                  </a:schemeClr>
                </a:solidFill>
              </a:rPr>
              <a:t> – </a:t>
            </a:r>
            <a:r>
              <a:rPr lang="en-GB" b="1" u="sng" dirty="0">
                <a:solidFill>
                  <a:schemeClr val="accent1">
                    <a:lumMod val="75000"/>
                  </a:schemeClr>
                </a:solidFill>
              </a:rPr>
              <a:t>Great Expectations</a:t>
            </a:r>
            <a:endParaRPr lang="en-GB" dirty="0">
              <a:solidFill>
                <a:schemeClr val="accent1">
                  <a:lumMod val="75000"/>
                </a:schemeClr>
              </a:solidFill>
            </a:endParaRPr>
          </a:p>
          <a:p>
            <a:pPr eaLnBrk="1" hangingPunct="1">
              <a:defRPr/>
            </a:pPr>
            <a:r>
              <a:rPr lang="en-GB" b="1" dirty="0"/>
              <a:t> </a:t>
            </a:r>
            <a:endParaRPr lang="en-GB" dirty="0"/>
          </a:p>
          <a:p>
            <a:pPr eaLnBrk="1" hangingPunct="1">
              <a:defRPr/>
            </a:pPr>
            <a:r>
              <a:rPr lang="en-GB" dirty="0"/>
              <a:t>The mad, vengeful Miss </a:t>
            </a:r>
            <a:r>
              <a:rPr lang="en-GB" dirty="0" err="1"/>
              <a:t>Havisham</a:t>
            </a:r>
            <a:r>
              <a:rPr lang="en-GB" dirty="0"/>
              <a:t>, a wealthy dowager who lives in a rotting mansion and wears an old wedding dress every day of her life, is not exactly a believable character, but she is certainly one of the most memorable creations in the book. Miss </a:t>
            </a:r>
            <a:r>
              <a:rPr lang="en-GB" dirty="0" err="1"/>
              <a:t>Havisham’s</a:t>
            </a:r>
            <a:r>
              <a:rPr lang="en-GB" dirty="0"/>
              <a:t> life is defined by a single tragic event: her jilting by </a:t>
            </a:r>
            <a:r>
              <a:rPr lang="en-GB" dirty="0" err="1"/>
              <a:t>Compeyson</a:t>
            </a:r>
            <a:r>
              <a:rPr lang="en-GB" dirty="0"/>
              <a:t> on what was to have been their wedding day. From that moment forth, Miss </a:t>
            </a:r>
            <a:r>
              <a:rPr lang="en-GB" dirty="0" err="1"/>
              <a:t>Havisham</a:t>
            </a:r>
            <a:r>
              <a:rPr lang="en-GB" dirty="0"/>
              <a:t> is determined never to move beyond her heartbreak. She stops all the clocks in </a:t>
            </a:r>
            <a:r>
              <a:rPr lang="en-GB" dirty="0" err="1"/>
              <a:t>Satis</a:t>
            </a:r>
            <a:r>
              <a:rPr lang="en-GB" dirty="0"/>
              <a:t> House at twenty minutes to nine, the moment when she first learned that </a:t>
            </a:r>
            <a:r>
              <a:rPr lang="en-GB" dirty="0" err="1"/>
              <a:t>Compeyson</a:t>
            </a:r>
            <a:r>
              <a:rPr lang="en-GB" dirty="0"/>
              <a:t> was gone, and she wears only one shoe, because when she learned of his betrayal, she had not yet put on the other shoe. With a kind of manic, obsessive cruelty, Miss </a:t>
            </a:r>
            <a:r>
              <a:rPr lang="en-GB" dirty="0" err="1"/>
              <a:t>Havisham</a:t>
            </a:r>
            <a:r>
              <a:rPr lang="en-GB" dirty="0"/>
              <a:t> adopts Estella and raises her as a weapon to achieve her own revenge on men. Miss </a:t>
            </a:r>
            <a:r>
              <a:rPr lang="en-GB" dirty="0" err="1"/>
              <a:t>Havisham</a:t>
            </a:r>
            <a:r>
              <a:rPr lang="en-GB" dirty="0"/>
              <a:t> is an example of single-minded vengeance pursued destructively: both Miss </a:t>
            </a:r>
            <a:r>
              <a:rPr lang="en-GB" dirty="0" err="1"/>
              <a:t>Havisham</a:t>
            </a:r>
            <a:r>
              <a:rPr lang="en-GB" dirty="0"/>
              <a:t> and the people in her life suffer greatly because of her quest for revenge. </a:t>
            </a:r>
          </a:p>
          <a:p>
            <a:pPr eaLnBrk="1" hangingPunct="1">
              <a:defRPr/>
            </a:pPr>
            <a:r>
              <a:rPr lang="en-GB" dirty="0"/>
              <a:t> </a:t>
            </a:r>
          </a:p>
          <a:p>
            <a:pPr eaLnBrk="1" hangingPunct="1">
              <a:defRPr/>
            </a:pPr>
            <a:endParaRPr lang="en-GB" sz="2000" dirty="0"/>
          </a:p>
        </p:txBody>
      </p:sp>
      <p:pic>
        <p:nvPicPr>
          <p:cNvPr id="4" name="Picture 3">
            <a:extLst>
              <a:ext uri="{FF2B5EF4-FFF2-40B4-BE49-F238E27FC236}">
                <a16:creationId xmlns:a16="http://schemas.microsoft.com/office/drawing/2014/main" xmlns="" id="{B07EC6DA-27AE-D04B-8CCA-2006A3B58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09"/>
          <a:stretch>
            <a:fillRect/>
          </a:stretch>
        </p:blipFill>
        <p:spPr bwMode="auto">
          <a:xfrm>
            <a:off x="17463" y="5300663"/>
            <a:ext cx="1387475"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B02414FA-3D52-43B5-9FAD-63CBCE04675A}"/>
              </a:ext>
            </a:extLst>
          </p:cNvPr>
          <p:cNvSpPr txBox="1"/>
          <p:nvPr/>
        </p:nvSpPr>
        <p:spPr>
          <a:xfrm>
            <a:off x="5419725" y="3697288"/>
            <a:ext cx="3605213" cy="2678112"/>
          </a:xfrm>
          <a:prstGeom prst="rect">
            <a:avLst/>
          </a:prstGeom>
          <a:solidFill>
            <a:schemeClr val="accent1">
              <a:lumMod val="20000"/>
              <a:lumOff val="80000"/>
            </a:schemeClr>
          </a:solidFill>
        </p:spPr>
        <p:txBody>
          <a:bodyPr>
            <a:spAutoFit/>
          </a:bodyPr>
          <a:lstStyle/>
          <a:p>
            <a:pPr>
              <a:defRPr/>
            </a:pPr>
            <a:r>
              <a:rPr lang="en-GB" sz="2400" dirty="0"/>
              <a:t>Give different criteria for fact recall:</a:t>
            </a:r>
          </a:p>
          <a:p>
            <a:pPr>
              <a:defRPr/>
            </a:pPr>
            <a:endParaRPr lang="en-GB" sz="2400" dirty="0"/>
          </a:p>
          <a:p>
            <a:pPr marL="285750" indent="-285750">
              <a:buFont typeface="Arial" panose="020B0604020202020204" pitchFamily="34" charset="0"/>
              <a:buChar char="•"/>
              <a:defRPr/>
            </a:pPr>
            <a:r>
              <a:rPr lang="en-GB" sz="2400" dirty="0"/>
              <a:t>Why she seems sad</a:t>
            </a:r>
          </a:p>
          <a:p>
            <a:pPr marL="285750" indent="-285750">
              <a:buFont typeface="Arial" panose="020B0604020202020204" pitchFamily="34" charset="0"/>
              <a:buChar char="•"/>
              <a:defRPr/>
            </a:pPr>
            <a:r>
              <a:rPr lang="en-GB" sz="2400" dirty="0"/>
              <a:t>Why she seems mad</a:t>
            </a:r>
          </a:p>
          <a:p>
            <a:pPr marL="285750" indent="-285750">
              <a:buFont typeface="Arial" panose="020B0604020202020204" pitchFamily="34" charset="0"/>
              <a:buChar char="•"/>
              <a:defRPr/>
            </a:pPr>
            <a:r>
              <a:rPr lang="en-GB" sz="2400" dirty="0"/>
              <a:t>Why she seems dangerous</a:t>
            </a:r>
          </a:p>
        </p:txBody>
      </p:sp>
    </p:spTree>
    <p:custDataLst>
      <p:tags r:id="rId1"/>
    </p:custDataLst>
    <p:extLst>
      <p:ext uri="{BB962C8B-B14F-4D97-AF65-F5344CB8AC3E}">
        <p14:creationId xmlns:p14="http://schemas.microsoft.com/office/powerpoint/2010/main" val="2126512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0" y="3676973"/>
            <a:ext cx="8964613" cy="2800767"/>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 typeface="Calibri" pitchFamily="34" charset="0"/>
              <a:buAutoNum type="arabicPeriod"/>
            </a:pPr>
            <a:r>
              <a:rPr lang="en-GB" sz="2000" b="1" dirty="0"/>
              <a:t>Sit with your home group.</a:t>
            </a:r>
          </a:p>
          <a:p>
            <a:pPr>
              <a:buFont typeface="Calibri" pitchFamily="34" charset="0"/>
              <a:buAutoNum type="arabicPeriod"/>
            </a:pPr>
            <a:r>
              <a:rPr lang="en-GB" sz="2000" b="1" dirty="0"/>
              <a:t>Allocate one of the roles above to each group member </a:t>
            </a:r>
          </a:p>
          <a:p>
            <a:pPr>
              <a:buFont typeface="Calibri" pitchFamily="34" charset="0"/>
              <a:buAutoNum type="arabicPeriod"/>
            </a:pPr>
            <a:r>
              <a:rPr lang="en-GB" sz="2000" b="1" dirty="0"/>
              <a:t>Relocate to another table with three others of the same number </a:t>
            </a:r>
            <a:r>
              <a:rPr lang="en-GB" sz="1600" b="1" dirty="0"/>
              <a:t>(all number 1s on one table etc)</a:t>
            </a:r>
            <a:endParaRPr lang="en-GB" sz="2000" b="1" dirty="0"/>
          </a:p>
          <a:p>
            <a:pPr>
              <a:buFont typeface="Calibri" pitchFamily="34" charset="0"/>
              <a:buAutoNum type="arabicPeriod"/>
            </a:pPr>
            <a:r>
              <a:rPr lang="en-GB" sz="2000" b="1" dirty="0"/>
              <a:t>Watch and listen carefully to story and carry out your assigned role.</a:t>
            </a:r>
          </a:p>
          <a:p>
            <a:pPr>
              <a:buFont typeface="Calibri" pitchFamily="34" charset="0"/>
              <a:buAutoNum type="arabicPeriod"/>
            </a:pPr>
            <a:r>
              <a:rPr lang="en-GB" sz="2000" b="1" dirty="0"/>
              <a:t>Return to home group tables to feedback</a:t>
            </a:r>
          </a:p>
          <a:p>
            <a:pPr>
              <a:buFont typeface="Calibri" pitchFamily="34" charset="0"/>
              <a:buAutoNum type="arabicPeriod"/>
            </a:pPr>
            <a:r>
              <a:rPr lang="en-GB" sz="2000" b="1" dirty="0"/>
              <a:t>Assessors listen to each group member to test on recall (starting with listeners)</a:t>
            </a:r>
          </a:p>
          <a:p>
            <a:pPr>
              <a:buFont typeface="Calibri" pitchFamily="34" charset="0"/>
              <a:buAutoNum type="arabicPeriod"/>
            </a:pPr>
            <a:r>
              <a:rPr lang="en-GB" sz="2000" b="1" dirty="0"/>
              <a:t>Assessors feed back on successes of various methods.</a:t>
            </a:r>
          </a:p>
        </p:txBody>
      </p:sp>
      <p:sp>
        <p:nvSpPr>
          <p:cNvPr id="3075" name="Picture 6" descr="MCj02322470000[1]"/>
          <p:cNvSpPr>
            <a:spLocks noChangeAspect="1" noChangeArrowheads="1"/>
          </p:cNvSpPr>
          <p:nvPr/>
        </p:nvSpPr>
        <p:spPr bwMode="auto">
          <a:xfrm>
            <a:off x="7105650" y="0"/>
            <a:ext cx="20383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Rectangle 2"/>
          <p:cNvSpPr txBox="1">
            <a:spLocks noChangeArrowheads="1"/>
          </p:cNvSpPr>
          <p:nvPr/>
        </p:nvSpPr>
        <p:spPr bwMode="auto">
          <a:xfrm>
            <a:off x="367506" y="171233"/>
            <a:ext cx="8229600" cy="765175"/>
          </a:xfrm>
          <a:prstGeom prst="rect">
            <a:avLst/>
          </a:prstGeom>
          <a:noFill/>
          <a:ln w="9525">
            <a:noFill/>
            <a:miter lim="800000"/>
            <a:headEnd/>
            <a:tailEnd/>
          </a:ln>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sz="6000" b="1" dirty="0">
                <a:solidFill>
                  <a:srgbClr val="7030A0"/>
                </a:solidFill>
                <a:effectLst>
                  <a:outerShdw blurRad="38100" dist="38100" dir="2700000" algn="tl">
                    <a:srgbClr val="C0C0C0"/>
                  </a:outerShdw>
                </a:effectLst>
                <a:latin typeface="Arial Unicode MS" pitchFamily="34" charset="-128"/>
              </a:rPr>
              <a:t>Listen &amp; Recall</a:t>
            </a:r>
          </a:p>
        </p:txBody>
      </p:sp>
      <p:graphicFrame>
        <p:nvGraphicFramePr>
          <p:cNvPr id="9" name="Table 8"/>
          <p:cNvGraphicFramePr>
            <a:graphicFrameLocks noGrp="1"/>
          </p:cNvGraphicFramePr>
          <p:nvPr/>
        </p:nvGraphicFramePr>
        <p:xfrm>
          <a:off x="0" y="1052513"/>
          <a:ext cx="9144000" cy="2374900"/>
        </p:xfrm>
        <a:graphic>
          <a:graphicData uri="http://schemas.openxmlformats.org/drawingml/2006/table">
            <a:tbl>
              <a:tblPr/>
              <a:tblGrid>
                <a:gridCol w="4572000">
                  <a:extLst>
                    <a:ext uri="{9D8B030D-6E8A-4147-A177-3AD203B41FA5}">
                      <a16:colId xmlns:a16="http://schemas.microsoft.com/office/drawing/2014/main" xmlns="" val="20000"/>
                    </a:ext>
                  </a:extLst>
                </a:gridCol>
                <a:gridCol w="4572000">
                  <a:extLst>
                    <a:ext uri="{9D8B030D-6E8A-4147-A177-3AD203B41FA5}">
                      <a16:colId xmlns:a16="http://schemas.microsoft.com/office/drawing/2014/main" xmlns="" val="20001"/>
                    </a:ext>
                  </a:extLst>
                </a:gridCol>
              </a:tblGrid>
              <a:tr h="1187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1.  </a:t>
                      </a:r>
                      <a:r>
                        <a:rPr kumimoji="0" lang="en-GB" sz="1800" b="1" i="0" u="sng" strike="noStrike" cap="none" normalizeH="0" baseline="0">
                          <a:ln>
                            <a:noFill/>
                          </a:ln>
                          <a:solidFill>
                            <a:schemeClr val="tx1"/>
                          </a:solidFill>
                          <a:effectLst/>
                          <a:latin typeface="Arial" charset="0"/>
                        </a:rPr>
                        <a:t>Note taker </a:t>
                      </a:r>
                      <a:r>
                        <a:rPr kumimoji="0" lang="en-GB" sz="1800" b="0" i="0" u="none" strike="noStrike" cap="none" normalizeH="0" baseline="0">
                          <a:ln>
                            <a:noFill/>
                          </a:ln>
                          <a:solidFill>
                            <a:schemeClr val="tx1"/>
                          </a:solidFill>
                          <a:effectLst/>
                          <a:latin typeface="Arial" charset="0"/>
                        </a:rPr>
                        <a:t>writes down key features of the story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Arial" charset="0"/>
                        </a:rPr>
                        <a:t>(tip: you will need to paraphrase)</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Arial" charset="0"/>
                        </a:rPr>
                        <a:t>2. </a:t>
                      </a:r>
                      <a:r>
                        <a:rPr kumimoji="0" lang="en-GB" sz="1800" b="1" i="0" u="sng" strike="noStrike" cap="none" normalizeH="0" baseline="0">
                          <a:ln>
                            <a:noFill/>
                          </a:ln>
                          <a:solidFill>
                            <a:schemeClr val="tx1"/>
                          </a:solidFill>
                          <a:effectLst/>
                          <a:latin typeface="Arial" charset="0"/>
                        </a:rPr>
                        <a:t>Picture taker </a:t>
                      </a:r>
                      <a:r>
                        <a:rPr kumimoji="0" lang="en-GB" sz="1800" b="0" i="0" u="none" strike="noStrike" cap="none" normalizeH="0" baseline="0">
                          <a:ln>
                            <a:noFill/>
                          </a:ln>
                          <a:solidFill>
                            <a:schemeClr val="tx1"/>
                          </a:solidFill>
                          <a:effectLst/>
                          <a:latin typeface="Arial" charset="0"/>
                        </a:rPr>
                        <a:t>draws images to represent the key messages/ features of the story</a:t>
                      </a:r>
                      <a:endParaRPr kumimoji="0" lang="en-GB" sz="1800" b="1" i="0" u="none" strike="noStrike" cap="none" normalizeH="0" baseline="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D9811"/>
                    </a:solidFill>
                  </a:tcPr>
                </a:tc>
                <a:extLst>
                  <a:ext uri="{0D108BD9-81ED-4DB2-BD59-A6C34878D82A}">
                    <a16:rowId xmlns:a16="http://schemas.microsoft.com/office/drawing/2014/main" xmlns="" val="10000"/>
                  </a:ext>
                </a:extLst>
              </a:tr>
              <a:tr h="1187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rPr>
                        <a:t>3. </a:t>
                      </a:r>
                      <a:r>
                        <a:rPr kumimoji="0" lang="en-GB" sz="1800" b="1" i="0" u="sng" strike="noStrike" cap="none" normalizeH="0" baseline="0" dirty="0">
                          <a:ln>
                            <a:noFill/>
                          </a:ln>
                          <a:solidFill>
                            <a:schemeClr val="tx1"/>
                          </a:solidFill>
                          <a:effectLst/>
                          <a:latin typeface="Arial" charset="0"/>
                        </a:rPr>
                        <a:t>Listener</a:t>
                      </a:r>
                      <a:r>
                        <a:rPr kumimoji="0" lang="en-GB" sz="1800" b="1" i="0" u="none" strike="noStrike" cap="none" normalizeH="0" baseline="0" dirty="0">
                          <a:ln>
                            <a:noFill/>
                          </a:ln>
                          <a:solidFill>
                            <a:schemeClr val="tx1"/>
                          </a:solidFill>
                          <a:effectLst/>
                          <a:latin typeface="Arial" charset="0"/>
                        </a:rPr>
                        <a:t> </a:t>
                      </a:r>
                      <a:r>
                        <a:rPr kumimoji="0" lang="en-GB" sz="1800" b="0" i="0" u="none" strike="noStrike" cap="none" normalizeH="0" baseline="0" dirty="0">
                          <a:ln>
                            <a:noFill/>
                          </a:ln>
                          <a:solidFill>
                            <a:schemeClr val="tx1"/>
                          </a:solidFill>
                          <a:effectLst/>
                          <a:latin typeface="Arial" charset="0"/>
                        </a:rPr>
                        <a:t>cannot note down anything but must commit information heard to memory</a:t>
                      </a:r>
                      <a:endParaRPr kumimoji="0" lang="en-GB"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Arial" charset="0"/>
                        </a:rPr>
                        <a:t>4. </a:t>
                      </a:r>
                      <a:r>
                        <a:rPr kumimoji="0" lang="en-GB" sz="1800" b="1" i="0" u="sng" strike="noStrike" cap="none" normalizeH="0" baseline="0" dirty="0">
                          <a:ln>
                            <a:noFill/>
                          </a:ln>
                          <a:solidFill>
                            <a:schemeClr val="tx1"/>
                          </a:solidFill>
                          <a:effectLst/>
                          <a:latin typeface="Arial" charset="0"/>
                        </a:rPr>
                        <a:t>Assessor</a:t>
                      </a:r>
                      <a:r>
                        <a:rPr kumimoji="0" lang="en-GB" sz="1800" b="1" i="0" u="none" strike="noStrike" cap="none" normalizeH="0" baseline="0" dirty="0">
                          <a:ln>
                            <a:noFill/>
                          </a:ln>
                          <a:solidFill>
                            <a:schemeClr val="tx1"/>
                          </a:solidFill>
                          <a:effectLst/>
                          <a:latin typeface="Arial" charset="0"/>
                        </a:rPr>
                        <a:t> </a:t>
                      </a:r>
                      <a:r>
                        <a:rPr kumimoji="0" lang="en-GB" sz="1800" b="0" i="0" u="none" strike="noStrike" cap="none" normalizeH="0" baseline="0" dirty="0">
                          <a:ln>
                            <a:noFill/>
                          </a:ln>
                          <a:solidFill>
                            <a:schemeClr val="tx1"/>
                          </a:solidFill>
                          <a:effectLst/>
                          <a:latin typeface="Arial" charset="0"/>
                        </a:rPr>
                        <a:t>must listen prepare to test others.</a:t>
                      </a:r>
                      <a:endParaRPr kumimoji="0" lang="en-GB" sz="1800" b="1" i="0" u="none" strike="noStrike" cap="none" normalizeH="0" baseline="0" dirty="0">
                        <a:ln>
                          <a:noFill/>
                        </a:ln>
                        <a:solidFill>
                          <a:schemeClr val="tx1"/>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963964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GCSE (9-1)</a:t>
            </a:r>
            <a:br>
              <a:rPr lang="en-GB" sz="4400" b="1" i="0" u="none" strike="noStrike" cap="none" dirty="0">
                <a:solidFill>
                  <a:schemeClr val="dk1"/>
                </a:solidFill>
                <a:latin typeface="Arial"/>
                <a:ea typeface="Arial"/>
                <a:cs typeface="Arial"/>
                <a:sym typeface="Arial"/>
              </a:rPr>
            </a:br>
            <a:r>
              <a:rPr lang="en-GB" sz="4400" b="1" i="0" u="none" strike="noStrike" cap="none" dirty="0">
                <a:solidFill>
                  <a:schemeClr val="dk1"/>
                </a:solidFill>
                <a:latin typeface="Arial"/>
                <a:ea typeface="Arial"/>
                <a:cs typeface="Arial"/>
                <a:sym typeface="Arial"/>
              </a:rPr>
              <a:t>English </a:t>
            </a:r>
            <a:endParaRPr sz="12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xmlns="" id="{7881366C-348A-AD43-BDD6-366685555F54}"/>
              </a:ext>
            </a:extLst>
          </p:cNvPr>
          <p:cNvSpPr txBox="1"/>
          <p:nvPr/>
        </p:nvSpPr>
        <p:spPr>
          <a:xfrm>
            <a:off x="704335" y="4732637"/>
            <a:ext cx="2743199" cy="646331"/>
          </a:xfrm>
          <a:prstGeom prst="rect">
            <a:avLst/>
          </a:prstGeom>
          <a:solidFill>
            <a:schemeClr val="tx1"/>
          </a:solidFill>
        </p:spPr>
        <p:txBody>
          <a:bodyPr wrap="square" rtlCol="0">
            <a:spAutoFit/>
          </a:bodyPr>
          <a:lstStyle/>
          <a:p>
            <a:r>
              <a:rPr lang="en-US" sz="3600" dirty="0">
                <a:solidFill>
                  <a:schemeClr val="bg1"/>
                </a:solidFill>
                <a:latin typeface="Arial" panose="020B0604020202020204" pitchFamily="34" charset="0"/>
                <a:ea typeface="STCaiyun" panose="020B0400000000000000" pitchFamily="34" charset="-122"/>
                <a:cs typeface="Arial" panose="020B0604020202020204" pitchFamily="34" charset="0"/>
              </a:rPr>
              <a:t>Tea Break</a:t>
            </a:r>
          </a:p>
        </p:txBody>
      </p:sp>
    </p:spTree>
    <p:extLst>
      <p:ext uri="{BB962C8B-B14F-4D97-AF65-F5344CB8AC3E}">
        <p14:creationId xmlns:p14="http://schemas.microsoft.com/office/powerpoint/2010/main" val="30895354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433920A-816F-EB48-B9B0-DF27FB580D3F}"/>
              </a:ext>
            </a:extLst>
          </p:cNvPr>
          <p:cNvSpPr>
            <a:spLocks noGrp="1"/>
          </p:cNvSpPr>
          <p:nvPr>
            <p:ph type="body" idx="1"/>
          </p:nvPr>
        </p:nvSpPr>
        <p:spPr>
          <a:xfrm>
            <a:off x="552356" y="1798960"/>
            <a:ext cx="8229600" cy="4070500"/>
          </a:xfrm>
        </p:spPr>
        <p:txBody>
          <a:bodyPr/>
          <a:lstStyle/>
          <a:p>
            <a:pPr marL="685800" indent="-457200">
              <a:buFont typeface="Arial" panose="020B0604020202020204" pitchFamily="34" charset="0"/>
              <a:buChar char="•"/>
            </a:pPr>
            <a:r>
              <a:rPr lang="en-US" dirty="0"/>
              <a:t>Your time to share ideas, inspire each other with great ideas or just say hello. </a:t>
            </a:r>
          </a:p>
        </p:txBody>
      </p:sp>
      <p:sp>
        <p:nvSpPr>
          <p:cNvPr id="3" name="Title 2">
            <a:extLst>
              <a:ext uri="{FF2B5EF4-FFF2-40B4-BE49-F238E27FC236}">
                <a16:creationId xmlns:a16="http://schemas.microsoft.com/office/drawing/2014/main" xmlns="" id="{F440E247-CE68-4B45-8E32-F4A14ABFCD3E}"/>
              </a:ext>
            </a:extLst>
          </p:cNvPr>
          <p:cNvSpPr>
            <a:spLocks noGrp="1"/>
          </p:cNvSpPr>
          <p:nvPr>
            <p:ph type="title"/>
          </p:nvPr>
        </p:nvSpPr>
        <p:spPr/>
        <p:txBody>
          <a:bodyPr/>
          <a:lstStyle/>
          <a:p>
            <a:r>
              <a:rPr lang="en-US" dirty="0"/>
              <a:t>Tea break</a:t>
            </a:r>
          </a:p>
        </p:txBody>
      </p:sp>
    </p:spTree>
    <p:extLst>
      <p:ext uri="{BB962C8B-B14F-4D97-AF65-F5344CB8AC3E}">
        <p14:creationId xmlns:p14="http://schemas.microsoft.com/office/powerpoint/2010/main" val="3787728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GCSE (9-1)</a:t>
            </a:r>
            <a:br>
              <a:rPr lang="en-GB" sz="4400" b="1" i="0" u="none" strike="noStrike" cap="none" dirty="0">
                <a:solidFill>
                  <a:schemeClr val="dk1"/>
                </a:solidFill>
                <a:latin typeface="Arial"/>
                <a:ea typeface="Arial"/>
                <a:cs typeface="Arial"/>
                <a:sym typeface="Arial"/>
              </a:rPr>
            </a:br>
            <a:r>
              <a:rPr lang="en-GB" sz="4400" b="1" i="0" u="none" strike="noStrike" cap="none" dirty="0">
                <a:solidFill>
                  <a:schemeClr val="dk1"/>
                </a:solidFill>
                <a:latin typeface="Arial"/>
                <a:ea typeface="Arial"/>
                <a:cs typeface="Arial"/>
                <a:sym typeface="Arial"/>
              </a:rPr>
              <a:t>English </a:t>
            </a:r>
            <a:endParaRPr sz="12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xmlns="" id="{7881366C-348A-AD43-BDD6-366685555F54}"/>
              </a:ext>
            </a:extLst>
          </p:cNvPr>
          <p:cNvSpPr txBox="1"/>
          <p:nvPr/>
        </p:nvSpPr>
        <p:spPr>
          <a:xfrm>
            <a:off x="704335" y="4732637"/>
            <a:ext cx="2743199" cy="1200329"/>
          </a:xfrm>
          <a:prstGeom prst="rect">
            <a:avLst/>
          </a:prstGeom>
          <a:solidFill>
            <a:schemeClr val="tx1"/>
          </a:solidFill>
        </p:spPr>
        <p:txBody>
          <a:bodyPr wrap="square" rtlCol="0">
            <a:spAutoFit/>
          </a:bodyPr>
          <a:lstStyle/>
          <a:p>
            <a:r>
              <a:rPr lang="en-US" sz="3600" dirty="0">
                <a:solidFill>
                  <a:schemeClr val="bg1"/>
                </a:solidFill>
                <a:latin typeface="Arial" panose="020B0604020202020204" pitchFamily="34" charset="0"/>
                <a:ea typeface="STCaiyun" panose="020B0400000000000000" pitchFamily="34" charset="-122"/>
                <a:cs typeface="Arial" panose="020B0604020202020204" pitchFamily="34" charset="0"/>
              </a:rPr>
              <a:t>Shared Resources</a:t>
            </a:r>
          </a:p>
        </p:txBody>
      </p:sp>
    </p:spTree>
    <p:extLst>
      <p:ext uri="{BB962C8B-B14F-4D97-AF65-F5344CB8AC3E}">
        <p14:creationId xmlns:p14="http://schemas.microsoft.com/office/powerpoint/2010/main" val="36554869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28600" indent="0"/>
            <a:endParaRPr lang="en-GB" sz="2400" dirty="0"/>
          </a:p>
          <a:p>
            <a:pPr marL="228600" indent="0"/>
            <a:r>
              <a:rPr lang="en-GB" sz="2400" dirty="0" smtClean="0">
                <a:solidFill>
                  <a:srgbClr val="7030A0"/>
                </a:solidFill>
              </a:rPr>
              <a:t>Paulette  T - Summer homework booklet for </a:t>
            </a:r>
            <a:r>
              <a:rPr lang="en-GB" sz="2400" dirty="0" err="1" smtClean="0">
                <a:solidFill>
                  <a:srgbClr val="7030A0"/>
                </a:solidFill>
              </a:rPr>
              <a:t>Yr</a:t>
            </a:r>
            <a:r>
              <a:rPr lang="en-GB" sz="2400" dirty="0" smtClean="0">
                <a:solidFill>
                  <a:srgbClr val="7030A0"/>
                </a:solidFill>
              </a:rPr>
              <a:t> 7 and Yr8 </a:t>
            </a:r>
          </a:p>
          <a:p>
            <a:pPr marL="228600" indent="0"/>
            <a:endParaRPr lang="en-GB" sz="2400" dirty="0" smtClean="0"/>
          </a:p>
          <a:p>
            <a:pPr marL="228600" indent="0"/>
            <a:endParaRPr lang="en-GB" sz="2400" dirty="0"/>
          </a:p>
          <a:p>
            <a:pPr marL="228600" indent="0"/>
            <a:r>
              <a:rPr lang="en-GB" sz="2400" dirty="0" smtClean="0"/>
              <a:t>These </a:t>
            </a:r>
            <a:r>
              <a:rPr lang="en-GB" sz="2400" dirty="0"/>
              <a:t>will all be available on the webpage link below</a:t>
            </a:r>
          </a:p>
          <a:p>
            <a:pPr algn="ctr"/>
            <a:endParaRPr lang="en-GB" dirty="0">
              <a:solidFill>
                <a:srgbClr val="990099"/>
              </a:solidFill>
              <a:hlinkClick r:id="rId2"/>
            </a:endParaRPr>
          </a:p>
          <a:p>
            <a:pPr algn="ctr"/>
            <a:r>
              <a:rPr lang="en-GB" dirty="0">
                <a:solidFill>
                  <a:srgbClr val="990099"/>
                </a:solidFill>
                <a:hlinkClick r:id="rId2"/>
              </a:rPr>
              <a:t>English GCSE Webinar resource </a:t>
            </a:r>
            <a:r>
              <a:rPr lang="en-GB" dirty="0" smtClean="0">
                <a:solidFill>
                  <a:srgbClr val="990099"/>
                </a:solidFill>
                <a:hlinkClick r:id="rId2"/>
              </a:rPr>
              <a:t>page</a:t>
            </a:r>
            <a:endParaRPr lang="en-GB" dirty="0" smtClean="0">
              <a:solidFill>
                <a:srgbClr val="990099"/>
              </a:solidFill>
            </a:endParaRPr>
          </a:p>
          <a:p>
            <a:pPr algn="ctr"/>
            <a:endParaRPr lang="en-GB" dirty="0">
              <a:solidFill>
                <a:srgbClr val="990099"/>
              </a:solidFill>
            </a:endParaRPr>
          </a:p>
          <a:p>
            <a:pPr algn="ctr"/>
            <a:endParaRPr lang="en-GB" dirty="0">
              <a:solidFill>
                <a:srgbClr val="990099"/>
              </a:solidFill>
            </a:endParaRPr>
          </a:p>
          <a:p>
            <a:r>
              <a:rPr lang="en-GB" dirty="0">
                <a:solidFill>
                  <a:srgbClr val="990099"/>
                </a:solidFill>
              </a:rPr>
              <a:t>  </a:t>
            </a:r>
          </a:p>
        </p:txBody>
      </p:sp>
      <p:sp>
        <p:nvSpPr>
          <p:cNvPr id="3" name="Title 2"/>
          <p:cNvSpPr>
            <a:spLocks noGrp="1"/>
          </p:cNvSpPr>
          <p:nvPr>
            <p:ph type="title"/>
          </p:nvPr>
        </p:nvSpPr>
        <p:spPr/>
        <p:txBody>
          <a:bodyPr/>
          <a:lstStyle/>
          <a:p>
            <a:r>
              <a:rPr lang="en-GB" dirty="0"/>
              <a:t>Thanks for sharing!</a:t>
            </a:r>
          </a:p>
        </p:txBody>
      </p:sp>
    </p:spTree>
    <p:extLst>
      <p:ext uri="{BB962C8B-B14F-4D97-AF65-F5344CB8AC3E}">
        <p14:creationId xmlns:p14="http://schemas.microsoft.com/office/powerpoint/2010/main" val="364015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body" idx="1"/>
          </p:nvPr>
        </p:nvSpPr>
        <p:spPr>
          <a:xfrm>
            <a:off x="728840" y="1129142"/>
            <a:ext cx="8104609" cy="4723581"/>
          </a:xfrm>
          <a:prstGeom prst="rect">
            <a:avLst/>
          </a:prstGeom>
          <a:noFill/>
          <a:ln>
            <a:noFill/>
          </a:ln>
        </p:spPr>
        <p:txBody>
          <a:bodyPr spcFirstLastPara="1" wrap="square" lIns="0" tIns="0" rIns="0" bIns="0" anchor="t" anchorCtr="0">
            <a:noAutofit/>
          </a:bodyPr>
          <a:lstStyle/>
          <a:p>
            <a:pPr fontAlgn="base">
              <a:buFont typeface="Arial" panose="020B0604020202020204" pitchFamily="34" charset="0"/>
              <a:buChar char="•"/>
            </a:pPr>
            <a:r>
              <a:rPr lang="en-GB" dirty="0">
                <a:solidFill>
                  <a:srgbClr val="000000"/>
                </a:solidFill>
                <a:latin typeface="Calibri" panose="020F0502020204030204" pitchFamily="34" charset="0"/>
              </a:rPr>
              <a:t>Check-in</a:t>
            </a:r>
          </a:p>
          <a:p>
            <a:pPr fontAlgn="base">
              <a:buFont typeface="Arial" panose="020B0604020202020204" pitchFamily="34" charset="0"/>
              <a:buChar char="•"/>
            </a:pPr>
            <a:r>
              <a:rPr lang="en-GB" dirty="0">
                <a:solidFill>
                  <a:srgbClr val="000000"/>
                </a:solidFill>
                <a:latin typeface="Calibri" panose="020F0502020204030204" pitchFamily="34" charset="0"/>
              </a:rPr>
              <a:t>Update/feedback</a:t>
            </a:r>
          </a:p>
          <a:p>
            <a:pPr fontAlgn="base">
              <a:buFont typeface="Arial" panose="020B0604020202020204" pitchFamily="34" charset="0"/>
              <a:buChar char="•"/>
            </a:pPr>
            <a:r>
              <a:rPr lang="en-GB" dirty="0">
                <a:solidFill>
                  <a:srgbClr val="000000"/>
                </a:solidFill>
                <a:latin typeface="Calibri" panose="020F0502020204030204" pitchFamily="34" charset="0"/>
              </a:rPr>
              <a:t>Online resources</a:t>
            </a:r>
          </a:p>
          <a:p>
            <a:pPr fontAlgn="base">
              <a:buFont typeface="Arial" panose="020B0604020202020204" pitchFamily="34" charset="0"/>
              <a:buChar char="•"/>
            </a:pPr>
            <a:r>
              <a:rPr lang="en-GB" dirty="0">
                <a:solidFill>
                  <a:srgbClr val="000000"/>
                </a:solidFill>
                <a:latin typeface="Calibri" panose="020F0502020204030204" pitchFamily="34" charset="0"/>
              </a:rPr>
              <a:t>Language resources &amp; ideas</a:t>
            </a:r>
          </a:p>
          <a:p>
            <a:pPr fontAlgn="base">
              <a:buFont typeface="Arial" panose="020B0604020202020204" pitchFamily="34" charset="0"/>
              <a:buChar char="•"/>
            </a:pPr>
            <a:r>
              <a:rPr lang="en-GB" dirty="0">
                <a:solidFill>
                  <a:srgbClr val="000000"/>
                </a:solidFill>
                <a:latin typeface="Calibri" panose="020F0502020204030204" pitchFamily="34" charset="0"/>
              </a:rPr>
              <a:t>Tea break – time to discuss, share and energise</a:t>
            </a:r>
          </a:p>
          <a:p>
            <a:pPr fontAlgn="base">
              <a:buFont typeface="Arial" panose="020B0604020202020204" pitchFamily="34" charset="0"/>
              <a:buChar char="•"/>
            </a:pPr>
            <a:endParaRPr lang="en-GB" dirty="0">
              <a:solidFill>
                <a:srgbClr val="000000"/>
              </a:solidFill>
              <a:latin typeface="Calibri" panose="020F0502020204030204" pitchFamily="34" charset="0"/>
            </a:endParaRPr>
          </a:p>
          <a:p>
            <a:pPr fontAlgn="base">
              <a:buFont typeface="Arial" panose="020B0604020202020204" pitchFamily="34" charset="0"/>
              <a:buChar char="•"/>
            </a:pPr>
            <a:r>
              <a:rPr lang="en-GB" dirty="0">
                <a:solidFill>
                  <a:srgbClr val="000000"/>
                </a:solidFill>
                <a:latin typeface="Calibri" panose="020F0502020204030204" pitchFamily="34" charset="0"/>
              </a:rPr>
              <a:t>Shared resources</a:t>
            </a:r>
          </a:p>
          <a:p>
            <a:pPr fontAlgn="base">
              <a:buFont typeface="Arial" panose="020B0604020202020204" pitchFamily="34" charset="0"/>
              <a:buChar char="•"/>
            </a:pPr>
            <a:endParaRPr lang="en-GB" dirty="0">
              <a:solidFill>
                <a:srgbClr val="000000"/>
              </a:solidFill>
              <a:latin typeface="Calibri" panose="020F0502020204030204" pitchFamily="34" charset="0"/>
            </a:endParaRPr>
          </a:p>
          <a:p>
            <a:pPr marL="228600" indent="0" fontAlgn="base"/>
            <a:r>
              <a:rPr lang="en-GB" dirty="0">
                <a:solidFill>
                  <a:srgbClr val="000000"/>
                </a:solidFill>
                <a:latin typeface="Calibri" panose="020F0502020204030204" pitchFamily="34" charset="0"/>
              </a:rPr>
              <a:t/>
            </a:r>
            <a:br>
              <a:rPr lang="en-GB" dirty="0">
                <a:solidFill>
                  <a:srgbClr val="000000"/>
                </a:solidFill>
                <a:latin typeface="Calibri" panose="020F0502020204030204" pitchFamily="34" charset="0"/>
              </a:rPr>
            </a:br>
            <a:endParaRPr lang="en-GB" dirty="0">
              <a:solidFill>
                <a:srgbClr val="000000"/>
              </a:solidFill>
              <a:latin typeface="Calibri" panose="020F0502020204030204" pitchFamily="34" charset="0"/>
            </a:endParaRPr>
          </a:p>
          <a:p>
            <a:r>
              <a:rPr lang="en-GB" dirty="0"/>
              <a:t/>
            </a:r>
            <a:br>
              <a:rPr lang="en-GB" dirty="0"/>
            </a:br>
            <a:endParaRPr dirty="0"/>
          </a:p>
        </p:txBody>
      </p:sp>
      <p:sp>
        <p:nvSpPr>
          <p:cNvPr id="101" name="Google Shape;101;p2"/>
          <p:cNvSpPr txBox="1">
            <a:spLocks noGrp="1"/>
          </p:cNvSpPr>
          <p:nvPr>
            <p:ph type="title"/>
          </p:nvPr>
        </p:nvSpPr>
        <p:spPr>
          <a:xfrm>
            <a:off x="1273299" y="179552"/>
            <a:ext cx="6568219" cy="11079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3600"/>
              <a:buFont typeface="Arial"/>
              <a:buNone/>
            </a:pPr>
            <a:r>
              <a:rPr lang="en-GB" dirty="0"/>
              <a:t>Agenda</a:t>
            </a:r>
            <a:endParaRPr dirty="0"/>
          </a:p>
        </p:txBody>
      </p:sp>
    </p:spTree>
    <p:extLst>
      <p:ext uri="{BB962C8B-B14F-4D97-AF65-F5344CB8AC3E}">
        <p14:creationId xmlns:p14="http://schemas.microsoft.com/office/powerpoint/2010/main" val="34006696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97F08B8-0456-414D-8039-1E6625717530}"/>
              </a:ext>
            </a:extLst>
          </p:cNvPr>
          <p:cNvSpPr>
            <a:spLocks noGrp="1"/>
          </p:cNvSpPr>
          <p:nvPr>
            <p:ph type="body" idx="1"/>
          </p:nvPr>
        </p:nvSpPr>
        <p:spPr/>
        <p:txBody>
          <a:bodyPr/>
          <a:lstStyle/>
          <a:p>
            <a:endParaRPr lang="en-US" dirty="0"/>
          </a:p>
          <a:p>
            <a:r>
              <a:rPr lang="en-US" dirty="0"/>
              <a:t>If you send them to us at</a:t>
            </a:r>
          </a:p>
          <a:p>
            <a:r>
              <a:rPr lang="en-US" dirty="0"/>
              <a:t>      </a:t>
            </a:r>
            <a:r>
              <a:rPr lang="en-US" dirty="0">
                <a:hlinkClick r:id="rId2"/>
              </a:rPr>
              <a:t>thefullenglish@pearson.com</a:t>
            </a:r>
            <a:endParaRPr lang="en-US" dirty="0"/>
          </a:p>
          <a:p>
            <a:endParaRPr lang="en-US" dirty="0"/>
          </a:p>
          <a:p>
            <a:r>
              <a:rPr lang="en-US" dirty="0"/>
              <a:t>  we will make them available to all who have signed up today.</a:t>
            </a:r>
          </a:p>
          <a:p>
            <a:endParaRPr lang="en-US" dirty="0"/>
          </a:p>
          <a:p>
            <a:endParaRPr lang="en-US" dirty="0"/>
          </a:p>
          <a:p>
            <a:r>
              <a:rPr lang="en-US" dirty="0"/>
              <a:t>Send us your requests (through the questionnaire link at the end) for next week – I’ll try my best to come up with something.</a:t>
            </a:r>
          </a:p>
        </p:txBody>
      </p:sp>
      <p:sp>
        <p:nvSpPr>
          <p:cNvPr id="3" name="Title 2">
            <a:extLst>
              <a:ext uri="{FF2B5EF4-FFF2-40B4-BE49-F238E27FC236}">
                <a16:creationId xmlns:a16="http://schemas.microsoft.com/office/drawing/2014/main" xmlns="" id="{338B1445-944D-844F-B125-DDC86A2C18D2}"/>
              </a:ext>
            </a:extLst>
          </p:cNvPr>
          <p:cNvSpPr>
            <a:spLocks noGrp="1"/>
          </p:cNvSpPr>
          <p:nvPr>
            <p:ph type="title"/>
          </p:nvPr>
        </p:nvSpPr>
        <p:spPr>
          <a:ln>
            <a:solidFill>
              <a:schemeClr val="accent1"/>
            </a:solidFill>
          </a:ln>
        </p:spPr>
        <p:txBody>
          <a:bodyPr/>
          <a:lstStyle/>
          <a:p>
            <a:r>
              <a:rPr lang="en-US" dirty="0"/>
              <a:t>Any other ideas to share?</a:t>
            </a:r>
            <a:br>
              <a:rPr lang="en-US" dirty="0"/>
            </a:br>
            <a:r>
              <a:rPr lang="en-US" sz="3200" dirty="0"/>
              <a:t>£25 voucher shared resource</a:t>
            </a:r>
          </a:p>
        </p:txBody>
      </p:sp>
    </p:spTree>
    <p:extLst>
      <p:ext uri="{BB962C8B-B14F-4D97-AF65-F5344CB8AC3E}">
        <p14:creationId xmlns:p14="http://schemas.microsoft.com/office/powerpoint/2010/main" val="1629497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1545" y="1929145"/>
            <a:ext cx="3669323" cy="1293291"/>
          </a:xfrm>
        </p:spPr>
        <p:txBody>
          <a:bodyPr>
            <a:noAutofit/>
          </a:bodyPr>
          <a:lstStyle/>
          <a:p>
            <a:pPr algn="l"/>
            <a:r>
              <a:rPr lang="en-GB" sz="4000" b="1" dirty="0">
                <a:solidFill>
                  <a:srgbClr val="7030A0"/>
                </a:solidFill>
              </a:rPr>
              <a:t/>
            </a:r>
            <a:br>
              <a:rPr lang="en-GB" sz="4000" b="1" dirty="0">
                <a:solidFill>
                  <a:srgbClr val="7030A0"/>
                </a:solidFill>
              </a:rPr>
            </a:br>
            <a:r>
              <a:rPr lang="en-GB" sz="4000" b="1" dirty="0">
                <a:solidFill>
                  <a:srgbClr val="7030A0"/>
                </a:solidFill>
              </a:rPr>
              <a:t/>
            </a:r>
            <a:br>
              <a:rPr lang="en-GB" sz="4000" b="1" dirty="0">
                <a:solidFill>
                  <a:srgbClr val="7030A0"/>
                </a:solidFill>
              </a:rPr>
            </a:br>
            <a:r>
              <a:rPr lang="en-GB" sz="4000" b="1" dirty="0">
                <a:solidFill>
                  <a:srgbClr val="7030A0"/>
                </a:solidFill>
              </a:rPr>
              <a:t>£10 voucher and the winner is..</a:t>
            </a:r>
            <a:br>
              <a:rPr lang="en-GB" sz="4000" b="1" dirty="0">
                <a:solidFill>
                  <a:srgbClr val="7030A0"/>
                </a:solidFill>
              </a:rPr>
            </a:br>
            <a:endParaRPr lang="en-GB" sz="4000" b="1" dirty="0">
              <a:solidFill>
                <a:srgbClr val="7030A0"/>
              </a:solidFill>
            </a:endParaRPr>
          </a:p>
        </p:txBody>
      </p:sp>
      <p:sp>
        <p:nvSpPr>
          <p:cNvPr id="3" name="Subtitle 2"/>
          <p:cNvSpPr>
            <a:spLocks noGrp="1"/>
          </p:cNvSpPr>
          <p:nvPr>
            <p:ph type="subTitle" idx="1"/>
          </p:nvPr>
        </p:nvSpPr>
        <p:spPr>
          <a:xfrm>
            <a:off x="1276299" y="3839538"/>
            <a:ext cx="6858000" cy="1655762"/>
          </a:xfrm>
        </p:spPr>
        <p:txBody>
          <a:bodyPr/>
          <a:lstStyle/>
          <a:p>
            <a:pPr algn="l"/>
            <a:endParaRPr lang="en-GB" dirty="0"/>
          </a:p>
        </p:txBody>
      </p:sp>
      <p:sp>
        <p:nvSpPr>
          <p:cNvPr id="7" name="Title 2">
            <a:extLst>
              <a:ext uri="{FF2B5EF4-FFF2-40B4-BE49-F238E27FC236}">
                <a16:creationId xmlns:a16="http://schemas.microsoft.com/office/drawing/2014/main" xmlns="" id="{338B1445-944D-844F-B125-DDC86A2C18D2}"/>
              </a:ext>
            </a:extLst>
          </p:cNvPr>
          <p:cNvSpPr txBox="1">
            <a:spLocks/>
          </p:cNvSpPr>
          <p:nvPr/>
        </p:nvSpPr>
        <p:spPr>
          <a:xfrm>
            <a:off x="928049" y="1"/>
            <a:ext cx="6793640" cy="1472338"/>
          </a:xfrm>
          <a:prstGeom prst="rect">
            <a:avLst/>
          </a:prstGeom>
          <a:solidFill>
            <a:schemeClr val="bg1"/>
          </a:solidFill>
          <a:ln>
            <a:solidFill>
              <a:srgbClr val="9900CC"/>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7030A0"/>
                </a:solidFill>
              </a:rPr>
              <a:t>Weekly Draw for </a:t>
            </a:r>
          </a:p>
          <a:p>
            <a:r>
              <a:rPr lang="en-US" sz="4400" b="1" dirty="0">
                <a:solidFill>
                  <a:srgbClr val="7030A0"/>
                </a:solidFill>
              </a:rPr>
              <a:t>feedback survey </a:t>
            </a:r>
          </a:p>
        </p:txBody>
      </p:sp>
    </p:spTree>
    <p:extLst>
      <p:ext uri="{BB962C8B-B14F-4D97-AF65-F5344CB8AC3E}">
        <p14:creationId xmlns:p14="http://schemas.microsoft.com/office/powerpoint/2010/main" val="7291669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1545" y="1929145"/>
            <a:ext cx="3669323" cy="1293291"/>
          </a:xfrm>
        </p:spPr>
        <p:txBody>
          <a:bodyPr>
            <a:noAutofit/>
          </a:bodyPr>
          <a:lstStyle/>
          <a:p>
            <a:pPr algn="l"/>
            <a:r>
              <a:rPr lang="en-GB" sz="4000" b="1" dirty="0">
                <a:solidFill>
                  <a:srgbClr val="7030A0"/>
                </a:solidFill>
              </a:rPr>
              <a:t/>
            </a:r>
            <a:br>
              <a:rPr lang="en-GB" sz="4000" b="1" dirty="0">
                <a:solidFill>
                  <a:srgbClr val="7030A0"/>
                </a:solidFill>
              </a:rPr>
            </a:br>
            <a:endParaRPr lang="en-GB" sz="4000" b="1" dirty="0">
              <a:solidFill>
                <a:srgbClr val="7030A0"/>
              </a:solidFill>
            </a:endParaRPr>
          </a:p>
        </p:txBody>
      </p:sp>
      <p:sp>
        <p:nvSpPr>
          <p:cNvPr id="3" name="Subtitle 2"/>
          <p:cNvSpPr>
            <a:spLocks noGrp="1"/>
          </p:cNvSpPr>
          <p:nvPr>
            <p:ph type="subTitle" idx="1"/>
          </p:nvPr>
        </p:nvSpPr>
        <p:spPr>
          <a:xfrm>
            <a:off x="1276299" y="3839538"/>
            <a:ext cx="6858000" cy="1655762"/>
          </a:xfrm>
        </p:spPr>
        <p:txBody>
          <a:bodyPr/>
          <a:lstStyle/>
          <a:p>
            <a:pPr algn="l"/>
            <a:endParaRPr lang="en-GB" dirty="0"/>
          </a:p>
        </p:txBody>
      </p:sp>
      <p:sp>
        <p:nvSpPr>
          <p:cNvPr id="7" name="Title 2">
            <a:extLst>
              <a:ext uri="{FF2B5EF4-FFF2-40B4-BE49-F238E27FC236}">
                <a16:creationId xmlns:a16="http://schemas.microsoft.com/office/drawing/2014/main" xmlns="" id="{338B1445-944D-844F-B125-DDC86A2C18D2}"/>
              </a:ext>
            </a:extLst>
          </p:cNvPr>
          <p:cNvSpPr txBox="1">
            <a:spLocks/>
          </p:cNvSpPr>
          <p:nvPr/>
        </p:nvSpPr>
        <p:spPr>
          <a:xfrm>
            <a:off x="928049" y="1"/>
            <a:ext cx="6793640" cy="1472338"/>
          </a:xfrm>
          <a:prstGeom prst="rect">
            <a:avLst/>
          </a:prstGeom>
          <a:solidFill>
            <a:schemeClr val="bg1"/>
          </a:solidFill>
          <a:ln>
            <a:solidFill>
              <a:srgbClr val="9900CC"/>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smtClean="0">
                <a:solidFill>
                  <a:srgbClr val="7030A0"/>
                </a:solidFill>
              </a:rPr>
              <a:t>Fortnightly </a:t>
            </a:r>
            <a:r>
              <a:rPr lang="en-US" sz="4400" b="1" dirty="0" smtClean="0">
                <a:solidFill>
                  <a:srgbClr val="7030A0"/>
                </a:solidFill>
              </a:rPr>
              <a:t>Draw </a:t>
            </a:r>
            <a:r>
              <a:rPr lang="en-US" sz="4400" b="1" dirty="0">
                <a:solidFill>
                  <a:srgbClr val="7030A0"/>
                </a:solidFill>
              </a:rPr>
              <a:t>for </a:t>
            </a:r>
          </a:p>
          <a:p>
            <a:r>
              <a:rPr lang="en-US" sz="4400" b="1" dirty="0" smtClean="0">
                <a:solidFill>
                  <a:srgbClr val="7030A0"/>
                </a:solidFill>
              </a:rPr>
              <a:t>Shared resources</a:t>
            </a:r>
            <a:endParaRPr lang="en-US" sz="4400" b="1" dirty="0">
              <a:solidFill>
                <a:srgbClr val="7030A0"/>
              </a:solidFill>
            </a:endParaRPr>
          </a:p>
        </p:txBody>
      </p:sp>
      <p:pic>
        <p:nvPicPr>
          <p:cNvPr id="4" name="Picture 3"/>
          <p:cNvPicPr>
            <a:picLocks noChangeAspect="1"/>
          </p:cNvPicPr>
          <p:nvPr/>
        </p:nvPicPr>
        <p:blipFill>
          <a:blip r:embed="rId2"/>
          <a:stretch>
            <a:fillRect/>
          </a:stretch>
        </p:blipFill>
        <p:spPr>
          <a:xfrm>
            <a:off x="2709720" y="1732701"/>
            <a:ext cx="2714625" cy="1685925"/>
          </a:xfrm>
          <a:prstGeom prst="rect">
            <a:avLst/>
          </a:prstGeom>
        </p:spPr>
      </p:pic>
    </p:spTree>
    <p:extLst>
      <p:ext uri="{BB962C8B-B14F-4D97-AF65-F5344CB8AC3E}">
        <p14:creationId xmlns:p14="http://schemas.microsoft.com/office/powerpoint/2010/main" val="12490091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0EFAA12-AA47-7C42-8AD9-E50A13C91912}"/>
              </a:ext>
            </a:extLst>
          </p:cNvPr>
          <p:cNvSpPr>
            <a:spLocks noGrp="1"/>
          </p:cNvSpPr>
          <p:nvPr>
            <p:ph type="body" idx="1"/>
          </p:nvPr>
        </p:nvSpPr>
        <p:spPr>
          <a:xfrm>
            <a:off x="540000" y="1440000"/>
            <a:ext cx="8229600" cy="4217849"/>
          </a:xfrm>
          <a:ln>
            <a:solidFill>
              <a:schemeClr val="accent1"/>
            </a:solidFill>
          </a:ln>
        </p:spPr>
        <p:txBody>
          <a:bodyPr/>
          <a:lstStyle/>
          <a:p>
            <a:endParaRPr lang="en-US" dirty="0"/>
          </a:p>
          <a:p>
            <a:r>
              <a:rPr lang="en-US" dirty="0"/>
              <a:t>18</a:t>
            </a:r>
            <a:r>
              <a:rPr lang="en-US" baseline="30000" dirty="0"/>
              <a:t>th</a:t>
            </a:r>
            <a:r>
              <a:rPr lang="en-US" dirty="0"/>
              <a:t> June 2020 – Literature</a:t>
            </a:r>
          </a:p>
          <a:p>
            <a:r>
              <a:rPr lang="en-US" dirty="0"/>
              <a:t>25</a:t>
            </a:r>
            <a:r>
              <a:rPr lang="en-US" baseline="30000" dirty="0"/>
              <a:t>th</a:t>
            </a:r>
            <a:r>
              <a:rPr lang="en-US" dirty="0"/>
              <a:t> June 2020 – Special </a:t>
            </a:r>
            <a:r>
              <a:rPr lang="en-US" dirty="0" smtClean="0"/>
              <a:t>Guest</a:t>
            </a:r>
            <a:endParaRPr lang="en-US" dirty="0"/>
          </a:p>
          <a:p>
            <a:r>
              <a:rPr lang="en-US" dirty="0"/>
              <a:t>2</a:t>
            </a:r>
            <a:r>
              <a:rPr lang="en-US" baseline="30000" dirty="0"/>
              <a:t>nd</a:t>
            </a:r>
            <a:r>
              <a:rPr lang="en-US" dirty="0"/>
              <a:t> July 2020 - Watch this space!</a:t>
            </a:r>
          </a:p>
          <a:p>
            <a:r>
              <a:rPr lang="en-US" dirty="0"/>
              <a:t>9</a:t>
            </a:r>
            <a:r>
              <a:rPr lang="en-US" baseline="30000" dirty="0"/>
              <a:t>th</a:t>
            </a:r>
            <a:r>
              <a:rPr lang="en-US" dirty="0"/>
              <a:t> July 2020 – Language</a:t>
            </a:r>
          </a:p>
          <a:p>
            <a:r>
              <a:rPr lang="en-US" dirty="0"/>
              <a:t>16</a:t>
            </a:r>
            <a:r>
              <a:rPr lang="en-US" baseline="30000" dirty="0"/>
              <a:t>th</a:t>
            </a:r>
            <a:r>
              <a:rPr lang="en-US" dirty="0"/>
              <a:t> July 2020 - Literature</a:t>
            </a:r>
          </a:p>
          <a:p>
            <a:endParaRPr lang="en-US" dirty="0">
              <a:hlinkClick r:id="rId2"/>
            </a:endParaRPr>
          </a:p>
          <a:p>
            <a:pPr algn="ctr"/>
            <a:r>
              <a:rPr lang="en-GB" dirty="0">
                <a:hlinkClick r:id="rId3"/>
              </a:rPr>
              <a:t>Book your place!</a:t>
            </a:r>
            <a:endParaRPr lang="en-US" dirty="0">
              <a:hlinkClick r:id="rId2"/>
            </a:endParaRPr>
          </a:p>
          <a:p>
            <a:endParaRPr lang="en-US" dirty="0"/>
          </a:p>
        </p:txBody>
      </p:sp>
      <p:sp>
        <p:nvSpPr>
          <p:cNvPr id="3" name="Title 2">
            <a:extLst>
              <a:ext uri="{FF2B5EF4-FFF2-40B4-BE49-F238E27FC236}">
                <a16:creationId xmlns:a16="http://schemas.microsoft.com/office/drawing/2014/main" xmlns="" id="{18A8CE51-4972-6348-8AEE-F2EDD523F56B}"/>
              </a:ext>
            </a:extLst>
          </p:cNvPr>
          <p:cNvSpPr>
            <a:spLocks noGrp="1"/>
          </p:cNvSpPr>
          <p:nvPr>
            <p:ph type="title"/>
          </p:nvPr>
        </p:nvSpPr>
        <p:spPr>
          <a:ln>
            <a:solidFill>
              <a:schemeClr val="accent1"/>
            </a:solidFill>
          </a:ln>
        </p:spPr>
        <p:txBody>
          <a:bodyPr/>
          <a:lstStyle/>
          <a:p>
            <a:r>
              <a:rPr lang="en-US" dirty="0"/>
              <a:t>Further dates</a:t>
            </a:r>
          </a:p>
        </p:txBody>
      </p:sp>
    </p:spTree>
    <p:extLst>
      <p:ext uri="{BB962C8B-B14F-4D97-AF65-F5344CB8AC3E}">
        <p14:creationId xmlns:p14="http://schemas.microsoft.com/office/powerpoint/2010/main" val="20683658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GCSE (9-1)</a:t>
            </a:r>
            <a:br>
              <a:rPr lang="en-GB" sz="4400" b="1" i="0" u="none" strike="noStrike" cap="none">
                <a:solidFill>
                  <a:schemeClr val="dk1"/>
                </a:solidFill>
                <a:latin typeface="Arial"/>
                <a:ea typeface="Arial"/>
                <a:cs typeface="Arial"/>
                <a:sym typeface="Arial"/>
              </a:rPr>
            </a:br>
            <a:r>
              <a:rPr lang="en-GB" sz="4400" b="1" i="0" u="none" strike="noStrike" cap="none">
                <a:solidFill>
                  <a:schemeClr val="dk1"/>
                </a:solidFill>
                <a:latin typeface="Arial"/>
                <a:ea typeface="Arial"/>
                <a:cs typeface="Arial"/>
                <a:sym typeface="Arial"/>
              </a:rPr>
              <a:t>English </a:t>
            </a:r>
            <a:endParaRPr sz="1200" b="0" i="0" u="none" strike="noStrike" cap="none">
              <a:solidFill>
                <a:srgbClr val="000000"/>
              </a:solidFill>
              <a:latin typeface="Arial"/>
              <a:ea typeface="Arial"/>
              <a:cs typeface="Arial"/>
              <a:sym typeface="Arial"/>
            </a:endParaRPr>
          </a:p>
        </p:txBody>
      </p:sp>
      <p:sp>
        <p:nvSpPr>
          <p:cNvPr id="95" name="Google Shape;95;p1"/>
          <p:cNvSpPr txBox="1"/>
          <p:nvPr/>
        </p:nvSpPr>
        <p:spPr>
          <a:xfrm>
            <a:off x="899472" y="3274313"/>
            <a:ext cx="3974743" cy="738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a:solidFill>
                  <a:schemeClr val="dk1"/>
                </a:solidFill>
                <a:latin typeface="Arial"/>
                <a:ea typeface="Arial"/>
                <a:cs typeface="Arial"/>
                <a:sym typeface="Arial"/>
              </a:rPr>
              <a:t>What more can we do to help?</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02552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75362D-2156-4367-8CF0-EE24550631EA}"/>
              </a:ext>
            </a:extLst>
          </p:cNvPr>
          <p:cNvSpPr>
            <a:spLocks noGrp="1"/>
          </p:cNvSpPr>
          <p:nvPr>
            <p:ph type="ctrTitle"/>
          </p:nvPr>
        </p:nvSpPr>
        <p:spPr>
          <a:xfrm>
            <a:off x="685800" y="348640"/>
            <a:ext cx="7772400" cy="931520"/>
          </a:xfrm>
        </p:spPr>
        <p:txBody>
          <a:bodyPr>
            <a:normAutofit fontScale="90000"/>
          </a:bodyPr>
          <a:lstStyle/>
          <a:p>
            <a:r>
              <a:rPr lang="en-GB" sz="3600" b="1" dirty="0">
                <a:solidFill>
                  <a:srgbClr val="0070C0"/>
                </a:solidFill>
                <a:latin typeface="Arial" panose="020B0604020202020204" pitchFamily="34" charset="0"/>
                <a:cs typeface="Arial" panose="020B0604020202020204" pitchFamily="34" charset="0"/>
              </a:rPr>
              <a:t>Free online lessons for Year 10 students</a:t>
            </a:r>
          </a:p>
        </p:txBody>
      </p:sp>
      <p:sp>
        <p:nvSpPr>
          <p:cNvPr id="3" name="Subtitle 2">
            <a:extLst>
              <a:ext uri="{FF2B5EF4-FFF2-40B4-BE49-F238E27FC236}">
                <a16:creationId xmlns:a16="http://schemas.microsoft.com/office/drawing/2014/main" xmlns="" id="{BF51E038-D52E-46CB-A34E-7709C2A524A2}"/>
              </a:ext>
            </a:extLst>
          </p:cNvPr>
          <p:cNvSpPr>
            <a:spLocks noGrp="1"/>
          </p:cNvSpPr>
          <p:nvPr>
            <p:ph type="subTitle" idx="1"/>
          </p:nvPr>
        </p:nvSpPr>
        <p:spPr>
          <a:xfrm>
            <a:off x="1143000" y="1800665"/>
            <a:ext cx="6858000" cy="3981157"/>
          </a:xfrm>
        </p:spPr>
        <p:txBody>
          <a:bodyPr>
            <a:normAutofit/>
          </a:bodyPr>
          <a:lstStyle/>
          <a:p>
            <a:pPr marL="342900" indent="-342900" algn="l">
              <a:buFont typeface="Arial" panose="020B0604020202020204" pitchFamily="34" charset="0"/>
              <a:buChar char="•"/>
            </a:pPr>
            <a:r>
              <a:rPr lang="en-GB" sz="3200" dirty="0">
                <a:latin typeface="Arial" panose="020B0604020202020204" pitchFamily="34" charset="0"/>
                <a:cs typeface="Arial" panose="020B0604020202020204" pitchFamily="34" charset="0"/>
              </a:rPr>
              <a:t>6 weekly 45 minute lessons delivered by a teacher</a:t>
            </a:r>
          </a:p>
          <a:p>
            <a:pPr marL="342900" indent="-342900" algn="l">
              <a:buFont typeface="Arial" panose="020B0604020202020204" pitchFamily="34" charset="0"/>
              <a:buChar char="•"/>
            </a:pPr>
            <a:r>
              <a:rPr lang="en-GB" sz="3200" dirty="0">
                <a:latin typeface="Arial" panose="020B0604020202020204" pitchFamily="34" charset="0"/>
                <a:cs typeface="Arial" panose="020B0604020202020204" pitchFamily="34" charset="0"/>
              </a:rPr>
              <a:t>Started 3</a:t>
            </a:r>
            <a:r>
              <a:rPr lang="en-GB" sz="3200" baseline="30000" dirty="0">
                <a:latin typeface="Arial" panose="020B0604020202020204" pitchFamily="34" charset="0"/>
                <a:cs typeface="Arial" panose="020B0604020202020204" pitchFamily="34" charset="0"/>
              </a:rPr>
              <a:t>rd</a:t>
            </a:r>
            <a:r>
              <a:rPr lang="en-GB" sz="3200" dirty="0">
                <a:latin typeface="Arial" panose="020B0604020202020204" pitchFamily="34" charset="0"/>
                <a:cs typeface="Arial" panose="020B0604020202020204" pitchFamily="34" charset="0"/>
              </a:rPr>
              <a:t> June </a:t>
            </a:r>
          </a:p>
          <a:p>
            <a:pPr marL="342900" indent="-342900" algn="l">
              <a:buFont typeface="Arial" panose="020B0604020202020204" pitchFamily="34" charset="0"/>
              <a:buChar char="•"/>
            </a:pPr>
            <a:r>
              <a:rPr lang="en-GB" sz="3200" dirty="0">
                <a:latin typeface="Arial" panose="020B0604020202020204" pitchFamily="34" charset="0"/>
                <a:cs typeface="Arial" panose="020B0604020202020204" pitchFamily="34" charset="0"/>
              </a:rPr>
              <a:t>English Language focus</a:t>
            </a:r>
          </a:p>
          <a:p>
            <a:pPr marL="342900" indent="-342900" algn="l">
              <a:buFont typeface="Arial" panose="020B0604020202020204" pitchFamily="34" charset="0"/>
              <a:buChar char="•"/>
            </a:pPr>
            <a:r>
              <a:rPr lang="en-GB" dirty="0">
                <a:hlinkClick r:id="rId2"/>
              </a:rPr>
              <a:t>https://www.pearson.com/uk/educators/schools/subject-area/literacy-and-english/support-for-all/support-from-pearson/free-online-gcse-english-lessons.html</a:t>
            </a:r>
            <a:endParaRPr lang="en-GB" dirty="0"/>
          </a:p>
          <a:p>
            <a:pPr marL="342900" indent="-342900" algn="l">
              <a:buFont typeface="Arial" panose="020B0604020202020204" pitchFamily="34" charset="0"/>
              <a:buChar char="•"/>
            </a:pPr>
            <a:endParaRPr lang="en-GB" sz="3200" dirty="0">
              <a:latin typeface="Arial" panose="020B0604020202020204" pitchFamily="34" charset="0"/>
              <a:cs typeface="Arial" panose="020B0604020202020204" pitchFamily="34" charset="0"/>
            </a:endParaRPr>
          </a:p>
          <a:p>
            <a:pPr algn="l"/>
            <a:endParaRPr lang="en-GB" dirty="0"/>
          </a:p>
        </p:txBody>
      </p:sp>
    </p:spTree>
    <p:extLst>
      <p:ext uri="{BB962C8B-B14F-4D97-AF65-F5344CB8AC3E}">
        <p14:creationId xmlns:p14="http://schemas.microsoft.com/office/powerpoint/2010/main" val="32625126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D9154B0-3079-FE43-AD72-401E89BE57F9}"/>
              </a:ext>
            </a:extLst>
          </p:cNvPr>
          <p:cNvSpPr>
            <a:spLocks noGrp="1"/>
          </p:cNvSpPr>
          <p:nvPr>
            <p:ph type="body" idx="1"/>
          </p:nvPr>
        </p:nvSpPr>
        <p:spPr>
          <a:ln>
            <a:solidFill>
              <a:schemeClr val="accent1"/>
            </a:solidFill>
          </a:ln>
        </p:spPr>
        <p:txBody>
          <a:bodyPr/>
          <a:lstStyle/>
          <a:p>
            <a:r>
              <a:rPr lang="en-GB" sz="1800" dirty="0"/>
              <a:t>Sign-up for Secondary resources form is here: </a:t>
            </a:r>
            <a:r>
              <a:rPr lang="en-GB" sz="1800" dirty="0">
                <a:hlinkClick r:id="rId2"/>
              </a:rPr>
              <a:t>https://www.pearson.com/uk/educators/schools/update-for-schools/secondary-support.html</a:t>
            </a:r>
            <a:endParaRPr lang="en-GB" sz="1800" dirty="0"/>
          </a:p>
          <a:p>
            <a:endParaRPr lang="en-GB" dirty="0"/>
          </a:p>
          <a:p>
            <a:r>
              <a:rPr lang="en-GB" sz="1600" dirty="0"/>
              <a:t>This gives access to: </a:t>
            </a:r>
          </a:p>
          <a:p>
            <a:pPr lvl="1"/>
            <a:r>
              <a:rPr lang="en-GB" sz="1200" dirty="0"/>
              <a:t>KS3 Skills for Writing </a:t>
            </a:r>
            <a:br>
              <a:rPr lang="en-GB" sz="1200" dirty="0"/>
            </a:br>
            <a:r>
              <a:rPr lang="en-GB" sz="1200" dirty="0"/>
              <a:t> </a:t>
            </a:r>
          </a:p>
          <a:p>
            <a:pPr lvl="1"/>
            <a:r>
              <a:rPr lang="en-GB" sz="1200" dirty="0"/>
              <a:t>Pearson Edexcel GCSE (9–1) English Language Text Anthology</a:t>
            </a:r>
            <a:br>
              <a:rPr lang="en-GB" sz="1200" dirty="0"/>
            </a:br>
            <a:r>
              <a:rPr lang="en-GB" sz="1200" dirty="0"/>
              <a:t> </a:t>
            </a:r>
          </a:p>
          <a:p>
            <a:pPr lvl="1"/>
            <a:r>
              <a:rPr lang="en-GB" sz="1200" dirty="0"/>
              <a:t>Pearson Edexcel GCSE (9–1) English Language Core Student Book – coming soon!</a:t>
            </a:r>
            <a:br>
              <a:rPr lang="en-GB" sz="1200" dirty="0"/>
            </a:br>
            <a:r>
              <a:rPr lang="en-GB" sz="1200" dirty="0"/>
              <a:t> </a:t>
            </a:r>
          </a:p>
          <a:p>
            <a:pPr lvl="1"/>
            <a:r>
              <a:rPr lang="en-GB" sz="1200" dirty="0"/>
              <a:t>Pearson Edexcel GCSE (9–1) English Language Revision Guide</a:t>
            </a:r>
            <a:br>
              <a:rPr lang="en-GB" sz="1200" dirty="0"/>
            </a:br>
            <a:r>
              <a:rPr lang="en-GB" sz="1200" dirty="0"/>
              <a:t> </a:t>
            </a:r>
          </a:p>
          <a:p>
            <a:pPr lvl="1"/>
            <a:r>
              <a:rPr lang="en-GB" sz="1200" dirty="0"/>
              <a:t>AQA GCSE (9–1)  English Language Revision Guide.</a:t>
            </a:r>
          </a:p>
          <a:p>
            <a:r>
              <a:rPr lang="en-GB" dirty="0"/>
              <a:t/>
            </a:r>
            <a:br>
              <a:rPr lang="en-GB" dirty="0"/>
            </a:br>
            <a:endParaRPr lang="en-US" dirty="0"/>
          </a:p>
        </p:txBody>
      </p:sp>
      <p:sp>
        <p:nvSpPr>
          <p:cNvPr id="3" name="Title 2">
            <a:extLst>
              <a:ext uri="{FF2B5EF4-FFF2-40B4-BE49-F238E27FC236}">
                <a16:creationId xmlns:a16="http://schemas.microsoft.com/office/drawing/2014/main" xmlns="" id="{CA6CC700-05FC-B04D-8D8B-09AD2AE0C459}"/>
              </a:ext>
            </a:extLst>
          </p:cNvPr>
          <p:cNvSpPr>
            <a:spLocks noGrp="1"/>
          </p:cNvSpPr>
          <p:nvPr>
            <p:ph type="title"/>
          </p:nvPr>
        </p:nvSpPr>
        <p:spPr/>
        <p:txBody>
          <a:bodyPr/>
          <a:lstStyle/>
          <a:p>
            <a:r>
              <a:rPr lang="en-US" dirty="0"/>
              <a:t>Secondary resources</a:t>
            </a:r>
          </a:p>
        </p:txBody>
      </p:sp>
    </p:spTree>
    <p:extLst>
      <p:ext uri="{BB962C8B-B14F-4D97-AF65-F5344CB8AC3E}">
        <p14:creationId xmlns:p14="http://schemas.microsoft.com/office/powerpoint/2010/main" val="15530168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41801" y="3990179"/>
            <a:ext cx="4972915" cy="1388010"/>
          </a:xfrm>
          <a:prstGeom prst="rect">
            <a:avLst/>
          </a:prstGeom>
        </p:spPr>
      </p:pic>
      <p:sp>
        <p:nvSpPr>
          <p:cNvPr id="2" name="Text Placeholder 1"/>
          <p:cNvSpPr>
            <a:spLocks noGrp="1"/>
          </p:cNvSpPr>
          <p:nvPr>
            <p:ph type="body" idx="1"/>
          </p:nvPr>
        </p:nvSpPr>
        <p:spPr>
          <a:xfrm>
            <a:off x="2241801" y="5395356"/>
            <a:ext cx="4972915" cy="504310"/>
          </a:xfrm>
        </p:spPr>
        <p:txBody>
          <a:bodyPr/>
          <a:lstStyle/>
          <a:p>
            <a:r>
              <a:rPr lang="en-GB" dirty="0">
                <a:hlinkClick r:id="rId3"/>
              </a:rPr>
              <a:t>&gt;Find out more on our website</a:t>
            </a:r>
            <a:endParaRPr lang="en-GB" dirty="0"/>
          </a:p>
        </p:txBody>
      </p:sp>
      <p:sp>
        <p:nvSpPr>
          <p:cNvPr id="3" name="Title 2"/>
          <p:cNvSpPr>
            <a:spLocks noGrp="1"/>
          </p:cNvSpPr>
          <p:nvPr>
            <p:ph type="title"/>
          </p:nvPr>
        </p:nvSpPr>
        <p:spPr>
          <a:xfrm>
            <a:off x="1943247" y="958335"/>
            <a:ext cx="5139159" cy="415499"/>
          </a:xfrm>
        </p:spPr>
        <p:txBody>
          <a:bodyPr/>
          <a:lstStyle/>
          <a:p>
            <a:r>
              <a:rPr lang="en-GB" sz="1800" dirty="0"/>
              <a:t>GCSE English Literature 1ET0</a:t>
            </a:r>
            <a:br>
              <a:rPr lang="en-GB" sz="1800" dirty="0"/>
            </a:br>
            <a:endParaRPr lang="en-GB" sz="1800" dirty="0"/>
          </a:p>
        </p:txBody>
      </p:sp>
      <p:pic>
        <p:nvPicPr>
          <p:cNvPr id="12" name="Picture 11"/>
          <p:cNvPicPr>
            <a:picLocks noChangeAspect="1"/>
          </p:cNvPicPr>
          <p:nvPr/>
        </p:nvPicPr>
        <p:blipFill>
          <a:blip r:embed="rId4"/>
          <a:stretch>
            <a:fillRect/>
          </a:stretch>
        </p:blipFill>
        <p:spPr>
          <a:xfrm>
            <a:off x="3029943" y="2463584"/>
            <a:ext cx="994670" cy="1526596"/>
          </a:xfrm>
          <a:prstGeom prst="rect">
            <a:avLst/>
          </a:prstGeom>
        </p:spPr>
      </p:pic>
      <p:pic>
        <p:nvPicPr>
          <p:cNvPr id="14" name="Picture 13"/>
          <p:cNvPicPr>
            <a:picLocks noChangeAspect="1"/>
          </p:cNvPicPr>
          <p:nvPr/>
        </p:nvPicPr>
        <p:blipFill>
          <a:blip r:embed="rId5"/>
          <a:stretch>
            <a:fillRect/>
          </a:stretch>
        </p:blipFill>
        <p:spPr>
          <a:xfrm>
            <a:off x="4130240" y="2461174"/>
            <a:ext cx="998729" cy="1529006"/>
          </a:xfrm>
          <a:prstGeom prst="rect">
            <a:avLst/>
          </a:prstGeom>
        </p:spPr>
      </p:pic>
      <p:pic>
        <p:nvPicPr>
          <p:cNvPr id="1028" name="Picture 4" descr="Image result for boys don't cry malor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3562" y="2461174"/>
            <a:ext cx="995390" cy="1529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stretch>
            <a:fillRect/>
          </a:stretch>
        </p:blipFill>
        <p:spPr>
          <a:xfrm>
            <a:off x="6353546" y="2416585"/>
            <a:ext cx="944338" cy="1529006"/>
          </a:xfrm>
          <a:prstGeom prst="rect">
            <a:avLst/>
          </a:prstGeom>
        </p:spPr>
      </p:pic>
      <p:pic>
        <p:nvPicPr>
          <p:cNvPr id="17" name="Picture 16"/>
          <p:cNvPicPr>
            <a:picLocks noChangeAspect="1"/>
          </p:cNvPicPr>
          <p:nvPr/>
        </p:nvPicPr>
        <p:blipFill>
          <a:blip r:embed="rId8"/>
          <a:stretch>
            <a:fillRect/>
          </a:stretch>
        </p:blipFill>
        <p:spPr>
          <a:xfrm>
            <a:off x="1856438" y="2463584"/>
            <a:ext cx="1078453" cy="1529006"/>
          </a:xfrm>
          <a:prstGeom prst="rect">
            <a:avLst/>
          </a:prstGeom>
        </p:spPr>
      </p:pic>
      <p:sp>
        <p:nvSpPr>
          <p:cNvPr id="18" name="TextBox 17"/>
          <p:cNvSpPr txBox="1"/>
          <p:nvPr/>
        </p:nvSpPr>
        <p:spPr>
          <a:xfrm>
            <a:off x="1655182" y="1422340"/>
            <a:ext cx="6146156" cy="923330"/>
          </a:xfrm>
          <a:prstGeom prst="rect">
            <a:avLst/>
          </a:prstGeom>
          <a:noFill/>
        </p:spPr>
        <p:txBody>
          <a:bodyPr wrap="square" rtlCol="0">
            <a:spAutoFit/>
          </a:bodyPr>
          <a:lstStyle/>
          <a:p>
            <a:pPr algn="ctr" defTabSz="685800">
              <a:buClr>
                <a:srgbClr val="000000"/>
              </a:buClr>
            </a:pPr>
            <a:r>
              <a:rPr lang="en-GB" kern="0" dirty="0">
                <a:solidFill>
                  <a:srgbClr val="373C88">
                    <a:lumMod val="75000"/>
                  </a:srgbClr>
                </a:solidFill>
                <a:cs typeface="Arial"/>
                <a:sym typeface="Arial"/>
              </a:rPr>
              <a:t>Introducing four new texts and a new poetry collection</a:t>
            </a:r>
            <a:br>
              <a:rPr lang="en-GB" kern="0" dirty="0">
                <a:solidFill>
                  <a:srgbClr val="373C88">
                    <a:lumMod val="75000"/>
                  </a:srgbClr>
                </a:solidFill>
                <a:cs typeface="Arial"/>
                <a:sym typeface="Arial"/>
              </a:rPr>
            </a:br>
            <a:r>
              <a:rPr lang="en-GB" kern="0" dirty="0">
                <a:solidFill>
                  <a:srgbClr val="373C88">
                    <a:lumMod val="75000"/>
                  </a:srgbClr>
                </a:solidFill>
                <a:cs typeface="Arial"/>
                <a:sym typeface="Arial"/>
              </a:rPr>
              <a:t>First teaching: September 2019   </a:t>
            </a:r>
          </a:p>
          <a:p>
            <a:pPr algn="ctr" defTabSz="685800">
              <a:buClr>
                <a:srgbClr val="000000"/>
              </a:buClr>
            </a:pPr>
            <a:r>
              <a:rPr lang="en-GB" kern="0" dirty="0">
                <a:solidFill>
                  <a:srgbClr val="373C88">
                    <a:lumMod val="75000"/>
                  </a:srgbClr>
                </a:solidFill>
                <a:cs typeface="Arial"/>
                <a:sym typeface="Arial"/>
              </a:rPr>
              <a:t>First assessment: May 2021</a:t>
            </a:r>
          </a:p>
        </p:txBody>
      </p:sp>
    </p:spTree>
    <p:extLst>
      <p:ext uri="{BB962C8B-B14F-4D97-AF65-F5344CB8AC3E}">
        <p14:creationId xmlns:p14="http://schemas.microsoft.com/office/powerpoint/2010/main" val="41890772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40000" y="838590"/>
            <a:ext cx="8229600" cy="5059041"/>
          </a:xfrm>
        </p:spPr>
        <p:txBody>
          <a:bodyPr/>
          <a:lstStyle/>
          <a:p>
            <a:pPr fontAlgn="base"/>
            <a:r>
              <a:rPr lang="en-GB" dirty="0"/>
              <a:t> </a:t>
            </a:r>
          </a:p>
          <a:p>
            <a:pPr fontAlgn="base"/>
            <a:r>
              <a:rPr lang="en-GB" b="1" dirty="0"/>
              <a:t>Teacher assessed grades this summer – what has been your experience?</a:t>
            </a:r>
            <a:r>
              <a:rPr lang="en-GB" dirty="0"/>
              <a:t/>
            </a:r>
            <a:br>
              <a:rPr lang="en-GB" dirty="0"/>
            </a:br>
            <a:endParaRPr lang="en-GB" dirty="0"/>
          </a:p>
          <a:p>
            <a:pPr fontAlgn="base"/>
            <a:r>
              <a:rPr lang="en-GB" dirty="0"/>
              <a:t>If you are a Head of Department*, we’d like to hear from you about your unique experiences at this unprecedented time. Please sign up </a:t>
            </a:r>
            <a:r>
              <a:rPr lang="en-GB" u="sng" dirty="0">
                <a:hlinkClick r:id="rId2"/>
              </a:rPr>
              <a:t>here</a:t>
            </a:r>
            <a:r>
              <a:rPr lang="en-GB" dirty="0"/>
              <a:t> to speak to the Research team at Pearson. </a:t>
            </a:r>
          </a:p>
          <a:p>
            <a:pPr fontAlgn="base"/>
            <a:r>
              <a:rPr lang="en-GB" dirty="0"/>
              <a:t> </a:t>
            </a:r>
          </a:p>
          <a:p>
            <a:pPr fontAlgn="base"/>
            <a:r>
              <a:rPr lang="en-GB" dirty="0"/>
              <a:t>All participants will be entered in a prize draw for £100 Amazon vouchers.  </a:t>
            </a:r>
          </a:p>
          <a:p>
            <a:pPr fontAlgn="base"/>
            <a:r>
              <a:rPr lang="en-GB" dirty="0"/>
              <a:t> </a:t>
            </a:r>
          </a:p>
          <a:p>
            <a:pPr fontAlgn="base"/>
            <a:r>
              <a:rPr lang="en-GB" dirty="0" smtClean="0"/>
              <a:t>*Please get in touch if you are a </a:t>
            </a:r>
            <a:r>
              <a:rPr lang="en-GB" dirty="0" err="1" smtClean="0"/>
              <a:t>HoD</a:t>
            </a:r>
            <a:r>
              <a:rPr lang="en-GB" dirty="0" smtClean="0"/>
              <a:t> for any of the following subjects: GCSE/GCE Maths, English, History, Science, Art and Design, Tech Award Music, Tech Award Health and Social Care, BTEC National Applied Psychology, BTEC National Business, BTEC National Creative Media.  </a:t>
            </a:r>
          </a:p>
          <a:p>
            <a:pPr fontAlgn="base"/>
            <a:r>
              <a:rPr lang="en-GB" dirty="0" smtClean="0"/>
              <a:t> </a:t>
            </a:r>
          </a:p>
          <a:p>
            <a:endParaRPr lang="en-GB" dirty="0"/>
          </a:p>
        </p:txBody>
      </p:sp>
      <p:sp>
        <p:nvSpPr>
          <p:cNvPr id="3" name="Title 2"/>
          <p:cNvSpPr>
            <a:spLocks noGrp="1"/>
          </p:cNvSpPr>
          <p:nvPr>
            <p:ph type="title"/>
          </p:nvPr>
        </p:nvSpPr>
        <p:spPr/>
        <p:txBody>
          <a:bodyPr/>
          <a:lstStyle/>
          <a:p>
            <a:r>
              <a:rPr lang="en-GB" dirty="0" smtClean="0"/>
              <a:t>Can you help with research?</a:t>
            </a:r>
            <a:endParaRPr lang="en-GB" dirty="0"/>
          </a:p>
        </p:txBody>
      </p:sp>
    </p:spTree>
    <p:extLst>
      <p:ext uri="{BB962C8B-B14F-4D97-AF65-F5344CB8AC3E}">
        <p14:creationId xmlns:p14="http://schemas.microsoft.com/office/powerpoint/2010/main" val="31961696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7"/>
        <p:cNvGrpSpPr/>
        <p:nvPr/>
      </p:nvGrpSpPr>
      <p:grpSpPr>
        <a:xfrm>
          <a:off x="0" y="0"/>
          <a:ext cx="0" cy="0"/>
          <a:chOff x="0" y="0"/>
          <a:chExt cx="0" cy="0"/>
        </a:xfrm>
      </p:grpSpPr>
      <p:sp>
        <p:nvSpPr>
          <p:cNvPr id="219" name="Google Shape;219;g4190bae54d_0_1"/>
          <p:cNvSpPr txBox="1">
            <a:spLocks noGrp="1"/>
          </p:cNvSpPr>
          <p:nvPr>
            <p:ph type="title"/>
          </p:nvPr>
        </p:nvSpPr>
        <p:spPr>
          <a:xfrm>
            <a:off x="859514" y="365133"/>
            <a:ext cx="3840085" cy="1692794"/>
          </a:xfrm>
          <a:prstGeom prst="rect">
            <a:avLst/>
          </a:prstGeom>
        </p:spPr>
        <p:txBody>
          <a:bodyPr spcFirstLastPara="1" vert="horz" lIns="91440" tIns="45720" rIns="91440" bIns="45720" rtlCol="0" anchor="ctr" anchorCtr="0">
            <a:normAutofit/>
          </a:bodyPr>
          <a:lstStyle/>
          <a:p>
            <a:pPr marL="0" lvl="0" indent="0" algn="l">
              <a:lnSpc>
                <a:spcPct val="90000"/>
              </a:lnSpc>
              <a:spcBef>
                <a:spcPct val="0"/>
              </a:spcBef>
              <a:spcAft>
                <a:spcPts val="0"/>
              </a:spcAft>
            </a:pPr>
            <a:r>
              <a:rPr lang="en-US" sz="4400" dirty="0">
                <a:solidFill>
                  <a:schemeClr val="tx1"/>
                </a:solidFill>
                <a:latin typeface="+mj-lt"/>
                <a:ea typeface="+mj-ea"/>
                <a:cs typeface="+mj-cs"/>
              </a:rPr>
              <a:t>Your Subject Advisor</a:t>
            </a:r>
          </a:p>
        </p:txBody>
      </p:sp>
      <p:cxnSp>
        <p:nvCxnSpPr>
          <p:cNvPr id="223" name="Straight Arrow Connector 97">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8" name="Google Shape;218;g4190bae54d_0_1"/>
          <p:cNvSpPr txBox="1">
            <a:spLocks noGrp="1"/>
          </p:cNvSpPr>
          <p:nvPr>
            <p:ph type="body" idx="1"/>
          </p:nvPr>
        </p:nvSpPr>
        <p:spPr>
          <a:xfrm>
            <a:off x="491490" y="2575034"/>
            <a:ext cx="3840085" cy="3462228"/>
          </a:xfrm>
          <a:prstGeom prst="rect">
            <a:avLst/>
          </a:prstGeom>
        </p:spPr>
        <p:txBody>
          <a:bodyPr spcFirstLastPara="1" vert="horz" lIns="91440" tIns="45720" rIns="91440" bIns="45720" rtlCol="0" anchorCtr="0">
            <a:normAutofit/>
          </a:bodyPr>
          <a:lstStyle/>
          <a:p>
            <a:pPr marL="0" lvl="0">
              <a:lnSpc>
                <a:spcPct val="90000"/>
              </a:lnSpc>
              <a:spcBef>
                <a:spcPts val="0"/>
              </a:spcBef>
              <a:spcAft>
                <a:spcPts val="0"/>
              </a:spcAft>
              <a:buClr>
                <a:schemeClr val="dk1"/>
              </a:buClr>
              <a:buSzPts val="1100"/>
              <a:buFont typeface="Arial" panose="020B0604020202020204" pitchFamily="34" charset="0"/>
              <a:buChar char="•"/>
            </a:pPr>
            <a:r>
              <a:rPr lang="en-US" sz="1600" b="1">
                <a:solidFill>
                  <a:schemeClr val="tx1"/>
                </a:solidFill>
                <a:latin typeface="+mn-lt"/>
                <a:ea typeface="+mn-ea"/>
                <a:cs typeface="+mn-cs"/>
              </a:rPr>
              <a:t>Clare Haviland</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Telephone: 03330164120</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Twitter: @PearsonTeachEng</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u="sng">
                <a:solidFill>
                  <a:schemeClr val="tx1"/>
                </a:solidFill>
                <a:latin typeface="+mn-lt"/>
                <a:ea typeface="+mn-ea"/>
                <a:cs typeface="+mn-cs"/>
                <a:hlinkClick r:id="rId3"/>
              </a:rPr>
              <a:t>Email or live chat</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You can sign up for Clare’s</a:t>
            </a:r>
          </a:p>
          <a:p>
            <a:pPr marL="0" lvl="0">
              <a:lnSpc>
                <a:spcPct val="90000"/>
              </a:lnSpc>
              <a:spcBef>
                <a:spcPts val="0"/>
              </a:spcBef>
              <a:spcAft>
                <a:spcPts val="0"/>
              </a:spcAft>
              <a:buClr>
                <a:schemeClr val="dk1"/>
              </a:buClr>
              <a:buSzPts val="1100"/>
              <a:buFont typeface="Arial" panose="020B0604020202020204" pitchFamily="34" charset="0"/>
              <a:buChar char="•"/>
            </a:pPr>
            <a:r>
              <a:rPr lang="en-US" sz="1600">
                <a:solidFill>
                  <a:schemeClr val="tx1"/>
                </a:solidFill>
                <a:latin typeface="+mn-lt"/>
                <a:ea typeface="+mn-ea"/>
                <a:cs typeface="+mn-cs"/>
              </a:rPr>
              <a:t>e-updates by completing this</a:t>
            </a:r>
          </a:p>
          <a:p>
            <a:pPr marL="0" lvl="0">
              <a:lnSpc>
                <a:spcPct val="90000"/>
              </a:lnSpc>
              <a:spcBef>
                <a:spcPts val="0"/>
              </a:spcBef>
              <a:spcAft>
                <a:spcPts val="0"/>
              </a:spcAft>
              <a:buFont typeface="Arial" panose="020B0604020202020204" pitchFamily="34" charset="0"/>
              <a:buChar char="•"/>
            </a:pPr>
            <a:r>
              <a:rPr lang="en-US" sz="1600" u="sng">
                <a:solidFill>
                  <a:schemeClr val="tx1"/>
                </a:solidFill>
                <a:latin typeface="+mn-lt"/>
                <a:ea typeface="+mn-ea"/>
                <a:cs typeface="+mn-cs"/>
                <a:hlinkClick r:id="rId4"/>
              </a:rPr>
              <a:t>online form</a:t>
            </a:r>
            <a:endParaRPr lang="en-US" sz="1600">
              <a:solidFill>
                <a:schemeClr val="tx1"/>
              </a:solidFill>
              <a:latin typeface="+mn-lt"/>
              <a:ea typeface="+mn-ea"/>
              <a:cs typeface="+mn-cs"/>
            </a:endParaRPr>
          </a:p>
          <a:p>
            <a:pPr marL="0" lvl="0">
              <a:lnSpc>
                <a:spcPct val="90000"/>
              </a:lnSpc>
              <a:buFont typeface="Arial" panose="020B0604020202020204" pitchFamily="34" charset="0"/>
              <a:buChar char="•"/>
            </a:pPr>
            <a:r>
              <a:rPr lang="en-US" sz="1600">
                <a:solidFill>
                  <a:schemeClr val="tx1"/>
                </a:solidFill>
                <a:latin typeface="+mn-lt"/>
                <a:ea typeface="+mn-ea"/>
                <a:cs typeface="+mn-cs"/>
                <a:hlinkClick r:id="rId5"/>
              </a:rPr>
              <a:t>Facebook page:  https://www.facebook.com/pearsonedexcelenglish/</a:t>
            </a:r>
            <a:endParaRPr lang="en-US" sz="1600">
              <a:solidFill>
                <a:schemeClr val="tx1"/>
              </a:solidFill>
              <a:latin typeface="+mn-lt"/>
              <a:ea typeface="+mn-ea"/>
              <a:cs typeface="+mn-cs"/>
            </a:endParaRPr>
          </a:p>
        </p:txBody>
      </p:sp>
      <p:pic>
        <p:nvPicPr>
          <p:cNvPr id="221" name="Google Shape;221;g4190bae54d_0_1"/>
          <p:cNvPicPr preferRelativeResize="0"/>
          <p:nvPr/>
        </p:nvPicPr>
        <p:blipFill rotWithShape="1">
          <a:blip r:embed="rId6"/>
          <a:srcRect l="9960" r="15206" b="2"/>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
        <p:nvSpPr>
          <p:cNvPr id="2" name="Rectangle 1">
            <a:extLst>
              <a:ext uri="{FF2B5EF4-FFF2-40B4-BE49-F238E27FC236}">
                <a16:creationId xmlns:a16="http://schemas.microsoft.com/office/drawing/2014/main" xmlns="" id="{E31B1DA0-AAF5-4AE1-AD87-2C34844143C6}"/>
              </a:ext>
            </a:extLst>
          </p:cNvPr>
          <p:cNvSpPr/>
          <p:nvPr/>
        </p:nvSpPr>
        <p:spPr>
          <a:xfrm>
            <a:off x="4457225" y="3275112"/>
            <a:ext cx="242374" cy="369332"/>
          </a:xfrm>
          <a:prstGeom prst="rect">
            <a:avLst/>
          </a:prstGeom>
        </p:spPr>
        <p:txBody>
          <a:bodyPr wrap="none">
            <a:spAutoFit/>
          </a:bodyPr>
          <a:lstStyle/>
          <a:p>
            <a:pPr>
              <a:spcAft>
                <a:spcPts val="600"/>
              </a:spcAft>
            </a:pPr>
            <a:r>
              <a:rPr lang="en-GB">
                <a:latin typeface="Times New Roman" panose="02020603050405020304" pitchFamily="18" charset="0"/>
              </a:rPr>
              <a:t> </a:t>
            </a:r>
            <a:endParaRPr lang="en-GB"/>
          </a:p>
        </p:txBody>
      </p:sp>
      <p:sp>
        <p:nvSpPr>
          <p:cNvPr id="3" name="Rectangle 2">
            <a:extLst>
              <a:ext uri="{FF2B5EF4-FFF2-40B4-BE49-F238E27FC236}">
                <a16:creationId xmlns:a16="http://schemas.microsoft.com/office/drawing/2014/main" xmlns="" id="{552354D3-E449-4157-A5DB-3CEB2F25A333}"/>
              </a:ext>
            </a:extLst>
          </p:cNvPr>
          <p:cNvSpPr/>
          <p:nvPr/>
        </p:nvSpPr>
        <p:spPr>
          <a:xfrm>
            <a:off x="4457225" y="3275112"/>
            <a:ext cx="242374" cy="369332"/>
          </a:xfrm>
          <a:prstGeom prst="rect">
            <a:avLst/>
          </a:prstGeom>
        </p:spPr>
        <p:txBody>
          <a:bodyPr wrap="none">
            <a:spAutoFit/>
          </a:bodyPr>
          <a:lstStyle/>
          <a:p>
            <a:pPr>
              <a:spcAft>
                <a:spcPts val="600"/>
              </a:spcAft>
            </a:pPr>
            <a:r>
              <a:rPr lang="en-GB">
                <a:latin typeface="Times New Roman" panose="02020603050405020304" pitchFamily="18" charset="0"/>
              </a:rPr>
              <a:t> </a:t>
            </a:r>
            <a:endParaRPr lang="en-GB"/>
          </a:p>
        </p:txBody>
      </p:sp>
      <p:sp>
        <p:nvSpPr>
          <p:cNvPr id="4" name="Rectangle 3">
            <a:extLst>
              <a:ext uri="{FF2B5EF4-FFF2-40B4-BE49-F238E27FC236}">
                <a16:creationId xmlns:a16="http://schemas.microsoft.com/office/drawing/2014/main" xmlns="" id="{DA031F7A-8747-4E1F-822C-B2D4F8CDB372}"/>
              </a:ext>
            </a:extLst>
          </p:cNvPr>
          <p:cNvSpPr/>
          <p:nvPr/>
        </p:nvSpPr>
        <p:spPr>
          <a:xfrm>
            <a:off x="4457225" y="3275112"/>
            <a:ext cx="242374" cy="369332"/>
          </a:xfrm>
          <a:prstGeom prst="rect">
            <a:avLst/>
          </a:prstGeom>
        </p:spPr>
        <p:txBody>
          <a:bodyPr wrap="none">
            <a:spAutoFit/>
          </a:bodyPr>
          <a:lstStyle/>
          <a:p>
            <a:pPr>
              <a:spcAft>
                <a:spcPts val="600"/>
              </a:spcAft>
            </a:pPr>
            <a:r>
              <a:rPr lang="en-GB">
                <a:latin typeface="Times New Roman" panose="02020603050405020304" pitchFamily="18" charset="0"/>
              </a:rPr>
              <a:t> </a:t>
            </a:r>
            <a:endParaRPr lang="en-GB"/>
          </a:p>
        </p:txBody>
      </p:sp>
    </p:spTree>
    <p:extLst>
      <p:ext uri="{BB962C8B-B14F-4D97-AF65-F5344CB8AC3E}">
        <p14:creationId xmlns:p14="http://schemas.microsoft.com/office/powerpoint/2010/main" val="9229983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txBox="1">
            <a:spLocks noGrp="1"/>
          </p:cNvSpPr>
          <p:nvPr>
            <p:ph type="title"/>
          </p:nvPr>
        </p:nvSpPr>
        <p:spPr>
          <a:xfrm>
            <a:off x="1273299" y="179552"/>
            <a:ext cx="6568219" cy="11079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3600"/>
              <a:buFont typeface="Arial"/>
              <a:buNone/>
            </a:pPr>
            <a:r>
              <a:rPr lang="en-GB" dirty="0"/>
              <a:t>Feedback – what’s wanted?</a:t>
            </a:r>
            <a:endParaRPr dirty="0"/>
          </a:p>
        </p:txBody>
      </p:sp>
      <p:sp>
        <p:nvSpPr>
          <p:cNvPr id="2" name="TextBox 1">
            <a:extLst>
              <a:ext uri="{FF2B5EF4-FFF2-40B4-BE49-F238E27FC236}">
                <a16:creationId xmlns:a16="http://schemas.microsoft.com/office/drawing/2014/main" xmlns="" id="{DC8A5FAB-12C2-DC4B-9BC0-C4A2692CE3DE}"/>
              </a:ext>
            </a:extLst>
          </p:cNvPr>
          <p:cNvSpPr txBox="1"/>
          <p:nvPr/>
        </p:nvSpPr>
        <p:spPr>
          <a:xfrm>
            <a:off x="1162372" y="1425844"/>
            <a:ext cx="3409627" cy="2585323"/>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Evaluation questions - in particular getting students to make their opinion clear and not just basic PEE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Enabling students to identify 'points' within a text/ extract. They struggle to know what to write about.</a:t>
            </a:r>
          </a:p>
        </p:txBody>
      </p:sp>
      <p:sp>
        <p:nvSpPr>
          <p:cNvPr id="4" name="TextBox 3">
            <a:extLst>
              <a:ext uri="{FF2B5EF4-FFF2-40B4-BE49-F238E27FC236}">
                <a16:creationId xmlns:a16="http://schemas.microsoft.com/office/drawing/2014/main" xmlns="" id="{7B56CDC9-2101-2E4A-98DC-77FCC6441825}"/>
              </a:ext>
            </a:extLst>
          </p:cNvPr>
          <p:cNvSpPr txBox="1"/>
          <p:nvPr/>
        </p:nvSpPr>
        <p:spPr>
          <a:xfrm>
            <a:off x="2647726" y="4647122"/>
            <a:ext cx="5193792" cy="92333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How to create really meaningful, effective multiple-choice quizzes</a:t>
            </a:r>
          </a:p>
          <a:p>
            <a:pPr marL="285750" indent="-285750">
              <a:buFont typeface="Arial" panose="020B0604020202020204" pitchFamily="34" charset="0"/>
              <a:buChar char="•"/>
            </a:pPr>
            <a:r>
              <a:rPr lang="en-US" dirty="0"/>
              <a:t>More guest speakers delivering CPD</a:t>
            </a:r>
          </a:p>
        </p:txBody>
      </p:sp>
      <p:sp>
        <p:nvSpPr>
          <p:cNvPr id="7" name="TextBox 6">
            <a:extLst>
              <a:ext uri="{FF2B5EF4-FFF2-40B4-BE49-F238E27FC236}">
                <a16:creationId xmlns:a16="http://schemas.microsoft.com/office/drawing/2014/main" xmlns="" id="{0FA03892-84BE-FB4A-A302-FDC63138FE6F}"/>
              </a:ext>
            </a:extLst>
          </p:cNvPr>
          <p:cNvSpPr txBox="1"/>
          <p:nvPr/>
        </p:nvSpPr>
        <p:spPr>
          <a:xfrm>
            <a:off x="5470902" y="1425844"/>
            <a:ext cx="2975674" cy="1200329"/>
          </a:xfrm>
          <a:prstGeom prst="rect">
            <a:avLst/>
          </a:prstGeom>
          <a:noFill/>
          <a:ln>
            <a:solidFill>
              <a:schemeClr val="tx1"/>
            </a:solidFill>
          </a:ln>
        </p:spPr>
        <p:txBody>
          <a:bodyPr wrap="square" rtlCol="0">
            <a:spAutoFit/>
          </a:bodyPr>
          <a:lstStyle/>
          <a:p>
            <a:r>
              <a:rPr lang="en-US" dirty="0"/>
              <a:t>Ideas for creatively approaching texts without obviously looking at exam skills</a:t>
            </a:r>
          </a:p>
        </p:txBody>
      </p:sp>
    </p:spTree>
    <p:extLst>
      <p:ext uri="{BB962C8B-B14F-4D97-AF65-F5344CB8AC3E}">
        <p14:creationId xmlns:p14="http://schemas.microsoft.com/office/powerpoint/2010/main" val="257349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build="allAtOnce"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463322E-F2D1-6144-AFD8-4894DF5A5E8B}"/>
              </a:ext>
            </a:extLst>
          </p:cNvPr>
          <p:cNvSpPr>
            <a:spLocks noGrp="1"/>
          </p:cNvSpPr>
          <p:nvPr>
            <p:ph type="body" idx="1"/>
          </p:nvPr>
        </p:nvSpPr>
        <p:spPr>
          <a:xfrm>
            <a:off x="540000" y="2224216"/>
            <a:ext cx="8229600" cy="4274825"/>
          </a:xfrm>
        </p:spPr>
        <p:txBody>
          <a:bodyPr/>
          <a:lstStyle/>
          <a:p>
            <a:r>
              <a:rPr lang="en-GB" dirty="0">
                <a:hlinkClick r:id="rId2"/>
              </a:rPr>
              <a:t>https://www.youtube.com/watch?v=Q0DYFcgCejI</a:t>
            </a:r>
            <a:r>
              <a:rPr lang="en-GB" dirty="0"/>
              <a:t>. </a:t>
            </a:r>
            <a:endParaRPr lang="en-US" dirty="0"/>
          </a:p>
        </p:txBody>
      </p:sp>
      <p:sp>
        <p:nvSpPr>
          <p:cNvPr id="3" name="Title 2">
            <a:extLst>
              <a:ext uri="{FF2B5EF4-FFF2-40B4-BE49-F238E27FC236}">
                <a16:creationId xmlns:a16="http://schemas.microsoft.com/office/drawing/2014/main" xmlns="" id="{ACD10435-98A7-DB4F-8565-3DA66BF3F635}"/>
              </a:ext>
            </a:extLst>
          </p:cNvPr>
          <p:cNvSpPr>
            <a:spLocks noGrp="1"/>
          </p:cNvSpPr>
          <p:nvPr>
            <p:ph type="title"/>
          </p:nvPr>
        </p:nvSpPr>
        <p:spPr/>
        <p:txBody>
          <a:bodyPr/>
          <a:lstStyle/>
          <a:p>
            <a:r>
              <a:rPr lang="en-US" dirty="0"/>
              <a:t>Switching to Edexcel</a:t>
            </a:r>
          </a:p>
        </p:txBody>
      </p:sp>
    </p:spTree>
    <p:extLst>
      <p:ext uri="{BB962C8B-B14F-4D97-AF65-F5344CB8AC3E}">
        <p14:creationId xmlns:p14="http://schemas.microsoft.com/office/powerpoint/2010/main" val="1855644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1;p2">
            <a:extLst>
              <a:ext uri="{FF2B5EF4-FFF2-40B4-BE49-F238E27FC236}">
                <a16:creationId xmlns:a16="http://schemas.microsoft.com/office/drawing/2014/main" xmlns="" id="{8A529F6A-C653-944E-B8B2-D7E3B6C95F29}"/>
              </a:ext>
            </a:extLst>
          </p:cNvPr>
          <p:cNvSpPr txBox="1">
            <a:spLocks/>
          </p:cNvSpPr>
          <p:nvPr/>
        </p:nvSpPr>
        <p:spPr>
          <a:xfrm>
            <a:off x="794029" y="214003"/>
            <a:ext cx="6568219" cy="79925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accent1"/>
              </a:buClr>
              <a:buSzPts val="3600"/>
              <a:buFont typeface="Arial"/>
              <a:buNone/>
            </a:pPr>
            <a:r>
              <a:rPr lang="en-GB" dirty="0"/>
              <a:t>Feedback</a:t>
            </a:r>
          </a:p>
        </p:txBody>
      </p:sp>
      <p:sp>
        <p:nvSpPr>
          <p:cNvPr id="2" name="Subtitle 1">
            <a:extLst>
              <a:ext uri="{FF2B5EF4-FFF2-40B4-BE49-F238E27FC236}">
                <a16:creationId xmlns:a16="http://schemas.microsoft.com/office/drawing/2014/main" xmlns="" id="{96F7AC86-3FE3-6A45-BEAC-E97DC111CD6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0724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body" idx="1"/>
          </p:nvPr>
        </p:nvSpPr>
        <p:spPr>
          <a:xfrm>
            <a:off x="745588" y="1434904"/>
            <a:ext cx="8087861" cy="5243543"/>
          </a:xfrm>
          <a:prstGeom prst="rect">
            <a:avLst/>
          </a:prstGeom>
          <a:noFill/>
          <a:ln>
            <a:noFill/>
          </a:ln>
        </p:spPr>
        <p:txBody>
          <a:bodyPr spcFirstLastPara="1" wrap="square" lIns="0" tIns="0" rIns="0" bIns="0" anchor="t" anchorCtr="0">
            <a:noAutofit/>
          </a:bodyPr>
          <a:lstStyle/>
          <a:p>
            <a:pPr marL="685800" indent="-457200">
              <a:buFont typeface="Arial" panose="020B0604020202020204" pitchFamily="34" charset="0"/>
              <a:buChar char="•"/>
            </a:pPr>
            <a:endParaRPr lang="en-GB" dirty="0"/>
          </a:p>
          <a:p>
            <a:pPr marL="685800" indent="-457200">
              <a:buFont typeface="Arial" panose="020B0604020202020204" pitchFamily="34" charset="0"/>
              <a:buChar char="•"/>
            </a:pPr>
            <a:endParaRPr lang="en-GB" dirty="0"/>
          </a:p>
          <a:p>
            <a:pPr marL="685800" indent="-457200">
              <a:buFont typeface="Arial" panose="020B0604020202020204" pitchFamily="34" charset="0"/>
              <a:buChar char="•"/>
            </a:pPr>
            <a:endParaRPr dirty="0"/>
          </a:p>
        </p:txBody>
      </p:sp>
      <p:sp>
        <p:nvSpPr>
          <p:cNvPr id="101" name="Google Shape;101;p2"/>
          <p:cNvSpPr txBox="1">
            <a:spLocks noGrp="1"/>
          </p:cNvSpPr>
          <p:nvPr>
            <p:ph type="title"/>
          </p:nvPr>
        </p:nvSpPr>
        <p:spPr>
          <a:xfrm>
            <a:off x="1273299" y="179552"/>
            <a:ext cx="6568219" cy="11079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accent1"/>
              </a:buClr>
              <a:buSzPts val="3600"/>
              <a:buFont typeface="Arial"/>
              <a:buNone/>
            </a:pPr>
            <a:r>
              <a:rPr lang="en-GB" dirty="0"/>
              <a:t>Check-in</a:t>
            </a:r>
            <a:endParaRPr dirty="0"/>
          </a:p>
        </p:txBody>
      </p:sp>
      <p:sp>
        <p:nvSpPr>
          <p:cNvPr id="2" name="TextBox 1">
            <a:extLst>
              <a:ext uri="{FF2B5EF4-FFF2-40B4-BE49-F238E27FC236}">
                <a16:creationId xmlns:a16="http://schemas.microsoft.com/office/drawing/2014/main" xmlns="" id="{A9C17480-8FFA-5C4F-886C-DBFADE2CADE0}"/>
              </a:ext>
            </a:extLst>
          </p:cNvPr>
          <p:cNvSpPr txBox="1"/>
          <p:nvPr/>
        </p:nvSpPr>
        <p:spPr>
          <a:xfrm>
            <a:off x="1278322" y="1637444"/>
            <a:ext cx="6785820" cy="3416320"/>
          </a:xfrm>
          <a:prstGeom prst="rect">
            <a:avLst/>
          </a:prstGeom>
          <a:noFill/>
          <a:ln>
            <a:solidFill>
              <a:schemeClr val="tx1"/>
            </a:solidFill>
          </a:ln>
        </p:spPr>
        <p:txBody>
          <a:bodyPr wrap="square" rtlCol="0">
            <a:spAutoFit/>
          </a:bodyPr>
          <a:lstStyle/>
          <a:p>
            <a:r>
              <a:rPr lang="en-US" sz="2400" dirty="0"/>
              <a:t>Reading focus:</a:t>
            </a:r>
          </a:p>
          <a:p>
            <a:endParaRPr lang="en-US" sz="2400" dirty="0"/>
          </a:p>
          <a:p>
            <a:pPr marL="342900" indent="-342900">
              <a:buFont typeface="Arial" panose="020B0604020202020204" pitchFamily="34" charset="0"/>
              <a:buChar char="•"/>
            </a:pPr>
            <a:r>
              <a:rPr lang="en-US" sz="2400" dirty="0"/>
              <a:t>What is the biggest barrier you face when approaching ‘challenging’ texts in the classroom?</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How do you approach ‘challenging’ texts?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Do you think some of the GCSE texts are too challenging for any of your students?</a:t>
            </a:r>
          </a:p>
        </p:txBody>
      </p:sp>
    </p:spTree>
    <p:extLst>
      <p:ext uri="{BB962C8B-B14F-4D97-AF65-F5344CB8AC3E}">
        <p14:creationId xmlns:p14="http://schemas.microsoft.com/office/powerpoint/2010/main" val="4267669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p:nvPr/>
        </p:nvSpPr>
        <p:spPr>
          <a:xfrm>
            <a:off x="550507" y="1014686"/>
            <a:ext cx="5058283" cy="3526606"/>
          </a:xfrm>
          <a:prstGeom prst="rect">
            <a:avLst/>
          </a:prstGeom>
          <a:noFill/>
          <a:ln>
            <a:noFill/>
          </a:ln>
        </p:spPr>
        <p:txBody>
          <a:bodyPr spcFirstLastPara="1" wrap="square" lIns="0" tIns="0" rIns="0" bIns="0" anchor="t" anchorCtr="0">
            <a:noAutofit/>
          </a:bodyPr>
          <a:lstStyle/>
          <a:p>
            <a:pPr marL="0" marR="0" lvl="0" indent="0" algn="l" rtl="0">
              <a:lnSpc>
                <a:spcPct val="114583"/>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GCSE (9-1)</a:t>
            </a:r>
            <a:br>
              <a:rPr lang="en-GB" sz="4400" b="1" i="0" u="none" strike="noStrike" cap="none">
                <a:solidFill>
                  <a:schemeClr val="dk1"/>
                </a:solidFill>
                <a:latin typeface="Arial"/>
                <a:ea typeface="Arial"/>
                <a:cs typeface="Arial"/>
                <a:sym typeface="Arial"/>
              </a:rPr>
            </a:br>
            <a:r>
              <a:rPr lang="en-GB" sz="4400" b="1" i="0" u="none" strike="noStrike" cap="none">
                <a:solidFill>
                  <a:schemeClr val="dk1"/>
                </a:solidFill>
                <a:latin typeface="Arial"/>
                <a:ea typeface="Arial"/>
                <a:cs typeface="Arial"/>
                <a:sym typeface="Arial"/>
              </a:rPr>
              <a:t>English </a:t>
            </a:r>
            <a:endParaRPr sz="1200" b="0" i="0" u="none" strike="noStrike" cap="none">
              <a:solidFill>
                <a:srgbClr val="000000"/>
              </a:solidFill>
              <a:latin typeface="Arial"/>
              <a:ea typeface="Arial"/>
              <a:cs typeface="Arial"/>
              <a:sym typeface="Arial"/>
            </a:endParaRPr>
          </a:p>
        </p:txBody>
      </p:sp>
      <p:sp>
        <p:nvSpPr>
          <p:cNvPr id="95" name="Google Shape;95;p1"/>
          <p:cNvSpPr txBox="1"/>
          <p:nvPr/>
        </p:nvSpPr>
        <p:spPr>
          <a:xfrm>
            <a:off x="899472" y="3274313"/>
            <a:ext cx="3974743" cy="738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dirty="0">
                <a:solidFill>
                  <a:schemeClr val="dk1"/>
                </a:solidFill>
                <a:latin typeface="Arial"/>
                <a:ea typeface="Arial"/>
                <a:cs typeface="Arial"/>
                <a:sym typeface="Arial"/>
              </a:rPr>
              <a:t>Online resources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47735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A6E5AB0-EBBD-914F-A6A2-FC96182620DE}"/>
              </a:ext>
            </a:extLst>
          </p:cNvPr>
          <p:cNvSpPr>
            <a:spLocks noGrp="1"/>
          </p:cNvSpPr>
          <p:nvPr>
            <p:ph type="body" idx="1"/>
          </p:nvPr>
        </p:nvSpPr>
        <p:spPr>
          <a:xfrm>
            <a:off x="674112" y="2317164"/>
            <a:ext cx="8229600" cy="5059041"/>
          </a:xfrm>
        </p:spPr>
        <p:txBody>
          <a:bodyPr/>
          <a:lstStyle/>
          <a:p>
            <a:endParaRPr lang="en-GB" dirty="0"/>
          </a:p>
          <a:p>
            <a:endParaRPr lang="en-US" dirty="0"/>
          </a:p>
        </p:txBody>
      </p:sp>
      <p:sp>
        <p:nvSpPr>
          <p:cNvPr id="3" name="Title 2">
            <a:extLst>
              <a:ext uri="{FF2B5EF4-FFF2-40B4-BE49-F238E27FC236}">
                <a16:creationId xmlns:a16="http://schemas.microsoft.com/office/drawing/2014/main" xmlns="" id="{11527C55-1D10-3643-AD8D-836C1E3678E1}"/>
              </a:ext>
            </a:extLst>
          </p:cNvPr>
          <p:cNvSpPr>
            <a:spLocks noGrp="1"/>
          </p:cNvSpPr>
          <p:nvPr>
            <p:ph type="title"/>
          </p:nvPr>
        </p:nvSpPr>
        <p:spPr>
          <a:solidFill>
            <a:schemeClr val="accent1">
              <a:lumMod val="20000"/>
              <a:lumOff val="80000"/>
            </a:schemeClr>
          </a:solidFill>
        </p:spPr>
        <p:txBody>
          <a:bodyPr/>
          <a:lstStyle/>
          <a:p>
            <a:r>
              <a:rPr lang="en-US" dirty="0"/>
              <a:t>Resource of the week</a:t>
            </a:r>
          </a:p>
        </p:txBody>
      </p:sp>
      <p:pic>
        <p:nvPicPr>
          <p:cNvPr id="6" name="Picture 5" descr="A screenshot of a social media post&#10;&#10;Description automatically generated">
            <a:extLst>
              <a:ext uri="{FF2B5EF4-FFF2-40B4-BE49-F238E27FC236}">
                <a16:creationId xmlns:a16="http://schemas.microsoft.com/office/drawing/2014/main" xmlns="" id="{3B756F8A-38F0-7A49-A55D-3D1898D038F2}"/>
              </a:ext>
            </a:extLst>
          </p:cNvPr>
          <p:cNvPicPr>
            <a:picLocks noChangeAspect="1"/>
          </p:cNvPicPr>
          <p:nvPr/>
        </p:nvPicPr>
        <p:blipFill>
          <a:blip r:embed="rId2"/>
          <a:stretch>
            <a:fillRect/>
          </a:stretch>
        </p:blipFill>
        <p:spPr>
          <a:xfrm>
            <a:off x="1157837" y="1459569"/>
            <a:ext cx="6828325" cy="5059042"/>
          </a:xfrm>
          <a:prstGeom prst="rect">
            <a:avLst/>
          </a:prstGeom>
        </p:spPr>
      </p:pic>
      <p:sp>
        <p:nvSpPr>
          <p:cNvPr id="7" name="Rectangle 6">
            <a:extLst>
              <a:ext uri="{FF2B5EF4-FFF2-40B4-BE49-F238E27FC236}">
                <a16:creationId xmlns:a16="http://schemas.microsoft.com/office/drawing/2014/main" xmlns="" id="{193A99DF-1C87-6E49-A323-CC1A374D39B0}"/>
              </a:ext>
            </a:extLst>
          </p:cNvPr>
          <p:cNvSpPr/>
          <p:nvPr/>
        </p:nvSpPr>
        <p:spPr>
          <a:xfrm>
            <a:off x="2032256" y="817956"/>
            <a:ext cx="5794387" cy="369332"/>
          </a:xfrm>
          <a:prstGeom prst="rect">
            <a:avLst/>
          </a:prstGeom>
        </p:spPr>
        <p:txBody>
          <a:bodyPr wrap="square">
            <a:spAutoFit/>
          </a:bodyPr>
          <a:lstStyle/>
          <a:p>
            <a:r>
              <a:rPr lang="en-GB" dirty="0">
                <a:hlinkClick r:id="rId3"/>
              </a:rPr>
              <a:t>19th century non-fiction British Library</a:t>
            </a:r>
            <a:endParaRPr lang="en-US" dirty="0"/>
          </a:p>
        </p:txBody>
      </p:sp>
    </p:spTree>
    <p:extLst>
      <p:ext uri="{BB962C8B-B14F-4D97-AF65-F5344CB8AC3E}">
        <p14:creationId xmlns:p14="http://schemas.microsoft.com/office/powerpoint/2010/main" val="3129351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4F2DF69-49A3-6D46-B917-9B72F46D577C}"/>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xmlns="" id="{F6104711-F847-C444-B0A2-33618F33F165}"/>
              </a:ext>
            </a:extLst>
          </p:cNvPr>
          <p:cNvSpPr>
            <a:spLocks noGrp="1"/>
          </p:cNvSpPr>
          <p:nvPr>
            <p:ph type="title"/>
          </p:nvPr>
        </p:nvSpPr>
        <p:spPr>
          <a:solidFill>
            <a:schemeClr val="accent1">
              <a:lumMod val="20000"/>
              <a:lumOff val="80000"/>
            </a:schemeClr>
          </a:solidFill>
        </p:spPr>
        <p:txBody>
          <a:bodyPr/>
          <a:lstStyle/>
          <a:p>
            <a:r>
              <a:rPr lang="en-US" dirty="0"/>
              <a:t>Blogs of the week</a:t>
            </a:r>
          </a:p>
        </p:txBody>
      </p:sp>
      <p:pic>
        <p:nvPicPr>
          <p:cNvPr id="5" name="Picture 4" descr="A screenshot of a cell phone&#10;&#10;Description automatically generated">
            <a:extLst>
              <a:ext uri="{FF2B5EF4-FFF2-40B4-BE49-F238E27FC236}">
                <a16:creationId xmlns:a16="http://schemas.microsoft.com/office/drawing/2014/main" xmlns="" id="{BC046BC7-0EE9-0C4F-868A-DF2E629AD256}"/>
              </a:ext>
            </a:extLst>
          </p:cNvPr>
          <p:cNvPicPr>
            <a:picLocks noChangeAspect="1"/>
          </p:cNvPicPr>
          <p:nvPr/>
        </p:nvPicPr>
        <p:blipFill>
          <a:blip r:embed="rId2"/>
          <a:stretch>
            <a:fillRect/>
          </a:stretch>
        </p:blipFill>
        <p:spPr>
          <a:xfrm>
            <a:off x="1518835" y="975785"/>
            <a:ext cx="6341820" cy="5618257"/>
          </a:xfrm>
          <a:prstGeom prst="rect">
            <a:avLst/>
          </a:prstGeom>
        </p:spPr>
      </p:pic>
    </p:spTree>
    <p:extLst>
      <p:ext uri="{BB962C8B-B14F-4D97-AF65-F5344CB8AC3E}">
        <p14:creationId xmlns:p14="http://schemas.microsoft.com/office/powerpoint/2010/main" val="27224840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CSE EngLit&amp;Lang">
      <a:dk1>
        <a:srgbClr val="000000"/>
      </a:dk1>
      <a:lt1>
        <a:srgbClr val="FFFFFF"/>
      </a:lt1>
      <a:dk2>
        <a:srgbClr val="1F497D"/>
      </a:dk2>
      <a:lt2>
        <a:srgbClr val="EEECE1"/>
      </a:lt2>
      <a:accent1>
        <a:srgbClr val="373C88"/>
      </a:accent1>
      <a:accent2>
        <a:srgbClr val="BECD33"/>
      </a:accent2>
      <a:accent3>
        <a:srgbClr val="007FA3"/>
      </a:accent3>
      <a:accent4>
        <a:srgbClr val="003057"/>
      </a:accent4>
      <a:accent5>
        <a:srgbClr val="DB0020"/>
      </a:accent5>
      <a:accent6>
        <a:srgbClr val="008638"/>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TotalTime>
  <Words>2940</Words>
  <Application>Microsoft Office PowerPoint</Application>
  <PresentationFormat>On-screen Show (4:3)</PresentationFormat>
  <Paragraphs>274</Paragraphs>
  <Slides>51</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Arial Unicode MS</vt:lpstr>
      <vt:lpstr>Arial</vt:lpstr>
      <vt:lpstr>Calibri</vt:lpstr>
      <vt:lpstr>Calibri Light</vt:lpstr>
      <vt:lpstr>medium-content-serif-font</vt:lpstr>
      <vt:lpstr>STCaiyun</vt:lpstr>
      <vt:lpstr>Times New Roman</vt:lpstr>
      <vt:lpstr>Verdana</vt:lpstr>
      <vt:lpstr>Office Theme</vt:lpstr>
      <vt:lpstr>1_Office Theme</vt:lpstr>
      <vt:lpstr>PowerPoint Presentation</vt:lpstr>
      <vt:lpstr>PowerPoint Presentation</vt:lpstr>
      <vt:lpstr>PowerPoint Presentation</vt:lpstr>
      <vt:lpstr>Agenda</vt:lpstr>
      <vt:lpstr>Feedback – what’s wanted?</vt:lpstr>
      <vt:lpstr>Check-in</vt:lpstr>
      <vt:lpstr>PowerPoint Presentation</vt:lpstr>
      <vt:lpstr>Resource of the week</vt:lpstr>
      <vt:lpstr>Blogs of the week</vt:lpstr>
      <vt:lpstr>Blogs of the week</vt:lpstr>
      <vt:lpstr>CPD of the week</vt:lpstr>
      <vt:lpstr>First story</vt:lpstr>
      <vt:lpstr>PowerPoint Presentation</vt:lpstr>
      <vt:lpstr>READING</vt:lpstr>
      <vt:lpstr>Barbara Bleiman</vt:lpstr>
      <vt:lpstr>What makes texts difficult to read?</vt:lpstr>
      <vt:lpstr>PowerPoint Presentation</vt:lpstr>
      <vt:lpstr>PowerPoint Presentation</vt:lpstr>
      <vt:lpstr>PowerPoint Presentation</vt:lpstr>
      <vt:lpstr>PowerPoint Presentation</vt:lpstr>
      <vt:lpstr>PowerPoint Presentation</vt:lpstr>
      <vt:lpstr>Fiction – active reading</vt:lpstr>
      <vt:lpstr>PowerPoint Presentation</vt:lpstr>
      <vt:lpstr>PowerPoint Presentation</vt:lpstr>
      <vt:lpstr>Active reading – non-fiction</vt:lpstr>
      <vt:lpstr>PowerPoint Presentation</vt:lpstr>
      <vt:lpstr>Use the contextual information</vt:lpstr>
      <vt:lpstr>PowerPoint Presentation</vt:lpstr>
      <vt:lpstr>PowerPoint Presentation</vt:lpstr>
      <vt:lpstr>Reading notes</vt:lpstr>
      <vt:lpstr>Reading notes</vt:lpstr>
      <vt:lpstr>PowerPoint Presentation</vt:lpstr>
      <vt:lpstr>PowerPoint Presentation</vt:lpstr>
      <vt:lpstr>PowerPoint Presentation</vt:lpstr>
      <vt:lpstr>PowerPoint Presentation</vt:lpstr>
      <vt:lpstr>PowerPoint Presentation</vt:lpstr>
      <vt:lpstr>Tea break</vt:lpstr>
      <vt:lpstr>PowerPoint Presentation</vt:lpstr>
      <vt:lpstr>Thanks for sharing!</vt:lpstr>
      <vt:lpstr>Any other ideas to share? £25 voucher shared resource</vt:lpstr>
      <vt:lpstr>  £10 voucher and the winner is.. </vt:lpstr>
      <vt:lpstr> </vt:lpstr>
      <vt:lpstr>Further dates</vt:lpstr>
      <vt:lpstr>PowerPoint Presentation</vt:lpstr>
      <vt:lpstr>Free online lessons for Year 10 students</vt:lpstr>
      <vt:lpstr>Secondary resources</vt:lpstr>
      <vt:lpstr>GCSE English Literature 1ET0 </vt:lpstr>
      <vt:lpstr>Can you help with research?</vt:lpstr>
      <vt:lpstr>Your Subject Advisor</vt:lpstr>
      <vt:lpstr>Switching to Edexcel</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Hughes</dc:creator>
  <cp:lastModifiedBy>McLoughlin, Pamela</cp:lastModifiedBy>
  <cp:revision>49</cp:revision>
  <cp:lastPrinted>2020-06-08T10:22:14Z</cp:lastPrinted>
  <dcterms:created xsi:type="dcterms:W3CDTF">2020-05-25T16:26:22Z</dcterms:created>
  <dcterms:modified xsi:type="dcterms:W3CDTF">2020-06-09T10:57:27Z</dcterms:modified>
</cp:coreProperties>
</file>