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Lst>
  <p:notesMasterIdLst>
    <p:notesMasterId r:id="rId56"/>
  </p:notesMasterIdLst>
  <p:sldIdLst>
    <p:sldId id="833" r:id="rId3"/>
    <p:sldId id="257" r:id="rId4"/>
    <p:sldId id="258" r:id="rId5"/>
    <p:sldId id="668" r:id="rId6"/>
    <p:sldId id="711" r:id="rId7"/>
    <p:sldId id="639" r:id="rId8"/>
    <p:sldId id="795" r:id="rId9"/>
    <p:sldId id="814" r:id="rId10"/>
    <p:sldId id="836" r:id="rId11"/>
    <p:sldId id="837" r:id="rId12"/>
    <p:sldId id="839" r:id="rId13"/>
    <p:sldId id="640" r:id="rId14"/>
    <p:sldId id="845" r:id="rId15"/>
    <p:sldId id="846" r:id="rId16"/>
    <p:sldId id="840" r:id="rId17"/>
    <p:sldId id="756" r:id="rId18"/>
    <p:sldId id="757" r:id="rId19"/>
    <p:sldId id="844" r:id="rId20"/>
    <p:sldId id="289" r:id="rId21"/>
    <p:sldId id="290" r:id="rId22"/>
    <p:sldId id="421" r:id="rId23"/>
    <p:sldId id="440" r:id="rId24"/>
    <p:sldId id="399" r:id="rId25"/>
    <p:sldId id="400" r:id="rId26"/>
    <p:sldId id="418" r:id="rId27"/>
    <p:sldId id="759" r:id="rId28"/>
    <p:sldId id="842" r:id="rId29"/>
    <p:sldId id="843" r:id="rId30"/>
    <p:sldId id="811" r:id="rId31"/>
    <p:sldId id="812" r:id="rId32"/>
    <p:sldId id="651" r:id="rId33"/>
    <p:sldId id="841" r:id="rId34"/>
    <p:sldId id="415" r:id="rId35"/>
    <p:sldId id="412" r:id="rId36"/>
    <p:sldId id="413" r:id="rId37"/>
    <p:sldId id="703" r:id="rId38"/>
    <p:sldId id="676" r:id="rId39"/>
    <p:sldId id="704" r:id="rId40"/>
    <p:sldId id="733" r:id="rId41"/>
    <p:sldId id="673" r:id="rId42"/>
    <p:sldId id="787" r:id="rId43"/>
    <p:sldId id="649" r:id="rId44"/>
    <p:sldId id="829" r:id="rId45"/>
    <p:sldId id="647" r:id="rId46"/>
    <p:sldId id="835" r:id="rId47"/>
    <p:sldId id="769" r:id="rId48"/>
    <p:sldId id="838" r:id="rId49"/>
    <p:sldId id="653" r:id="rId50"/>
    <p:sldId id="807" r:id="rId51"/>
    <p:sldId id="808" r:id="rId52"/>
    <p:sldId id="274" r:id="rId53"/>
    <p:sldId id="693" r:id="rId54"/>
    <p:sldId id="25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Hughes" initials="JH" lastIdx="1" clrIdx="0">
    <p:extLst>
      <p:ext uri="{19B8F6BF-5375-455C-9EA6-DF929625EA0E}">
        <p15:presenceInfo xmlns:p15="http://schemas.microsoft.com/office/powerpoint/2012/main" userId="0f91fac1cffc58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4B7"/>
    <a:srgbClr val="9900CC"/>
    <a:srgbClr val="990099"/>
    <a:srgbClr val="BFCD3C"/>
    <a:srgbClr val="BECD3C"/>
    <a:srgbClr val="002C4D"/>
    <a:srgbClr val="001C54"/>
    <a:srgbClr val="001848"/>
    <a:srgbClr val="001B50"/>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4582"/>
  </p:normalViewPr>
  <p:slideViewPr>
    <p:cSldViewPr snapToGrid="0" snapToObjects="1">
      <p:cViewPr>
        <p:scale>
          <a:sx n="91" d="100"/>
          <a:sy n="91" d="100"/>
        </p:scale>
        <p:origin x="144" y="-1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8T16:26:34.408" idx="1">
    <p:pos x="4437" y="968"/>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8513-0F0D-AC45-A0F6-4E8E91271534}" type="datetimeFigureOut">
              <a:rPr lang="en-US" smtClean="0"/>
              <a:t>6/30/2020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7BD17-DA61-BF48-9DA3-B43179DC104B}" type="slidenum">
              <a:rPr lang="en-US" smtClean="0"/>
              <a:t>‹#›</a:t>
            </a:fld>
            <a:endParaRPr lang="en-US"/>
          </a:p>
        </p:txBody>
      </p:sp>
    </p:spTree>
    <p:extLst>
      <p:ext uri="{BB962C8B-B14F-4D97-AF65-F5344CB8AC3E}">
        <p14:creationId xmlns:p14="http://schemas.microsoft.com/office/powerpoint/2010/main" val="280270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150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950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797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758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5266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190bae54d_0_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190bae54d_0_1:notes"/>
          <p:cNvSpPr txBox="1">
            <a:spLocks noGrp="1"/>
          </p:cNvSpPr>
          <p:nvPr>
            <p:ph type="body" idx="1"/>
          </p:nvPr>
        </p:nvSpPr>
        <p:spPr>
          <a:xfrm>
            <a:off x="666909" y="4777194"/>
            <a:ext cx="533527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4190bae54d_0_1:notes"/>
          <p:cNvSpPr txBox="1">
            <a:spLocks noGrp="1"/>
          </p:cNvSpPr>
          <p:nvPr>
            <p:ph type="sldNum" idx="12"/>
          </p:nvPr>
        </p:nvSpPr>
        <p:spPr>
          <a:xfrm>
            <a:off x="3777607" y="9428583"/>
            <a:ext cx="2889938" cy="49796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51</a:t>
            </a:fld>
            <a:endParaRPr/>
          </a:p>
        </p:txBody>
      </p:sp>
    </p:spTree>
    <p:extLst>
      <p:ext uri="{BB962C8B-B14F-4D97-AF65-F5344CB8AC3E}">
        <p14:creationId xmlns:p14="http://schemas.microsoft.com/office/powerpoint/2010/main" val="150248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12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915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12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82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417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1249363"/>
            <a:ext cx="4502150" cy="337661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GB" sz="1300" smtClean="0">
                <a:solidFill>
                  <a:schemeClr val="dk1"/>
                </a:solidFill>
                <a:latin typeface="Calibri"/>
                <a:ea typeface="Calibri"/>
                <a:cs typeface="Calibri"/>
                <a:sym typeface="Calibri"/>
              </a:rPr>
              <a:pPr algn="r">
                <a:buClr>
                  <a:schemeClr val="dk1"/>
                </a:buClr>
                <a:buSzPts val="300"/>
              </a:pPr>
              <a:t>16</a:t>
            </a:fld>
            <a:endParaRPr lang="en-GB"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348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1249363"/>
            <a:ext cx="4502150" cy="337661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GB" sz="1300" smtClean="0">
                <a:solidFill>
                  <a:schemeClr val="dk1"/>
                </a:solidFill>
                <a:latin typeface="Calibri"/>
                <a:ea typeface="Calibri"/>
                <a:cs typeface="Calibri"/>
                <a:sym typeface="Calibri"/>
              </a:rPr>
              <a:pPr algn="r">
                <a:buClr>
                  <a:schemeClr val="dk1"/>
                </a:buClr>
                <a:buSzPts val="300"/>
              </a:pPr>
              <a:t>17</a:t>
            </a:fld>
            <a:endParaRPr lang="en-GB"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5808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7804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with paragraph text" preserve="1">
  <p:cSld name="1_Layout with paragraph text">
    <p:spTree>
      <p:nvGrpSpPr>
        <p:cNvPr id="1" name="Shape 14"/>
        <p:cNvGrpSpPr/>
        <p:nvPr/>
      </p:nvGrpSpPr>
      <p:grpSpPr>
        <a:xfrm>
          <a:off x="0" y="0"/>
          <a:ext cx="0" cy="0"/>
          <a:chOff x="0" y="0"/>
          <a:chExt cx="0" cy="0"/>
        </a:xfrm>
      </p:grpSpPr>
      <p:sp>
        <p:nvSpPr>
          <p:cNvPr id="15" name="Google Shape;15;p11"/>
          <p:cNvSpPr txBox="1">
            <a:spLocks noGrp="1"/>
          </p:cNvSpPr>
          <p:nvPr>
            <p:ph type="body" idx="1"/>
          </p:nvPr>
        </p:nvSpPr>
        <p:spPr>
          <a:xfrm>
            <a:off x="540000" y="1440000"/>
            <a:ext cx="8229600" cy="505904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6" name="Google Shape;16;p11"/>
          <p:cNvSpPr txBox="1">
            <a:spLocks noGrp="1"/>
          </p:cNvSpPr>
          <p:nvPr>
            <p:ph type="title"/>
          </p:nvPr>
        </p:nvSpPr>
        <p:spPr>
          <a:xfrm>
            <a:off x="1034148" y="263958"/>
            <a:ext cx="6568219" cy="553998"/>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11"/>
          <p:cNvSpPr txBox="1"/>
          <p:nvPr/>
        </p:nvSpPr>
        <p:spPr>
          <a:xfrm>
            <a:off x="8709144"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GB" sz="1100" b="0" i="0" u="none" strike="noStrike" cap="none">
                <a:solidFill>
                  <a:srgbClr val="595959"/>
                </a:solidFill>
                <a:latin typeface="Arial"/>
                <a:ea typeface="Arial"/>
                <a:cs typeface="Arial"/>
                <a:sym typeface="Arial"/>
              </a:rPr>
              <a:t>‹#›</a:t>
            </a:fld>
            <a:endParaRPr sz="11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160166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35BA12-AEEF-EC4E-BD95-6D3C801359E6}"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212886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132364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01166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2"/>
        <p:cNvGrpSpPr/>
        <p:nvPr/>
      </p:nvGrpSpPr>
      <p:grpSpPr>
        <a:xfrm>
          <a:off x="0" y="0"/>
          <a:ext cx="0" cy="0"/>
          <a:chOff x="0" y="0"/>
          <a:chExt cx="0" cy="0"/>
        </a:xfrm>
      </p:grpSpPr>
      <p:pic>
        <p:nvPicPr>
          <p:cNvPr id="13" name="Google Shape;13;p10"/>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8263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yout with paragraph text">
  <p:cSld name="Layout with paragraph text">
    <p:spTree>
      <p:nvGrpSpPr>
        <p:cNvPr id="1" name="Shape 14"/>
        <p:cNvGrpSpPr/>
        <p:nvPr/>
      </p:nvGrpSpPr>
      <p:grpSpPr>
        <a:xfrm>
          <a:off x="0" y="0"/>
          <a:ext cx="0" cy="0"/>
          <a:chOff x="0" y="0"/>
          <a:chExt cx="0" cy="0"/>
        </a:xfrm>
      </p:grpSpPr>
      <p:sp>
        <p:nvSpPr>
          <p:cNvPr id="15" name="Google Shape;15;p11"/>
          <p:cNvSpPr txBox="1">
            <a:spLocks noGrp="1"/>
          </p:cNvSpPr>
          <p:nvPr>
            <p:ph type="body" idx="1"/>
          </p:nvPr>
        </p:nvSpPr>
        <p:spPr>
          <a:xfrm>
            <a:off x="540000" y="1440000"/>
            <a:ext cx="8229600" cy="505904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11"/>
          <p:cNvSpPr txBox="1">
            <a:spLocks noGrp="1"/>
          </p:cNvSpPr>
          <p:nvPr>
            <p:ph type="title"/>
          </p:nvPr>
        </p:nvSpPr>
        <p:spPr>
          <a:xfrm>
            <a:off x="1034148" y="263958"/>
            <a:ext cx="6568219" cy="553998"/>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11"/>
          <p:cNvSpPr txBox="1"/>
          <p:nvPr/>
        </p:nvSpPr>
        <p:spPr>
          <a:xfrm>
            <a:off x="8709144"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GB" sz="1100" b="0" i="0" u="none" strike="noStrike" cap="none">
                <a:solidFill>
                  <a:srgbClr val="595959"/>
                </a:solidFill>
                <a:latin typeface="Arial"/>
                <a:ea typeface="Arial"/>
                <a:cs typeface="Arial"/>
                <a:sym typeface="Arial"/>
              </a:rPr>
              <a:t>‹#›</a:t>
            </a:fld>
            <a:endParaRPr sz="11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3450304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Slide - Generic">
  <p:cSld name="Content Slide - Generic">
    <p:spTree>
      <p:nvGrpSpPr>
        <p:cNvPr id="1" name="Shape 27"/>
        <p:cNvGrpSpPr/>
        <p:nvPr/>
      </p:nvGrpSpPr>
      <p:grpSpPr>
        <a:xfrm>
          <a:off x="0" y="0"/>
          <a:ext cx="0" cy="0"/>
          <a:chOff x="0" y="0"/>
          <a:chExt cx="0" cy="0"/>
        </a:xfrm>
      </p:grpSpPr>
      <p:sp>
        <p:nvSpPr>
          <p:cNvPr id="28" name="Shape 28"/>
          <p:cNvSpPr txBox="1">
            <a:spLocks noGrp="1"/>
          </p:cNvSpPr>
          <p:nvPr>
            <p:ph type="subTitle" idx="1"/>
          </p:nvPr>
        </p:nvSpPr>
        <p:spPr>
          <a:xfrm>
            <a:off x="406643" y="1642239"/>
            <a:ext cx="7887971" cy="3781460"/>
          </a:xfrm>
          <a:prstGeom prst="rect">
            <a:avLst/>
          </a:prstGeom>
          <a:noFill/>
          <a:ln>
            <a:noFill/>
          </a:ln>
        </p:spPr>
        <p:txBody>
          <a:bodyPr spcFirstLastPara="1" wrap="square" lIns="91425" tIns="91425" rIns="91425" bIns="91425" anchor="t" anchorCtr="0"/>
          <a:lstStyle>
            <a:lvl1pPr marR="0" lvl="0" algn="l" rtl="0">
              <a:lnSpc>
                <a:spcPct val="109090"/>
              </a:lnSpc>
              <a:spcBef>
                <a:spcPts val="1000"/>
              </a:spcBef>
              <a:spcAft>
                <a:spcPts val="0"/>
              </a:spcAft>
              <a:buClr>
                <a:srgbClr val="444444"/>
              </a:buClr>
              <a:buSzPts val="2200"/>
              <a:buFont typeface="Arial"/>
              <a:buNone/>
              <a:defRPr sz="2200" b="0" i="0" u="none" strike="noStrike" cap="none">
                <a:solidFill>
                  <a:srgbClr val="444444"/>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29" name="Shape 29"/>
          <p:cNvSpPr txBox="1">
            <a:spLocks noGrp="1"/>
          </p:cNvSpPr>
          <p:nvPr>
            <p:ph type="title"/>
          </p:nvPr>
        </p:nvSpPr>
        <p:spPr>
          <a:xfrm>
            <a:off x="407915" y="739335"/>
            <a:ext cx="7886700" cy="70342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Times New Roman"/>
              <a:buNone/>
              <a:defRPr sz="4400" b="1"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Tree>
    <p:extLst>
      <p:ext uri="{BB962C8B-B14F-4D97-AF65-F5344CB8AC3E}">
        <p14:creationId xmlns:p14="http://schemas.microsoft.com/office/powerpoint/2010/main" val="248954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52529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yout with paragraph text">
  <p:cSld name="Layout with paragraph tex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540000" y="1440001"/>
            <a:ext cx="8229600" cy="5059041"/>
          </a:xfrm>
          <a:prstGeom prst="rect">
            <a:avLst/>
          </a:prstGeom>
          <a:noFill/>
          <a:ln>
            <a:noFill/>
          </a:ln>
        </p:spPr>
        <p:txBody>
          <a:bodyPr spcFirstLastPara="1" wrap="square" lIns="0" tIns="0" rIns="0" bIns="0" anchor="t" anchorCtr="0"/>
          <a:lstStyle>
            <a:lvl1pPr marL="342900" marR="0" lvl="0" indent="-171450" algn="l" rtl="0">
              <a:spcBef>
                <a:spcPts val="420"/>
              </a:spcBef>
              <a:spcAft>
                <a:spcPts val="0"/>
              </a:spcAft>
              <a:buClr>
                <a:schemeClr val="accent1"/>
              </a:buClr>
              <a:buSzPts val="2800"/>
              <a:buFont typeface="Arial"/>
              <a:buNone/>
              <a:defRPr sz="2100" b="0" i="0" u="none" strike="noStrike" cap="none">
                <a:solidFill>
                  <a:schemeClr val="dk1"/>
                </a:solidFill>
                <a:latin typeface="Arial"/>
                <a:ea typeface="Arial"/>
                <a:cs typeface="Arial"/>
                <a:sym typeface="Arial"/>
              </a:defRPr>
            </a:lvl1pPr>
            <a:lvl2pPr marL="685800" marR="0" lvl="1" indent="-285750" algn="l" rtl="0">
              <a:spcBef>
                <a:spcPts val="360"/>
              </a:spcBef>
              <a:spcAft>
                <a:spcPts val="0"/>
              </a:spcAft>
              <a:buClr>
                <a:schemeClr val="accent2"/>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title"/>
          </p:nvPr>
        </p:nvSpPr>
        <p:spPr>
          <a:xfrm>
            <a:off x="1034149" y="263958"/>
            <a:ext cx="6568219" cy="553998"/>
          </a:xfrm>
          <a:prstGeom prst="rect">
            <a:avLst/>
          </a:prstGeom>
          <a:noFill/>
          <a:ln>
            <a:noFill/>
          </a:ln>
        </p:spPr>
        <p:txBody>
          <a:bodyPr spcFirstLastPara="1" wrap="square" lIns="0" tIns="0" rIns="0" bIns="0" anchor="t" anchorCtr="0"/>
          <a:lstStyle>
            <a:lvl1pPr marR="0" lvl="0" algn="ctr" rtl="0">
              <a:spcBef>
                <a:spcPts val="0"/>
              </a:spcBef>
              <a:spcAft>
                <a:spcPts val="0"/>
              </a:spcAft>
              <a:buClr>
                <a:schemeClr val="accent1"/>
              </a:buClr>
              <a:buSzPts val="3600"/>
              <a:buFont typeface="Arial"/>
              <a:buNone/>
              <a:defRPr sz="27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pic>
        <p:nvPicPr>
          <p:cNvPr id="17" name="Shape 17"/>
          <p:cNvPicPr preferRelativeResize="0"/>
          <p:nvPr/>
        </p:nvPicPr>
        <p:blipFill rotWithShape="1">
          <a:blip r:embed="rId2">
            <a:alphaModFix/>
          </a:blip>
          <a:srcRect/>
          <a:stretch/>
        </p:blipFill>
        <p:spPr>
          <a:xfrm>
            <a:off x="7815656" y="217794"/>
            <a:ext cx="1194897" cy="492919"/>
          </a:xfrm>
          <a:prstGeom prst="rect">
            <a:avLst/>
          </a:prstGeom>
          <a:noFill/>
          <a:ln>
            <a:noFill/>
          </a:ln>
        </p:spPr>
      </p:pic>
      <p:sp>
        <p:nvSpPr>
          <p:cNvPr id="18" name="Shape 18"/>
          <p:cNvSpPr txBox="1"/>
          <p:nvPr/>
        </p:nvSpPr>
        <p:spPr>
          <a:xfrm>
            <a:off x="8709144" y="6506598"/>
            <a:ext cx="374400" cy="261610"/>
          </a:xfrm>
          <a:prstGeom prst="rect">
            <a:avLst/>
          </a:prstGeom>
          <a:noFill/>
          <a:ln>
            <a:noFill/>
          </a:ln>
        </p:spPr>
        <p:txBody>
          <a:bodyPr spcFirstLastPara="1" wrap="square" lIns="68569" tIns="34275" rIns="68569" bIns="34275" anchor="t" anchorCtr="0">
            <a:noAutofit/>
          </a:bodyPr>
          <a:lstStyle/>
          <a:p>
            <a:pPr algn="r" defTabSz="685800">
              <a:buClr>
                <a:srgbClr val="000000"/>
              </a:buClr>
              <a:buFont typeface="Arial"/>
              <a:buNone/>
            </a:pPr>
            <a:fld id="{00000000-1234-1234-1234-123412341234}" type="slidenum">
              <a:rPr lang="mr-IN" sz="825" kern="0">
                <a:solidFill>
                  <a:srgbClr val="595959"/>
                </a:solidFill>
                <a:ea typeface="Arial"/>
                <a:cs typeface="Arial"/>
                <a:sym typeface="Arial"/>
              </a:rPr>
              <a:pPr algn="r" defTabSz="685800">
                <a:buClr>
                  <a:srgbClr val="000000"/>
                </a:buClr>
                <a:buFont typeface="Arial"/>
                <a:buNone/>
              </a:pPr>
              <a:t>‹#›</a:t>
            </a:fld>
            <a:endParaRPr sz="825" kern="0">
              <a:solidFill>
                <a:srgbClr val="595959"/>
              </a:solidFill>
              <a:ea typeface="Arial"/>
              <a:cs typeface="Arial"/>
              <a:sym typeface="Arial"/>
            </a:endParaRPr>
          </a:p>
        </p:txBody>
      </p:sp>
      <p:pic>
        <p:nvPicPr>
          <p:cNvPr id="19" name="Shape 19"/>
          <p:cNvPicPr preferRelativeResize="0"/>
          <p:nvPr/>
        </p:nvPicPr>
        <p:blipFill rotWithShape="1">
          <a:blip r:embed="rId3">
            <a:alphaModFix/>
          </a:blip>
          <a:srcRect/>
          <a:stretch/>
        </p:blipFill>
        <p:spPr>
          <a:xfrm>
            <a:off x="-171448" y="-230992"/>
            <a:ext cx="1255603" cy="1883405"/>
          </a:xfrm>
          <a:prstGeom prst="rect">
            <a:avLst/>
          </a:prstGeom>
          <a:noFill/>
          <a:ln>
            <a:noFill/>
          </a:ln>
        </p:spPr>
      </p:pic>
    </p:spTree>
    <p:extLst>
      <p:ext uri="{BB962C8B-B14F-4D97-AF65-F5344CB8AC3E}">
        <p14:creationId xmlns:p14="http://schemas.microsoft.com/office/powerpoint/2010/main" val="1770474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yout with bulleted text">
  <p:cSld name="Layout with bulleted tex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034149" y="263958"/>
            <a:ext cx="6568219" cy="553998"/>
          </a:xfrm>
          <a:prstGeom prst="rect">
            <a:avLst/>
          </a:prstGeom>
          <a:noFill/>
          <a:ln>
            <a:noFill/>
          </a:ln>
        </p:spPr>
        <p:txBody>
          <a:bodyPr spcFirstLastPara="1" wrap="square" lIns="0" tIns="0" rIns="0" bIns="0" anchor="t" anchorCtr="0"/>
          <a:lstStyle>
            <a:lvl1pPr marR="0" lvl="0" algn="ctr" rtl="0">
              <a:spcBef>
                <a:spcPts val="0"/>
              </a:spcBef>
              <a:spcAft>
                <a:spcPts val="0"/>
              </a:spcAft>
              <a:buClr>
                <a:schemeClr val="accent1"/>
              </a:buClr>
              <a:buSzPts val="3600"/>
              <a:buFont typeface="Arial"/>
              <a:buNone/>
              <a:defRPr sz="27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pic>
        <p:nvPicPr>
          <p:cNvPr id="25" name="Shape 25"/>
          <p:cNvPicPr preferRelativeResize="0"/>
          <p:nvPr/>
        </p:nvPicPr>
        <p:blipFill rotWithShape="1">
          <a:blip r:embed="rId2">
            <a:alphaModFix/>
          </a:blip>
          <a:srcRect/>
          <a:stretch/>
        </p:blipFill>
        <p:spPr>
          <a:xfrm>
            <a:off x="7815656" y="217794"/>
            <a:ext cx="1194897" cy="492919"/>
          </a:xfrm>
          <a:prstGeom prst="rect">
            <a:avLst/>
          </a:prstGeom>
          <a:noFill/>
          <a:ln>
            <a:noFill/>
          </a:ln>
        </p:spPr>
      </p:pic>
      <p:sp>
        <p:nvSpPr>
          <p:cNvPr id="26" name="Shape 26"/>
          <p:cNvSpPr txBox="1"/>
          <p:nvPr/>
        </p:nvSpPr>
        <p:spPr>
          <a:xfrm>
            <a:off x="8709144" y="6506598"/>
            <a:ext cx="374400" cy="261610"/>
          </a:xfrm>
          <a:prstGeom prst="rect">
            <a:avLst/>
          </a:prstGeom>
          <a:noFill/>
          <a:ln>
            <a:noFill/>
          </a:ln>
        </p:spPr>
        <p:txBody>
          <a:bodyPr spcFirstLastPara="1" wrap="square" lIns="68569" tIns="34275" rIns="68569" bIns="34275" anchor="t" anchorCtr="0">
            <a:noAutofit/>
          </a:bodyPr>
          <a:lstStyle/>
          <a:p>
            <a:pPr algn="r" defTabSz="685800">
              <a:buClr>
                <a:srgbClr val="000000"/>
              </a:buClr>
              <a:buFont typeface="Arial"/>
              <a:buNone/>
            </a:pPr>
            <a:fld id="{00000000-1234-1234-1234-123412341234}" type="slidenum">
              <a:rPr lang="mr-IN" sz="825" kern="0">
                <a:solidFill>
                  <a:srgbClr val="595959"/>
                </a:solidFill>
                <a:ea typeface="Arial"/>
                <a:cs typeface="Arial"/>
                <a:sym typeface="Arial"/>
              </a:rPr>
              <a:pPr algn="r" defTabSz="685800">
                <a:buClr>
                  <a:srgbClr val="000000"/>
                </a:buClr>
                <a:buFont typeface="Arial"/>
                <a:buNone/>
              </a:pPr>
              <a:t>‹#›</a:t>
            </a:fld>
            <a:endParaRPr sz="825" kern="0">
              <a:solidFill>
                <a:srgbClr val="595959"/>
              </a:solidFill>
              <a:ea typeface="Arial"/>
              <a:cs typeface="Arial"/>
              <a:sym typeface="Arial"/>
            </a:endParaRPr>
          </a:p>
        </p:txBody>
      </p:sp>
      <p:sp>
        <p:nvSpPr>
          <p:cNvPr id="27" name="Shape 27"/>
          <p:cNvSpPr txBox="1">
            <a:spLocks noGrp="1"/>
          </p:cNvSpPr>
          <p:nvPr>
            <p:ph type="body" idx="1"/>
          </p:nvPr>
        </p:nvSpPr>
        <p:spPr>
          <a:xfrm>
            <a:off x="540000" y="1440000"/>
            <a:ext cx="8229600" cy="4525963"/>
          </a:xfrm>
          <a:prstGeom prst="rect">
            <a:avLst/>
          </a:prstGeom>
          <a:noFill/>
          <a:ln>
            <a:noFill/>
          </a:ln>
        </p:spPr>
        <p:txBody>
          <a:bodyPr spcFirstLastPara="1" wrap="square" lIns="0" tIns="0" rIns="0" bIns="45700" anchor="t" anchorCtr="0"/>
          <a:lstStyle>
            <a:lvl1pPr marL="342900" marR="0" lvl="0" indent="-304800" algn="l" rtl="0">
              <a:spcBef>
                <a:spcPts val="420"/>
              </a:spcBef>
              <a:spcAft>
                <a:spcPts val="0"/>
              </a:spcAft>
              <a:buClr>
                <a:schemeClr val="accent1"/>
              </a:buClr>
              <a:buSzPts val="2800"/>
              <a:buFont typeface="Arial"/>
              <a:buChar char="•"/>
              <a:defRPr sz="2100" b="0" i="0" u="none" strike="noStrike" cap="none">
                <a:solidFill>
                  <a:schemeClr val="dk1"/>
                </a:solidFill>
                <a:latin typeface="Arial"/>
                <a:ea typeface="Arial"/>
                <a:cs typeface="Arial"/>
                <a:sym typeface="Arial"/>
              </a:defRPr>
            </a:lvl1pPr>
            <a:lvl2pPr marL="685800" marR="0" lvl="1" indent="-285750" algn="l" rtl="0">
              <a:spcBef>
                <a:spcPts val="360"/>
              </a:spcBef>
              <a:spcAft>
                <a:spcPts val="0"/>
              </a:spcAft>
              <a:buClr>
                <a:schemeClr val="accent2"/>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8" name="Shape 28"/>
          <p:cNvPicPr preferRelativeResize="0"/>
          <p:nvPr/>
        </p:nvPicPr>
        <p:blipFill rotWithShape="1">
          <a:blip r:embed="rId3">
            <a:alphaModFix/>
          </a:blip>
          <a:srcRect/>
          <a:stretch/>
        </p:blipFill>
        <p:spPr>
          <a:xfrm>
            <a:off x="-171448" y="-230992"/>
            <a:ext cx="1255603" cy="1883405"/>
          </a:xfrm>
          <a:prstGeom prst="rect">
            <a:avLst/>
          </a:prstGeom>
          <a:noFill/>
          <a:ln>
            <a:noFill/>
          </a:ln>
        </p:spPr>
      </p:pic>
    </p:spTree>
    <p:extLst>
      <p:ext uri="{BB962C8B-B14F-4D97-AF65-F5344CB8AC3E}">
        <p14:creationId xmlns:p14="http://schemas.microsoft.com/office/powerpoint/2010/main" val="4160997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open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2052C62-BDCF-024B-B629-870F9082BA6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Text Placeholder 5">
            <a:extLst>
              <a:ext uri="{FF2B5EF4-FFF2-40B4-BE49-F238E27FC236}">
                <a16:creationId xmlns="" xmlns:a16="http://schemas.microsoft.com/office/drawing/2014/main" id="{E84CE366-B1E3-C840-87FE-A970B13A93A5}"/>
              </a:ext>
            </a:extLst>
          </p:cNvPr>
          <p:cNvSpPr>
            <a:spLocks noGrp="1"/>
          </p:cNvSpPr>
          <p:nvPr>
            <p:ph type="body" sz="quarter" idx="10"/>
          </p:nvPr>
        </p:nvSpPr>
        <p:spPr>
          <a:xfrm>
            <a:off x="803275" y="1157289"/>
            <a:ext cx="4197350" cy="3395151"/>
          </a:xfrm>
        </p:spPr>
        <p:txBody>
          <a:bodyPr/>
          <a:lstStyle>
            <a:lvl1pPr marL="0" indent="0">
              <a:buFontTx/>
              <a:buNone/>
              <a:defRPr sz="27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95983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4004422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Layout with paragraph text">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540000" y="1440001"/>
            <a:ext cx="8229600" cy="5059041"/>
          </a:xfrm>
          <a:prstGeom prst="rect">
            <a:avLst/>
          </a:prstGeom>
        </p:spPr>
        <p:txBody>
          <a:bodyPr vert="horz" lIns="0" tIns="0" rIns="0" bIns="0" rtlCol="0">
            <a:normAutofit/>
          </a:bodyPr>
          <a:lstStyle>
            <a:lvl1pPr marL="0" indent="0">
              <a:buNone/>
              <a:defRPr/>
            </a:lvl1pPr>
          </a:lstStyle>
          <a:p>
            <a:pPr lvl="0"/>
            <a:r>
              <a:rPr lang="en-GB" dirty="0"/>
              <a:t>Click to edit Master text styles</a:t>
            </a:r>
          </a:p>
        </p:txBody>
      </p:sp>
      <p:sp>
        <p:nvSpPr>
          <p:cNvPr id="5" name="Title 1"/>
          <p:cNvSpPr>
            <a:spLocks noGrp="1"/>
          </p:cNvSpPr>
          <p:nvPr>
            <p:ph type="title"/>
          </p:nvPr>
        </p:nvSpPr>
        <p:spPr>
          <a:xfrm>
            <a:off x="788132" y="263958"/>
            <a:ext cx="6814236" cy="415498"/>
          </a:xfrm>
        </p:spPr>
        <p:txBody>
          <a:bodyPr wrap="square" lIns="0" tIns="0" rIns="0" bIns="0" anchor="t" anchorCtr="0">
            <a:spAutoFit/>
          </a:bodyPr>
          <a:lstStyle>
            <a:lvl1pPr>
              <a:defRPr sz="2700">
                <a:solidFill>
                  <a:schemeClr val="accent1"/>
                </a:solidFill>
                <a:latin typeface="+mn-lt"/>
                <a:cs typeface="Verdana"/>
              </a:defRPr>
            </a:lvl1pPr>
          </a:lstStyle>
          <a:p>
            <a:r>
              <a:rPr lang="en-GB" dirty="0"/>
              <a:t>Click to edit Master title style</a:t>
            </a:r>
            <a:endParaRPr lang="en-US" dirty="0"/>
          </a:p>
        </p:txBody>
      </p:sp>
      <p:pic>
        <p:nvPicPr>
          <p:cNvPr id="8" name="Picture 7">
            <a:extLst>
              <a:ext uri="{FF2B5EF4-FFF2-40B4-BE49-F238E27FC236}">
                <a16:creationId xmlns="" xmlns:a16="http://schemas.microsoft.com/office/drawing/2014/main" id="{0CB2C23E-9973-0B4A-A4F4-F98FD7877738}"/>
              </a:ext>
            </a:extLst>
          </p:cNvPr>
          <p:cNvPicPr>
            <a:picLocks noChangeAspect="1"/>
          </p:cNvPicPr>
          <p:nvPr userDrawn="1"/>
        </p:nvPicPr>
        <p:blipFill>
          <a:blip r:embed="rId2"/>
          <a:stretch>
            <a:fillRect/>
          </a:stretch>
        </p:blipFill>
        <p:spPr>
          <a:xfrm>
            <a:off x="7815656" y="217794"/>
            <a:ext cx="1194897" cy="492919"/>
          </a:xfrm>
          <a:prstGeom prst="rect">
            <a:avLst/>
          </a:prstGeom>
        </p:spPr>
      </p:pic>
      <p:sp>
        <p:nvSpPr>
          <p:cNvPr id="9" name="TextBox 8">
            <a:extLst>
              <a:ext uri="{FF2B5EF4-FFF2-40B4-BE49-F238E27FC236}">
                <a16:creationId xmlns="" xmlns:a16="http://schemas.microsoft.com/office/drawing/2014/main" id="{7CE521A0-9884-2844-AF5B-70ADA2866478}"/>
              </a:ext>
            </a:extLst>
          </p:cNvPr>
          <p:cNvSpPr txBox="1"/>
          <p:nvPr userDrawn="1"/>
        </p:nvSpPr>
        <p:spPr>
          <a:xfrm>
            <a:off x="8709144" y="6506599"/>
            <a:ext cx="374400" cy="219291"/>
          </a:xfrm>
          <a:prstGeom prst="rect">
            <a:avLst/>
          </a:prstGeom>
          <a:noFill/>
        </p:spPr>
        <p:txBody>
          <a:bodyPr wrap="square" rtlCol="0">
            <a:spAutoFit/>
          </a:bodyPr>
          <a:lstStyle/>
          <a:p>
            <a:pPr algn="r" defTabSz="685800">
              <a:buClr>
                <a:srgbClr val="000000"/>
              </a:buClr>
              <a:buFont typeface="Arial"/>
              <a:buNone/>
            </a:pPr>
            <a:fld id="{6A3582EC-779A-9244-990F-F47B7F4D57FE}" type="slidenum">
              <a:rPr lang="en-US" sz="825" kern="0">
                <a:solidFill>
                  <a:srgbClr val="000000">
                    <a:lumMod val="65000"/>
                    <a:lumOff val="35000"/>
                  </a:srgbClr>
                </a:solidFill>
                <a:cs typeface="Arial"/>
                <a:sym typeface="Arial"/>
              </a:rPr>
              <a:pPr algn="r" defTabSz="685800">
                <a:buClr>
                  <a:srgbClr val="000000"/>
                </a:buClr>
                <a:buFont typeface="Arial"/>
                <a:buNone/>
              </a:pPr>
              <a:t>‹#›</a:t>
            </a:fld>
            <a:endParaRPr lang="en-US" sz="825" kern="0" dirty="0">
              <a:solidFill>
                <a:srgbClr val="000000">
                  <a:lumMod val="65000"/>
                  <a:lumOff val="35000"/>
                </a:srgbClr>
              </a:solidFill>
              <a:cs typeface="Arial"/>
              <a:sym typeface="Arial"/>
            </a:endParaRPr>
          </a:p>
        </p:txBody>
      </p:sp>
      <p:pic>
        <p:nvPicPr>
          <p:cNvPr id="4" name="Picture 3">
            <a:extLst>
              <a:ext uri="{FF2B5EF4-FFF2-40B4-BE49-F238E27FC236}">
                <a16:creationId xmlns="" xmlns:a16="http://schemas.microsoft.com/office/drawing/2014/main" id="{51D0E16C-09A5-604E-92DB-75E73831D9B7}"/>
              </a:ext>
            </a:extLst>
          </p:cNvPr>
          <p:cNvPicPr>
            <a:picLocks noChangeAspect="1"/>
          </p:cNvPicPr>
          <p:nvPr userDrawn="1"/>
        </p:nvPicPr>
        <p:blipFill>
          <a:blip r:embed="rId3"/>
          <a:stretch>
            <a:fillRect/>
          </a:stretch>
        </p:blipFill>
        <p:spPr>
          <a:xfrm>
            <a:off x="109718" y="52691"/>
            <a:ext cx="678414" cy="1037302"/>
          </a:xfrm>
          <a:prstGeom prst="rect">
            <a:avLst/>
          </a:prstGeom>
        </p:spPr>
      </p:pic>
    </p:spTree>
    <p:extLst>
      <p:ext uri="{BB962C8B-B14F-4D97-AF65-F5344CB8AC3E}">
        <p14:creationId xmlns:p14="http://schemas.microsoft.com/office/powerpoint/2010/main" val="2541723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open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2052C62-BDCF-024B-B629-870F9082BA6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Text Placeholder 5">
            <a:extLst>
              <a:ext uri="{FF2B5EF4-FFF2-40B4-BE49-F238E27FC236}">
                <a16:creationId xmlns="" xmlns:a16="http://schemas.microsoft.com/office/drawing/2014/main" id="{E84CE366-B1E3-C840-87FE-A970B13A93A5}"/>
              </a:ext>
            </a:extLst>
          </p:cNvPr>
          <p:cNvSpPr>
            <a:spLocks noGrp="1"/>
          </p:cNvSpPr>
          <p:nvPr>
            <p:ph type="body" sz="quarter" idx="10"/>
          </p:nvPr>
        </p:nvSpPr>
        <p:spPr>
          <a:xfrm>
            <a:off x="803275" y="1157289"/>
            <a:ext cx="4197350" cy="3395151"/>
          </a:xfrm>
        </p:spPr>
        <p:txBody>
          <a:bodyPr/>
          <a:lstStyle>
            <a:lvl1pPr marL="0" indent="0">
              <a:buFontTx/>
              <a:buNone/>
              <a:defRPr sz="27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93297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92598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D35BA12-AEEF-EC4E-BD95-6D3C801359E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73824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D35BA12-AEEF-EC4E-BD95-6D3C801359E6}"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6173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D35BA12-AEEF-EC4E-BD95-6D3C801359E6}"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6913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D35BA12-AEEF-EC4E-BD95-6D3C801359E6}"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75819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5BA12-AEEF-EC4E-BD95-6D3C801359E6}"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53147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35BA12-AEEF-EC4E-BD95-6D3C801359E6}"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21695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BA12-AEEF-EC4E-BD95-6D3C801359E6}" type="datetimeFigureOut">
              <a:rPr lang="en-US" smtClean="0"/>
              <a:t>6/30/2020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17DC-2046-A84D-93F7-F2F50FA2AD8D}" type="slidenum">
              <a:rPr lang="en-US" smtClean="0"/>
              <a:t>‹#›</a:t>
            </a:fld>
            <a:endParaRPr lang="en-US"/>
          </a:p>
        </p:txBody>
      </p:sp>
      <p:pic>
        <p:nvPicPr>
          <p:cNvPr id="10" name="Google Shape;17;p11">
            <a:extLst>
              <a:ext uri="{FF2B5EF4-FFF2-40B4-BE49-F238E27FC236}">
                <a16:creationId xmlns="" xmlns:a16="http://schemas.microsoft.com/office/drawing/2014/main" id="{90D0444E-B345-F747-B951-782181893103}"/>
              </a:ext>
            </a:extLst>
          </p:cNvPr>
          <p:cNvPicPr preferRelativeResize="0"/>
          <p:nvPr userDrawn="1"/>
        </p:nvPicPr>
        <p:blipFill rotWithShape="1">
          <a:blip r:embed="rId17">
            <a:alphaModFix/>
          </a:blip>
          <a:srcRect/>
          <a:stretch/>
        </p:blipFill>
        <p:spPr>
          <a:xfrm>
            <a:off x="7815656" y="217792"/>
            <a:ext cx="1194897" cy="492919"/>
          </a:xfrm>
          <a:prstGeom prst="rect">
            <a:avLst/>
          </a:prstGeom>
          <a:noFill/>
          <a:ln>
            <a:noFill/>
          </a:ln>
        </p:spPr>
      </p:pic>
      <p:pic>
        <p:nvPicPr>
          <p:cNvPr id="11" name="Google Shape;19;p11">
            <a:extLst>
              <a:ext uri="{FF2B5EF4-FFF2-40B4-BE49-F238E27FC236}">
                <a16:creationId xmlns="" xmlns:a16="http://schemas.microsoft.com/office/drawing/2014/main" id="{184EE916-DD3E-5E42-855B-A4D810904613}"/>
              </a:ext>
            </a:extLst>
          </p:cNvPr>
          <p:cNvPicPr preferRelativeResize="0"/>
          <p:nvPr userDrawn="1"/>
        </p:nvPicPr>
        <p:blipFill rotWithShape="1">
          <a:blip r:embed="rId18">
            <a:alphaModFix/>
          </a:blip>
          <a:srcRect/>
          <a:stretch/>
        </p:blipFill>
        <p:spPr>
          <a:xfrm>
            <a:off x="-87802" y="0"/>
            <a:ext cx="1255603" cy="1883405"/>
          </a:xfrm>
          <a:prstGeom prst="rect">
            <a:avLst/>
          </a:prstGeom>
          <a:noFill/>
          <a:ln>
            <a:noFill/>
          </a:ln>
        </p:spPr>
      </p:pic>
    </p:spTree>
    <p:extLst>
      <p:ext uri="{BB962C8B-B14F-4D97-AF65-F5344CB8AC3E}">
        <p14:creationId xmlns:p14="http://schemas.microsoft.com/office/powerpoint/2010/main" val="213156697"/>
      </p:ext>
    </p:extLst>
  </p:cSld>
  <p:clrMap bg1="lt1" tx1="dk1" bg2="lt2" tx2="dk2" accent1="accent1" accent2="accent2" accent3="accent3" accent4="accent4" accent5="accent5" accent6="accent6" hlink="hlink" folHlink="folHlink"/>
  <p:sldLayoutIdLst>
    <p:sldLayoutId id="214748369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70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537029"/>
            <a:ext cx="8229600" cy="88060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accent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89220799"/>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tif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kedchat.com/2019/04/14/unseen-poetry/"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witter.com/SaysMiss/status/1274802690380435457?s=20"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hyperlink" Target="https://www.nomisweb.co.uk/census/2011/bulk/r2_2"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hyperlink" Target="https://www.nomisweb.co.uk/census/2011/bulk/r2_2"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bl.uk/shakespeare/articles/character-analysis-malcolm-in-macbeth" TargetMode="External"/><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www.pearson.com/uk/educators/schools/subject-area/literacy-and-english/support-for-all/support-from-pearson/webinars.html"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hyperlink" Target="mailto:thefullenglish@pearson.com" TargetMode="Externa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twitter.com/LitdriveUK" TargetMode="External"/><Relationship Id="rId2" Type="http://schemas.openxmlformats.org/officeDocument/2006/relationships/hyperlink" Target="https://qualifications.pearson.com/content/demo/en/support/training-from-pearson-uk.html.html" TargetMode="Externa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www.pearson.com/uk/educators/schools/subject-area/literacy-and-english/support-for-all/support-from-pearson/free-online-gcse-english-lessons.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qualifications.pearson.com/en/qualifications/edexcel-gcses/english-literature-2015.coursematerials.html#%2FfilterQuery=category:Pearson-UK:Category%2FTeaching-and-learning-materials&amp;filterQuery=category:Pearson-UK:Document-Type%2FGuide"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www.pearson.com/uk/educators/schools/update-for-schools/secondary-support.html"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qualifications.pearson.com/en/qualifications/edexcel-gcses/english-literature-2015/teaching-support/new-diverse-texts.html" TargetMode="External"/><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s://forms.office.com/Pages/ResponsePage.aspx?id=1zTEjNCX00e1xRT-DjPjS28UZ7Qj0xxCtvqvBRs3pRBUQTRIQU5ETEFEWjg5UEZRU0FLRUdTTE1HUy4u" TargetMode="Externa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support.pearson.com/uk/s/qualification-contactus"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hyperlink" Target="https://www.facebook.com/pearsonedexcelenglish/" TargetMode="External"/><Relationship Id="rId4" Type="http://schemas.openxmlformats.org/officeDocument/2006/relationships/hyperlink" Target="https://qualifications.pearson.com/en/forms/subject-advisor-updates-for-teachers-and-tutors.html"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Q0DYFcgCejI"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witter.com/TeamEnglishNC?s=20"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eventbrite.co.uk/o/jennifer-webb-25596420437"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blog.nomoremarking.com/new-year-7-writing-baseline-project-for-september-2020-9632fd5171bb"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ew of a building&#10;&#10;Description automatically generated">
            <a:extLst>
              <a:ext uri="{FF2B5EF4-FFF2-40B4-BE49-F238E27FC236}">
                <a16:creationId xmlns="" xmlns:a16="http://schemas.microsoft.com/office/drawing/2014/main" id="{4F1AAA9B-6E5E-6B48-9BCD-222D71136FDF}"/>
              </a:ext>
            </a:extLst>
          </p:cNvPr>
          <p:cNvPicPr>
            <a:picLocks noChangeAspect="1"/>
          </p:cNvPicPr>
          <p:nvPr/>
        </p:nvPicPr>
        <p:blipFill rotWithShape="1">
          <a:blip r:embed="rId2"/>
          <a:srcRect r="7123" b="-2"/>
          <a:stretch/>
        </p:blipFill>
        <p:spPr>
          <a:xfrm>
            <a:off x="241298" y="321731"/>
            <a:ext cx="4296411" cy="3079194"/>
          </a:xfrm>
          <a:prstGeom prst="rect">
            <a:avLst/>
          </a:prstGeom>
        </p:spPr>
      </p:pic>
      <p:pic>
        <p:nvPicPr>
          <p:cNvPr id="6" name="Picture 5" descr="A person sitting on a chair in a garden&#10;&#10;Description automatically generated">
            <a:extLst>
              <a:ext uri="{FF2B5EF4-FFF2-40B4-BE49-F238E27FC236}">
                <a16:creationId xmlns="" xmlns:a16="http://schemas.microsoft.com/office/drawing/2014/main" id="{78574447-6532-1349-B93F-961FBA8804A8}"/>
              </a:ext>
            </a:extLst>
          </p:cNvPr>
          <p:cNvPicPr>
            <a:picLocks noChangeAspect="1"/>
          </p:cNvPicPr>
          <p:nvPr/>
        </p:nvPicPr>
        <p:blipFill rotWithShape="1">
          <a:blip r:embed="rId3"/>
          <a:srcRect l="5319" r="1513" b="-2"/>
          <a:stretch/>
        </p:blipFill>
        <p:spPr>
          <a:xfrm>
            <a:off x="4606289" y="321731"/>
            <a:ext cx="4296410" cy="3079194"/>
          </a:xfrm>
          <a:prstGeom prst="rect">
            <a:avLst/>
          </a:prstGeom>
        </p:spPr>
      </p:pic>
      <p:pic>
        <p:nvPicPr>
          <p:cNvPr id="7" name="Picture 6">
            <a:extLst>
              <a:ext uri="{FF2B5EF4-FFF2-40B4-BE49-F238E27FC236}">
                <a16:creationId xmlns="" xmlns:a16="http://schemas.microsoft.com/office/drawing/2014/main" id="{0A3248C5-B3F5-BB4A-B31F-5E4C4D350B8D}"/>
              </a:ext>
            </a:extLst>
          </p:cNvPr>
          <p:cNvPicPr>
            <a:picLocks noChangeAspect="1"/>
          </p:cNvPicPr>
          <p:nvPr/>
        </p:nvPicPr>
        <p:blipFill rotWithShape="1">
          <a:blip r:embed="rId4"/>
          <a:srcRect b="52645"/>
          <a:stretch/>
        </p:blipFill>
        <p:spPr>
          <a:xfrm>
            <a:off x="241297" y="3489159"/>
            <a:ext cx="4296411" cy="3047107"/>
          </a:xfrm>
          <a:prstGeom prst="rect">
            <a:avLst/>
          </a:prstGeom>
        </p:spPr>
      </p:pic>
      <p:pic>
        <p:nvPicPr>
          <p:cNvPr id="9" name="Picture 8" descr="A building next to a window&#10;&#10;Description automatically generated">
            <a:extLst>
              <a:ext uri="{FF2B5EF4-FFF2-40B4-BE49-F238E27FC236}">
                <a16:creationId xmlns="" xmlns:a16="http://schemas.microsoft.com/office/drawing/2014/main" id="{D9529ACB-262B-D54D-B227-6402BA2A456F}"/>
              </a:ext>
            </a:extLst>
          </p:cNvPr>
          <p:cNvPicPr>
            <a:picLocks noChangeAspect="1"/>
          </p:cNvPicPr>
          <p:nvPr/>
        </p:nvPicPr>
        <p:blipFill rotWithShape="1">
          <a:blip r:embed="rId5"/>
          <a:srcRect r="4861" b="-1"/>
          <a:stretch/>
        </p:blipFill>
        <p:spPr>
          <a:xfrm>
            <a:off x="4606288" y="3489159"/>
            <a:ext cx="4296410" cy="3047107"/>
          </a:xfrm>
          <a:prstGeom prst="rect">
            <a:avLst/>
          </a:prstGeom>
        </p:spPr>
      </p:pic>
      <p:sp>
        <p:nvSpPr>
          <p:cNvPr id="10" name="TextBox 9">
            <a:extLst>
              <a:ext uri="{FF2B5EF4-FFF2-40B4-BE49-F238E27FC236}">
                <a16:creationId xmlns="" xmlns:a16="http://schemas.microsoft.com/office/drawing/2014/main" id="{F8D47AEF-D7BC-F64C-8718-3AA8F30262EA}"/>
              </a:ext>
            </a:extLst>
          </p:cNvPr>
          <p:cNvSpPr txBox="1"/>
          <p:nvPr/>
        </p:nvSpPr>
        <p:spPr>
          <a:xfrm>
            <a:off x="3234688" y="2768676"/>
            <a:ext cx="2743200" cy="1200329"/>
          </a:xfrm>
          <a:prstGeom prst="rect">
            <a:avLst/>
          </a:prstGeom>
          <a:solidFill>
            <a:schemeClr val="bg1"/>
          </a:solidFill>
        </p:spPr>
        <p:txBody>
          <a:bodyPr wrap="square" rtlCol="0">
            <a:spAutoFit/>
          </a:bodyPr>
          <a:lstStyle/>
          <a:p>
            <a:r>
              <a:rPr lang="en-US" dirty="0"/>
              <a:t>You’re producing R &amp; J and setting it in the present day.  Which balcony would you use, and why?</a:t>
            </a:r>
          </a:p>
        </p:txBody>
      </p:sp>
    </p:spTree>
    <p:extLst>
      <p:ext uri="{BB962C8B-B14F-4D97-AF65-F5344CB8AC3E}">
        <p14:creationId xmlns:p14="http://schemas.microsoft.com/office/powerpoint/2010/main" val="2288294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5B052DF-68DA-3D4D-A9E3-04B48288E1EA}"/>
              </a:ext>
            </a:extLst>
          </p:cNvPr>
          <p:cNvSpPr>
            <a:spLocks noGrp="1"/>
          </p:cNvSpPr>
          <p:nvPr>
            <p:ph type="body" idx="1"/>
          </p:nvPr>
        </p:nvSpPr>
        <p:spPr/>
        <p:txBody>
          <a:bodyPr/>
          <a:lstStyle/>
          <a:p>
            <a:r>
              <a:rPr lang="en-GB" dirty="0">
                <a:hlinkClick r:id="rId2"/>
              </a:rPr>
              <a:t>Link to blog</a:t>
            </a:r>
            <a:r>
              <a:rPr lang="en-GB" dirty="0"/>
              <a:t>.  </a:t>
            </a:r>
            <a:endParaRPr lang="en-US" dirty="0"/>
          </a:p>
        </p:txBody>
      </p:sp>
      <p:sp>
        <p:nvSpPr>
          <p:cNvPr id="3" name="Title 2">
            <a:extLst>
              <a:ext uri="{FF2B5EF4-FFF2-40B4-BE49-F238E27FC236}">
                <a16:creationId xmlns="" xmlns:a16="http://schemas.microsoft.com/office/drawing/2014/main" id="{7DDEDFA9-21EA-6C4D-859F-AB9512D79343}"/>
              </a:ext>
            </a:extLst>
          </p:cNvPr>
          <p:cNvSpPr>
            <a:spLocks noGrp="1"/>
          </p:cNvSpPr>
          <p:nvPr>
            <p:ph type="title"/>
          </p:nvPr>
        </p:nvSpPr>
        <p:spPr/>
        <p:txBody>
          <a:bodyPr/>
          <a:lstStyle/>
          <a:p>
            <a:r>
              <a:rPr lang="en-US" dirty="0"/>
              <a:t>Idea of the week</a:t>
            </a:r>
          </a:p>
        </p:txBody>
      </p:sp>
      <p:pic>
        <p:nvPicPr>
          <p:cNvPr id="5" name="Picture 4" descr="A screenshot of a cell phone&#10;&#10;Description automatically generated">
            <a:extLst>
              <a:ext uri="{FF2B5EF4-FFF2-40B4-BE49-F238E27FC236}">
                <a16:creationId xmlns="" xmlns:a16="http://schemas.microsoft.com/office/drawing/2014/main" id="{56AF137A-3756-8F41-A6B8-4CC060FEAD81}"/>
              </a:ext>
            </a:extLst>
          </p:cNvPr>
          <p:cNvPicPr>
            <a:picLocks noChangeAspect="1"/>
          </p:cNvPicPr>
          <p:nvPr/>
        </p:nvPicPr>
        <p:blipFill rotWithShape="1">
          <a:blip r:embed="rId3"/>
          <a:srcRect l="190" t="18642"/>
          <a:stretch/>
        </p:blipFill>
        <p:spPr>
          <a:xfrm>
            <a:off x="852406" y="2262753"/>
            <a:ext cx="7453393" cy="4236288"/>
          </a:xfrm>
          <a:prstGeom prst="rect">
            <a:avLst/>
          </a:prstGeom>
        </p:spPr>
      </p:pic>
    </p:spTree>
    <p:extLst>
      <p:ext uri="{BB962C8B-B14F-4D97-AF65-F5344CB8AC3E}">
        <p14:creationId xmlns:p14="http://schemas.microsoft.com/office/powerpoint/2010/main" val="2916182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223BB4E-F9AD-0643-A3E0-4F789CE34793}"/>
              </a:ext>
            </a:extLst>
          </p:cNvPr>
          <p:cNvSpPr>
            <a:spLocks noGrp="1"/>
          </p:cNvSpPr>
          <p:nvPr>
            <p:ph type="body" idx="1"/>
          </p:nvPr>
        </p:nvSpPr>
        <p:spPr/>
        <p:txBody>
          <a:bodyPr/>
          <a:lstStyle/>
          <a:p>
            <a:r>
              <a:rPr lang="en-GB" dirty="0">
                <a:hlinkClick r:id="rId2"/>
              </a:rPr>
              <a:t>Link to Tweet</a:t>
            </a:r>
            <a:r>
              <a:rPr lang="en-GB" dirty="0"/>
              <a:t>. </a:t>
            </a:r>
            <a:endParaRPr lang="en-US" dirty="0"/>
          </a:p>
        </p:txBody>
      </p:sp>
      <p:sp>
        <p:nvSpPr>
          <p:cNvPr id="3" name="Title 2">
            <a:extLst>
              <a:ext uri="{FF2B5EF4-FFF2-40B4-BE49-F238E27FC236}">
                <a16:creationId xmlns="" xmlns:a16="http://schemas.microsoft.com/office/drawing/2014/main" id="{EE8C6F22-F399-3B4A-BB81-85E06FD0D09F}"/>
              </a:ext>
            </a:extLst>
          </p:cNvPr>
          <p:cNvSpPr>
            <a:spLocks noGrp="1"/>
          </p:cNvSpPr>
          <p:nvPr>
            <p:ph type="title"/>
          </p:nvPr>
        </p:nvSpPr>
        <p:spPr/>
        <p:txBody>
          <a:bodyPr/>
          <a:lstStyle/>
          <a:p>
            <a:r>
              <a:rPr lang="en-US" dirty="0"/>
              <a:t>Kat Howard’s stuff</a:t>
            </a:r>
          </a:p>
        </p:txBody>
      </p:sp>
      <p:pic>
        <p:nvPicPr>
          <p:cNvPr id="5" name="Picture 4" descr="A screenshot of a cell phone&#10;&#10;Description automatically generated">
            <a:extLst>
              <a:ext uri="{FF2B5EF4-FFF2-40B4-BE49-F238E27FC236}">
                <a16:creationId xmlns="" xmlns:a16="http://schemas.microsoft.com/office/drawing/2014/main" id="{04CB46D9-12C1-034F-BED8-0C9F54E20103}"/>
              </a:ext>
            </a:extLst>
          </p:cNvPr>
          <p:cNvPicPr>
            <a:picLocks noChangeAspect="1"/>
          </p:cNvPicPr>
          <p:nvPr/>
        </p:nvPicPr>
        <p:blipFill>
          <a:blip r:embed="rId3"/>
          <a:stretch>
            <a:fillRect/>
          </a:stretch>
        </p:blipFill>
        <p:spPr>
          <a:xfrm>
            <a:off x="1741828" y="2109758"/>
            <a:ext cx="6418313" cy="4748242"/>
          </a:xfrm>
          <a:prstGeom prst="rect">
            <a:avLst/>
          </a:prstGeom>
        </p:spPr>
      </p:pic>
    </p:spTree>
    <p:extLst>
      <p:ext uri="{BB962C8B-B14F-4D97-AF65-F5344CB8AC3E}">
        <p14:creationId xmlns:p14="http://schemas.microsoft.com/office/powerpoint/2010/main" val="1637918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899472" y="3274313"/>
            <a:ext cx="3974743" cy="184012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Arial"/>
                <a:ea typeface="Arial"/>
                <a:cs typeface="Arial"/>
                <a:sym typeface="Arial"/>
              </a:rPr>
              <a:t>Literature resources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91976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vice&#10;&#10;Description automatically generated">
            <a:extLst>
              <a:ext uri="{FF2B5EF4-FFF2-40B4-BE49-F238E27FC236}">
                <a16:creationId xmlns="" xmlns:a16="http://schemas.microsoft.com/office/drawing/2014/main" id="{164C4B61-144F-2643-9AF7-8A3DCE25A575}"/>
              </a:ext>
            </a:extLst>
          </p:cNvPr>
          <p:cNvPicPr>
            <a:picLocks noChangeAspect="1"/>
          </p:cNvPicPr>
          <p:nvPr/>
        </p:nvPicPr>
        <p:blipFill>
          <a:blip r:embed="rId2"/>
          <a:stretch>
            <a:fillRect/>
          </a:stretch>
        </p:blipFill>
        <p:spPr>
          <a:xfrm>
            <a:off x="1739900" y="520700"/>
            <a:ext cx="5664200" cy="5816600"/>
          </a:xfrm>
          <a:prstGeom prst="rect">
            <a:avLst/>
          </a:prstGeom>
        </p:spPr>
      </p:pic>
    </p:spTree>
    <p:extLst>
      <p:ext uri="{BB962C8B-B14F-4D97-AF65-F5344CB8AC3E}">
        <p14:creationId xmlns:p14="http://schemas.microsoft.com/office/powerpoint/2010/main" val="1479837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evice&#10;&#10;Description automatically generated">
            <a:extLst>
              <a:ext uri="{FF2B5EF4-FFF2-40B4-BE49-F238E27FC236}">
                <a16:creationId xmlns="" xmlns:a16="http://schemas.microsoft.com/office/drawing/2014/main" id="{183F7EBB-ABB4-2B4C-B3D8-501F1E9F3BDE}"/>
              </a:ext>
            </a:extLst>
          </p:cNvPr>
          <p:cNvPicPr>
            <a:picLocks noChangeAspect="1"/>
          </p:cNvPicPr>
          <p:nvPr/>
        </p:nvPicPr>
        <p:blipFill rotWithShape="1">
          <a:blip r:embed="rId2"/>
          <a:srcRect l="1677"/>
          <a:stretch/>
        </p:blipFill>
        <p:spPr>
          <a:xfrm>
            <a:off x="1906292" y="463550"/>
            <a:ext cx="5453358" cy="5930900"/>
          </a:xfrm>
          <a:prstGeom prst="rect">
            <a:avLst/>
          </a:prstGeom>
        </p:spPr>
      </p:pic>
    </p:spTree>
    <p:extLst>
      <p:ext uri="{BB962C8B-B14F-4D97-AF65-F5344CB8AC3E}">
        <p14:creationId xmlns:p14="http://schemas.microsoft.com/office/powerpoint/2010/main" val="1685408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 xmlns:a16="http://schemas.microsoft.com/office/drawing/2014/main" id="{E22325A6-2239-8A48-B8E4-4734CC23F994}"/>
              </a:ext>
            </a:extLst>
          </p:cNvPr>
          <p:cNvPicPr>
            <a:picLocks noChangeAspect="1"/>
          </p:cNvPicPr>
          <p:nvPr/>
        </p:nvPicPr>
        <p:blipFill>
          <a:blip r:embed="rId2"/>
          <a:stretch>
            <a:fillRect/>
          </a:stretch>
        </p:blipFill>
        <p:spPr>
          <a:xfrm>
            <a:off x="1081921" y="1111903"/>
            <a:ext cx="6980157" cy="5068144"/>
          </a:xfrm>
          <a:prstGeom prst="rect">
            <a:avLst/>
          </a:prstGeom>
        </p:spPr>
      </p:pic>
    </p:spTree>
    <p:extLst>
      <p:ext uri="{BB962C8B-B14F-4D97-AF65-F5344CB8AC3E}">
        <p14:creationId xmlns:p14="http://schemas.microsoft.com/office/powerpoint/2010/main" val="3031052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6398" y="125432"/>
            <a:ext cx="8267734" cy="703422"/>
          </a:xfrm>
        </p:spPr>
        <p:txBody>
          <a:bodyPr/>
          <a:lstStyle/>
          <a:p>
            <a:r>
              <a:rPr lang="en-US" altLang="en-US" sz="3400" dirty="0">
                <a:solidFill>
                  <a:srgbClr val="009193"/>
                </a:solidFill>
              </a:rPr>
              <a:t>Boys Don’t Cry Summary </a:t>
            </a:r>
            <a:endParaRPr lang="en-US" sz="3400" dirty="0">
              <a:solidFill>
                <a:srgbClr val="009193"/>
              </a:solidFill>
            </a:endParaRPr>
          </a:p>
        </p:txBody>
      </p:sp>
      <p:pic>
        <p:nvPicPr>
          <p:cNvPr id="5" name="Picture 2"/>
          <p:cNvPicPr>
            <a:picLocks noChangeAspect="1" noChangeArrowheads="1"/>
          </p:cNvPicPr>
          <p:nvPr/>
        </p:nvPicPr>
        <p:blipFill>
          <a:blip r:embed="rId3"/>
          <a:srcRect/>
          <a:stretch>
            <a:fillRect/>
          </a:stretch>
        </p:blipFill>
        <p:spPr bwMode="auto">
          <a:xfrm>
            <a:off x="326398" y="5771819"/>
            <a:ext cx="1133475" cy="885825"/>
          </a:xfrm>
          <a:prstGeom prst="rect">
            <a:avLst/>
          </a:prstGeom>
          <a:noFill/>
          <a:ln w="9525">
            <a:noFill/>
            <a:miter lim="800000"/>
            <a:headEnd/>
            <a:tailEnd/>
          </a:ln>
        </p:spPr>
      </p:pic>
      <p:graphicFrame>
        <p:nvGraphicFramePr>
          <p:cNvPr id="4" name="Table 3">
            <a:extLst>
              <a:ext uri="{FF2B5EF4-FFF2-40B4-BE49-F238E27FC236}">
                <a16:creationId xmlns="" xmlns:a16="http://schemas.microsoft.com/office/drawing/2014/main" id="{C6BD4AD0-3BC6-F145-8AA3-250B614BC696}"/>
              </a:ext>
            </a:extLst>
          </p:cNvPr>
          <p:cNvGraphicFramePr>
            <a:graphicFrameLocks noGrp="1"/>
          </p:cNvGraphicFramePr>
          <p:nvPr/>
        </p:nvGraphicFramePr>
        <p:xfrm>
          <a:off x="160020" y="786994"/>
          <a:ext cx="8657582" cy="5704599"/>
        </p:xfrm>
        <a:graphic>
          <a:graphicData uri="http://schemas.openxmlformats.org/drawingml/2006/table">
            <a:tbl>
              <a:tblPr firstRow="1" firstCol="1" bandRow="1"/>
              <a:tblGrid>
                <a:gridCol w="8657582">
                  <a:extLst>
                    <a:ext uri="{9D8B030D-6E8A-4147-A177-3AD203B41FA5}">
                      <a16:colId xmlns="" xmlns:a16="http://schemas.microsoft.com/office/drawing/2014/main" val="1000125834"/>
                    </a:ext>
                  </a:extLst>
                </a:gridCol>
              </a:tblGrid>
              <a:tr h="172479">
                <a:tc>
                  <a:txBody>
                    <a:bodyPr/>
                    <a:lstStyle/>
                    <a:p>
                      <a:pPr>
                        <a:spcAft>
                          <a:spcPts val="0"/>
                        </a:spcAft>
                      </a:pPr>
                      <a:endParaRPr lang="en-GB"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1656043856"/>
                  </a:ext>
                </a:extLst>
              </a:tr>
              <a:tr h="1417709">
                <a:tc>
                  <a:txBody>
                    <a:bodyPr/>
                    <a:lstStyle/>
                    <a:p>
                      <a:pPr>
                        <a:spcAft>
                          <a:spcPts val="0"/>
                        </a:spcAft>
                      </a:pPr>
                      <a:r>
                        <a:rPr lang="en-GB" sz="11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 novel opens with Dante at home awaiting his __________.  When the doorbell rings his excitement is short-lived as it is Melanie, with a baby.  Melanie tells him that the baby, Emma, is his and after leaving the baby with him in order to go to the shops, she tells him on the phone that she cannot ____ and is leaving Emma with him.  Dante’s results arrive and he is disappointed in his father’s _______ reaction.  Tyler’s response to the arrival of Emma is immediately _______ rather than __________; he goes out to buy everything Dante will need and is insistent that Dante rise to the challenge of caring for his daughter.  Dante struggles to ____ with Emma and spends his first night alone with her;  shocked by how difficult it is to look after a small child.  Dante’s story is __________ with Adam’s, who is taken to the hospital by his father to find out about his _________.  Unlike Dante, he is instantly smitten with Emma and finds showing his love for her very easy.  Dante and Adam have a conversation about Adam’s _________, where it becomes clear that whilst Adam is very __________ about being gay, Dante is more _________ and feels that Adam might grow out of it.</a:t>
                      </a:r>
                    </a:p>
                    <a:p>
                      <a:pPr>
                        <a:spcAft>
                          <a:spcPts val="0"/>
                        </a:spcAft>
                      </a:pPr>
                      <a:endParaRPr lang="en-GB" sz="11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586418093"/>
                  </a:ext>
                </a:extLst>
              </a:tr>
              <a:tr h="1480514">
                <a:tc>
                  <a:txBody>
                    <a:bodyPr/>
                    <a:lstStyle/>
                    <a:p>
                      <a:pPr>
                        <a:spcAft>
                          <a:spcPts val="0"/>
                        </a:spcAft>
                      </a:pPr>
                      <a:r>
                        <a:rPr lang="en-GB" sz="11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With nobody around to look after Emma, Dante takes her with him to ___ _____ as he does not want to miss out on his ‘once-in-a-lifetime’ celebration of his A Level results.  At the bar he meets up with ________, his new girlfriend, and his friends ____, Logan and others.  He tells his friends Emma is a ________ but when Adam turns up Dante is worried that his brother will ‘give the game away’.  When Adam is asked to leave by Josh, _____ fails to defend him.  Emma starts to cry and when _____ calls her ‘ugly’ it is a turning point for Dante, who tells them she is his daughter.  Collette finds it hard to handle.  Dante leaves the bar and decides to get a ___ ____.   Aunt ______ turns up and is an unexpected source of support to Dante, telling him that all parents worry ’about mucking it up’.  Dante begins to come to terms with parenthood, taking Emma to the playground and experiencing a moment of _____ when she starts crawling.</a:t>
                      </a: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95300061"/>
                  </a:ext>
                </a:extLst>
              </a:tr>
              <a:tr h="1809517">
                <a:tc>
                  <a:txBody>
                    <a:bodyPr/>
                    <a:lstStyle/>
                    <a:p>
                      <a:pPr>
                        <a:spcAft>
                          <a:spcPts val="0"/>
                        </a:spcAft>
                      </a:pPr>
                      <a:r>
                        <a:rPr lang="en-GB" sz="11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Dante tells his father he has given up on __________ as he needs to look after his daughter; when he opens the DNA test it confirms her parentage.  Dante starts to enjoy __________ but Collette struggles and involves her sister, a ______ ______, who visits and panics Dante into thinking his daughter will be taken away.  Meanwhile, Adam’s chapters tell of his happiness over a new ____________, but he does not reveal who the person is.  He ends the relationship as the person involved will not publicly acknowledge Adam.  At a celebration for Dante’s birthday, Josh openly insults Adam, calling him a ‘_____ son-of-a-bitch’.  On the way home, Josh beats Adam badly and he is hospitalised.  Whilst at the hospital with his father and Aunt Jackie, Dante finds out that his father’s reticence is due to his disappointment that Dante has followed in his footsteps by becoming a ______ ___ _____.  Father and son finally share their feelings.    Dante tries to take ______ by finding Josh, and Dante is shocked when Josh reveals his is gay.  When Adam returns home he finds it hard to come to terms with his altered __________ and attempts suicide.   The novel ends with Emma bringing the brothers together, Adam coming to terms with appearance, and Dante realising that the Bridgemans have become a ______at last.  </a:t>
                      </a: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185694300"/>
                  </a:ext>
                </a:extLst>
              </a:tr>
            </a:tbl>
          </a:graphicData>
        </a:graphic>
      </p:graphicFrame>
    </p:spTree>
    <p:extLst>
      <p:ext uri="{BB962C8B-B14F-4D97-AF65-F5344CB8AC3E}">
        <p14:creationId xmlns:p14="http://schemas.microsoft.com/office/powerpoint/2010/main" val="723429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6398" y="125432"/>
            <a:ext cx="8267734" cy="703422"/>
          </a:xfrm>
        </p:spPr>
        <p:txBody>
          <a:bodyPr/>
          <a:lstStyle/>
          <a:p>
            <a:r>
              <a:rPr lang="en-US" altLang="en-US" sz="3400" dirty="0">
                <a:solidFill>
                  <a:srgbClr val="009193"/>
                </a:solidFill>
              </a:rPr>
              <a:t>Boys Don’t Cry Summary </a:t>
            </a:r>
            <a:endParaRPr lang="en-US" sz="3400" dirty="0">
              <a:solidFill>
                <a:srgbClr val="009193"/>
              </a:solidFill>
            </a:endParaRPr>
          </a:p>
        </p:txBody>
      </p:sp>
      <p:pic>
        <p:nvPicPr>
          <p:cNvPr id="5" name="Picture 2"/>
          <p:cNvPicPr>
            <a:picLocks noChangeAspect="1" noChangeArrowheads="1"/>
          </p:cNvPicPr>
          <p:nvPr/>
        </p:nvPicPr>
        <p:blipFill>
          <a:blip r:embed="rId3"/>
          <a:srcRect/>
          <a:stretch>
            <a:fillRect/>
          </a:stretch>
        </p:blipFill>
        <p:spPr bwMode="auto">
          <a:xfrm>
            <a:off x="326398" y="5771819"/>
            <a:ext cx="1133475" cy="885825"/>
          </a:xfrm>
          <a:prstGeom prst="rect">
            <a:avLst/>
          </a:prstGeom>
          <a:noFill/>
          <a:ln w="9525">
            <a:noFill/>
            <a:miter lim="800000"/>
            <a:headEnd/>
            <a:tailEnd/>
          </a:ln>
        </p:spPr>
      </p:pic>
      <p:graphicFrame>
        <p:nvGraphicFramePr>
          <p:cNvPr id="4" name="Table 3">
            <a:extLst>
              <a:ext uri="{FF2B5EF4-FFF2-40B4-BE49-F238E27FC236}">
                <a16:creationId xmlns="" xmlns:a16="http://schemas.microsoft.com/office/drawing/2014/main" id="{C6BD4AD0-3BC6-F145-8AA3-250B614BC696}"/>
              </a:ext>
            </a:extLst>
          </p:cNvPr>
          <p:cNvGraphicFramePr>
            <a:graphicFrameLocks noGrp="1"/>
          </p:cNvGraphicFramePr>
          <p:nvPr/>
        </p:nvGraphicFramePr>
        <p:xfrm>
          <a:off x="160020" y="786994"/>
          <a:ext cx="8657582" cy="5676353"/>
        </p:xfrm>
        <a:graphic>
          <a:graphicData uri="http://schemas.openxmlformats.org/drawingml/2006/table">
            <a:tbl>
              <a:tblPr firstRow="1" firstCol="1" bandRow="1"/>
              <a:tblGrid>
                <a:gridCol w="8657582">
                  <a:extLst>
                    <a:ext uri="{9D8B030D-6E8A-4147-A177-3AD203B41FA5}">
                      <a16:colId xmlns="" xmlns:a16="http://schemas.microsoft.com/office/drawing/2014/main" val="1000125834"/>
                    </a:ext>
                  </a:extLst>
                </a:gridCol>
              </a:tblGrid>
              <a:tr h="172479">
                <a:tc>
                  <a:txBody>
                    <a:bodyPr/>
                    <a:lstStyle/>
                    <a:p>
                      <a:pPr>
                        <a:spcAft>
                          <a:spcPts val="0"/>
                        </a:spcAft>
                      </a:pPr>
                      <a:endParaRPr lang="en-GB"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1656043856"/>
                  </a:ext>
                </a:extLst>
              </a:tr>
              <a:tr h="1417709">
                <a:tc>
                  <a:txBody>
                    <a:bodyPr/>
                    <a:lstStyle/>
                    <a:p>
                      <a:pPr>
                        <a:spcAft>
                          <a:spcPts val="0"/>
                        </a:spcAft>
                      </a:pPr>
                      <a:r>
                        <a:rPr lang="en-GB" sz="11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 novel opens with Dante at home awaiting his A Level results.  When the doorbell rings his excitement is short-lived as it is Melanie, with a baby.  Melanie tells him that the baby, Emma, is his and after leaving the baby with him in order to go to the shops, she tells him on the phone that she cannot cope and is leaving Emma with him.  Dante’s results arrive and he is disappointed in his father’s low key reaction.  Tyler’s response to the arrival of Emma is immediately practical rather than emotional; he goes out to buy everything Dante will need and is insistent that Dante rise to the challenge of caring for his daughter.  Dante struggles to bond with Emma and spends his first night alone with her, and is shocked by how difficult it is to look after a small child.  Dante’s story is interspersed with Adam’s, who is taken to the hospital by his father to find out about his headaches.  Unlike Dante, he is instantly smitten with Emma and finds showing his love for her very easy.  Dante and Adam have a conversation about Adam’s sexuality, where it becomes clear that whilst Adam is very comfortable about being gay, Dante is more conflicted and feels that Adam might grow out of it.</a:t>
                      </a:r>
                    </a:p>
                    <a:p>
                      <a:pPr>
                        <a:spcAft>
                          <a:spcPts val="0"/>
                        </a:spcAft>
                      </a:pPr>
                      <a:endParaRPr lang="en-GB" sz="11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586418093"/>
                  </a:ext>
                </a:extLst>
              </a:tr>
              <a:tr h="1480514">
                <a:tc>
                  <a:txBody>
                    <a:bodyPr/>
                    <a:lstStyle/>
                    <a:p>
                      <a:pPr>
                        <a:spcAft>
                          <a:spcPts val="0"/>
                        </a:spcAft>
                      </a:pPr>
                      <a:r>
                        <a:rPr lang="en-GB" sz="11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With nobody around to look after Emma, Dante takes her with him to Bar Belle as he does not want to miss out on his ‘once-in-a-lifetime’ celebration of his A Level results.  At the bar he meets up with Collette, his new girlfriend, and his friends Josh, Logan and others.  He tells his friends Emma is a relative but when Adam turns up Dante is worried that his brother will ‘give the game away’.  When Adam is asked to leave by Josh, Dante fails to defend him.  Emma starts to cry and when Logan calls her ‘ugly’ it is a turning point for Dante, who tells them she is his daughter.  Collette finds it hard to handle.  Dante leaves the bar and decides to get a DNA test.   Aunt Jackie turns up and is an unexpected source of support to Dante, telling him that all parents worry ’about mucking it up’.  Dante begins to come to terms with parenthood, taking Emma to the playground and experiencing a moment of panic when she starts crawling.</a:t>
                      </a: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95300061"/>
                  </a:ext>
                </a:extLst>
              </a:tr>
              <a:tr h="1809517">
                <a:tc>
                  <a:txBody>
                    <a:bodyPr/>
                    <a:lstStyle/>
                    <a:p>
                      <a:pPr>
                        <a:spcAft>
                          <a:spcPts val="0"/>
                        </a:spcAft>
                      </a:pPr>
                      <a:r>
                        <a:rPr lang="en-GB" sz="11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Dante tells his father he has given up on university as he needs to look after his daughter; when he opens the DNA test it confirms her parentage.  Dante starts to enjoy parenthood but Collette struggles and involves her sister, a social worker, who visits and panics Dante into thinking his daughter will be taken away.  Meanwhile, Adam’s chapters tell of his happiness over a new relationship, but he does not reveal who the person is.  He ends the relationship as the person involved will not publicly acknowledge Adam.  At a celebration for Dante’s birthday, Josh openly insults Adam, calling him a ‘queer son-of-a-bitch’.  On the way home, Josh beats Adam badly and he is hospitalised.  Whilst at the hospital with his father and Aunt Jackie, Dante finds out that his father’s reticence is due to his disappointment that Dante has followed in his footsteps by becoming a father too young.  Father and son finally share their feelings.    Dante tries to take revenge by finding Josh, and Dante is shocked when Josh reveals his is gay.  When Adam returns home he finds it hard to come to terms with his altered appearance and attempts suicide.   The novel ends with Emma bringing the brothers together, Adam coming to terms with appearance, and Dante realising that the Bridgemans have become a family at last.  </a:t>
                      </a: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185694300"/>
                  </a:ext>
                </a:extLst>
              </a:tr>
            </a:tbl>
          </a:graphicData>
        </a:graphic>
      </p:graphicFrame>
    </p:spTree>
    <p:extLst>
      <p:ext uri="{BB962C8B-B14F-4D97-AF65-F5344CB8AC3E}">
        <p14:creationId xmlns:p14="http://schemas.microsoft.com/office/powerpoint/2010/main" val="588610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563C63C0-C788-5A42-AEAC-9ABF464A7350}"/>
              </a:ext>
            </a:extLst>
          </p:cNvPr>
          <p:cNvGraphicFramePr>
            <a:graphicFrameLocks noGrp="1"/>
          </p:cNvGraphicFramePr>
          <p:nvPr>
            <p:extLst>
              <p:ext uri="{D42A27DB-BD31-4B8C-83A1-F6EECF244321}">
                <p14:modId xmlns:p14="http://schemas.microsoft.com/office/powerpoint/2010/main" val="476890291"/>
              </p:ext>
            </p:extLst>
          </p:nvPr>
        </p:nvGraphicFramePr>
        <p:xfrm>
          <a:off x="1441342" y="1394847"/>
          <a:ext cx="6178658" cy="4543673"/>
        </p:xfrm>
        <a:graphic>
          <a:graphicData uri="http://schemas.openxmlformats.org/drawingml/2006/table">
            <a:tbl>
              <a:tblPr firstRow="1" bandRow="1">
                <a:tableStyleId>{C083E6E3-FA7D-4D7B-A595-EF9225AFEA82}</a:tableStyleId>
              </a:tblPr>
              <a:tblGrid>
                <a:gridCol w="3089329">
                  <a:extLst>
                    <a:ext uri="{9D8B030D-6E8A-4147-A177-3AD203B41FA5}">
                      <a16:colId xmlns="" xmlns:a16="http://schemas.microsoft.com/office/drawing/2014/main" val="1913498656"/>
                    </a:ext>
                  </a:extLst>
                </a:gridCol>
                <a:gridCol w="3089329">
                  <a:extLst>
                    <a:ext uri="{9D8B030D-6E8A-4147-A177-3AD203B41FA5}">
                      <a16:colId xmlns="" xmlns:a16="http://schemas.microsoft.com/office/drawing/2014/main" val="2325476071"/>
                    </a:ext>
                  </a:extLst>
                </a:gridCol>
              </a:tblGrid>
              <a:tr h="1372250">
                <a:tc>
                  <a:txBody>
                    <a:bodyPr/>
                    <a:lstStyle/>
                    <a:p>
                      <a:r>
                        <a:rPr lang="en-US" sz="2800" b="1" dirty="0"/>
                        <a:t>Macbeth kills Macduff</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sz="2800" b="1" dirty="0"/>
                        <a:t>Macbeth sees the ghost of Lady Macbeth</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538015842"/>
                  </a:ext>
                </a:extLst>
              </a:tr>
              <a:tr h="1799173">
                <a:tc>
                  <a:txBody>
                    <a:bodyPr/>
                    <a:lstStyle/>
                    <a:p>
                      <a:r>
                        <a:rPr lang="en-US" sz="2800" b="1" dirty="0"/>
                        <a:t>Witches were thought to be holy in 16</a:t>
                      </a:r>
                      <a:r>
                        <a:rPr lang="en-US" sz="2800" b="1" baseline="30000" dirty="0"/>
                        <a:t>th</a:t>
                      </a:r>
                      <a:r>
                        <a:rPr lang="en-US" sz="2800" b="1" dirty="0"/>
                        <a:t> and 17</a:t>
                      </a:r>
                      <a:r>
                        <a:rPr lang="en-US" sz="2800" b="1" baseline="30000" dirty="0"/>
                        <a:t>th</a:t>
                      </a:r>
                      <a:r>
                        <a:rPr lang="en-US" sz="2800" b="1" dirty="0"/>
                        <a:t> centuries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sz="2800" b="1" dirty="0"/>
                        <a:t>At the start, Macbeth and Banquo are given five prophecies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146091176"/>
                  </a:ext>
                </a:extLst>
              </a:tr>
              <a:tr h="1372250">
                <a:tc>
                  <a:txBody>
                    <a:bodyPr/>
                    <a:lstStyle/>
                    <a:p>
                      <a:r>
                        <a:rPr lang="en-US" sz="2800" b="1" dirty="0"/>
                        <a:t>Duncan is killed in his own castle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sz="2800" b="1" dirty="0"/>
                        <a:t>Malcolm becomes king as he was adopted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268989987"/>
                  </a:ext>
                </a:extLst>
              </a:tr>
            </a:tbl>
          </a:graphicData>
        </a:graphic>
      </p:graphicFrame>
      <p:sp>
        <p:nvSpPr>
          <p:cNvPr id="3" name="TextBox 2">
            <a:extLst>
              <a:ext uri="{FF2B5EF4-FFF2-40B4-BE49-F238E27FC236}">
                <a16:creationId xmlns="" xmlns:a16="http://schemas.microsoft.com/office/drawing/2014/main" id="{92B9E8E9-57DD-DB46-A41B-A1E9AD438FA1}"/>
              </a:ext>
            </a:extLst>
          </p:cNvPr>
          <p:cNvSpPr txBox="1"/>
          <p:nvPr/>
        </p:nvSpPr>
        <p:spPr>
          <a:xfrm>
            <a:off x="1146875" y="185980"/>
            <a:ext cx="4881966" cy="369332"/>
          </a:xfrm>
          <a:prstGeom prst="rect">
            <a:avLst/>
          </a:prstGeom>
          <a:noFill/>
          <a:ln>
            <a:solidFill>
              <a:schemeClr val="tx1"/>
            </a:solidFill>
          </a:ln>
        </p:spPr>
        <p:txBody>
          <a:bodyPr wrap="square" rtlCol="0">
            <a:spAutoFit/>
          </a:bodyPr>
          <a:lstStyle/>
          <a:p>
            <a:r>
              <a:rPr lang="en-US" dirty="0"/>
              <a:t>Correct the mistakes</a:t>
            </a:r>
          </a:p>
        </p:txBody>
      </p:sp>
    </p:spTree>
    <p:extLst>
      <p:ext uri="{BB962C8B-B14F-4D97-AF65-F5344CB8AC3E}">
        <p14:creationId xmlns:p14="http://schemas.microsoft.com/office/powerpoint/2010/main" val="3508845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 xmlns:a16="http://schemas.microsoft.com/office/drawing/2014/main" id="{980FF1E9-5393-CE4C-A965-A18FF3E702C5}"/>
              </a:ext>
            </a:extLst>
          </p:cNvPr>
          <p:cNvPicPr>
            <a:picLocks noChangeAspect="1"/>
          </p:cNvPicPr>
          <p:nvPr/>
        </p:nvPicPr>
        <p:blipFill>
          <a:blip r:embed="rId3"/>
          <a:stretch>
            <a:fillRect/>
          </a:stretch>
        </p:blipFill>
        <p:spPr>
          <a:xfrm>
            <a:off x="0" y="511752"/>
            <a:ext cx="9144000" cy="6234545"/>
          </a:xfrm>
          <a:prstGeom prst="rect">
            <a:avLst/>
          </a:prstGeom>
        </p:spPr>
      </p:pic>
    </p:spTree>
    <p:extLst>
      <p:ext uri="{BB962C8B-B14F-4D97-AF65-F5344CB8AC3E}">
        <p14:creationId xmlns:p14="http://schemas.microsoft.com/office/powerpoint/2010/main" val="1210308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93"/>
        <p:cNvGrpSpPr/>
        <p:nvPr/>
      </p:nvGrpSpPr>
      <p:grpSpPr>
        <a:xfrm>
          <a:off x="0" y="0"/>
          <a:ext cx="0" cy="0"/>
          <a:chOff x="0" y="0"/>
          <a:chExt cx="0" cy="0"/>
        </a:xfrm>
      </p:grpSpPr>
      <p:sp>
        <p:nvSpPr>
          <p:cNvPr id="94" name="Google Shape;94;p1"/>
          <p:cNvSpPr txBox="1"/>
          <p:nvPr/>
        </p:nvSpPr>
        <p:spPr>
          <a:xfrm>
            <a:off x="4240411" y="4552385"/>
            <a:ext cx="3483937" cy="2071846"/>
          </a:xfrm>
          <a:prstGeom prst="rect">
            <a:avLst/>
          </a:prstGeom>
          <a:solidFill>
            <a:srgbClr val="BFCD3C"/>
          </a:solidFill>
          <a:ln>
            <a:solidFill>
              <a:schemeClr val="bg1"/>
            </a:solidFill>
          </a:ln>
        </p:spPr>
        <p:txBody>
          <a:bodyPr spcFirstLastPara="1" vert="horz" lIns="91440" tIns="45720" rIns="91440" bIns="45720" rtlCol="0" anchor="b" anchorCtr="0">
            <a:normAutofit/>
          </a:bodyPr>
          <a:lstStyle/>
          <a:p>
            <a:pPr marL="0" marR="0" lvl="0" indent="0" defTabSz="914400">
              <a:lnSpc>
                <a:spcPct val="90000"/>
              </a:lnSpc>
              <a:spcBef>
                <a:spcPct val="0"/>
              </a:spcBef>
              <a:spcAft>
                <a:spcPts val="600"/>
              </a:spcAft>
              <a:buClr>
                <a:srgbClr val="000000"/>
              </a:buClr>
              <a:buSzPts val="4400"/>
            </a:pPr>
            <a:r>
              <a:rPr lang="en-US" sz="6000" b="1" i="0" u="none" strike="noStrike" cap="none" dirty="0">
                <a:solidFill>
                  <a:srgbClr val="0184B7"/>
                </a:solidFill>
                <a:latin typeface="+mj-lt"/>
                <a:ea typeface="+mj-ea"/>
                <a:cs typeface="+mj-cs"/>
                <a:sym typeface="Arial"/>
              </a:rPr>
              <a:t>GCSE (9-1)</a:t>
            </a:r>
            <a:br>
              <a:rPr lang="en-US" sz="6000" b="1" i="0" u="none" strike="noStrike" cap="none" dirty="0">
                <a:solidFill>
                  <a:srgbClr val="0184B7"/>
                </a:solidFill>
                <a:latin typeface="+mj-lt"/>
                <a:ea typeface="+mj-ea"/>
                <a:cs typeface="+mj-cs"/>
                <a:sym typeface="Arial"/>
              </a:rPr>
            </a:br>
            <a:r>
              <a:rPr lang="en-US" sz="6000" b="1" i="0" u="none" strike="noStrike" cap="none" dirty="0">
                <a:solidFill>
                  <a:srgbClr val="0184B7"/>
                </a:solidFill>
                <a:latin typeface="+mj-lt"/>
                <a:ea typeface="+mj-ea"/>
                <a:cs typeface="+mj-cs"/>
                <a:sym typeface="Arial"/>
              </a:rPr>
              <a:t>English </a:t>
            </a:r>
            <a:endParaRPr lang="en-US" sz="6000" b="0" i="0" u="none" strike="noStrike" cap="none" dirty="0">
              <a:solidFill>
                <a:srgbClr val="0184B7"/>
              </a:solidFill>
              <a:latin typeface="+mj-lt"/>
              <a:ea typeface="+mj-ea"/>
              <a:cs typeface="+mj-cs"/>
              <a:sym typeface="Arial"/>
            </a:endParaRPr>
          </a:p>
        </p:txBody>
      </p:sp>
      <p:sp>
        <p:nvSpPr>
          <p:cNvPr id="100" name="Freeform: Shape 9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Google Shape;95;p1"/>
          <p:cNvSpPr txBox="1"/>
          <p:nvPr/>
        </p:nvSpPr>
        <p:spPr>
          <a:xfrm>
            <a:off x="216404" y="2806581"/>
            <a:ext cx="3819148" cy="1745804"/>
          </a:xfrm>
          <a:prstGeom prst="rect">
            <a:avLst/>
          </a:prstGeom>
          <a:solidFill>
            <a:srgbClr val="BFCD3C"/>
          </a:solidFill>
          <a:ln>
            <a:noFill/>
          </a:ln>
        </p:spPr>
        <p:txBody>
          <a:bodyPr spcFirstLastPara="1" wrap="square" lIns="0" tIns="0" rIns="0" bIns="0" anchor="t" anchorCtr="0">
            <a:noAutofit/>
          </a:bodyPr>
          <a:lstStyle/>
          <a:p>
            <a:pPr marL="0" marR="0" lvl="0" indent="0" algn="l" rtl="0">
              <a:spcBef>
                <a:spcPts val="0"/>
              </a:spcBef>
              <a:spcAft>
                <a:spcPts val="600"/>
              </a:spcAft>
              <a:buClr>
                <a:srgbClr val="000000"/>
              </a:buClr>
              <a:buSzPts val="2400"/>
              <a:buFont typeface="Arial"/>
              <a:buNone/>
            </a:pPr>
            <a:r>
              <a:rPr lang="en-GB" sz="3200" b="0" i="0" u="none" strike="noStrike" cap="none" dirty="0">
                <a:solidFill>
                  <a:schemeClr val="dk1"/>
                </a:solidFill>
                <a:latin typeface="Arial"/>
                <a:ea typeface="Arial"/>
                <a:cs typeface="Arial"/>
                <a:sym typeface="Arial"/>
              </a:rPr>
              <a:t>Weekly Webinar 12</a:t>
            </a:r>
          </a:p>
          <a:p>
            <a:pPr marL="0" marR="0" lvl="0" indent="0" algn="l" rtl="0">
              <a:spcBef>
                <a:spcPts val="0"/>
              </a:spcBef>
              <a:spcAft>
                <a:spcPts val="600"/>
              </a:spcAft>
              <a:buClr>
                <a:srgbClr val="000000"/>
              </a:buClr>
              <a:buSzPts val="2400"/>
              <a:buFont typeface="Arial"/>
              <a:buNone/>
            </a:pPr>
            <a:endParaRPr lang="en-GB" sz="3200" dirty="0">
              <a:solidFill>
                <a:schemeClr val="dk1"/>
              </a:solidFill>
              <a:latin typeface="Arial"/>
              <a:ea typeface="Arial"/>
              <a:cs typeface="Arial"/>
              <a:sym typeface="Arial"/>
            </a:endParaRPr>
          </a:p>
          <a:p>
            <a:pPr marL="0" marR="0" lvl="0" indent="0" algn="l" rtl="0">
              <a:spcBef>
                <a:spcPts val="0"/>
              </a:spcBef>
              <a:spcAft>
                <a:spcPts val="600"/>
              </a:spcAft>
              <a:buClr>
                <a:srgbClr val="000000"/>
              </a:buClr>
              <a:buSzPts val="2400"/>
              <a:buFont typeface="Arial"/>
              <a:buNone/>
            </a:pPr>
            <a:r>
              <a:rPr lang="en-GB" sz="3200" b="0" i="0" u="none" strike="noStrike" cap="none" dirty="0">
                <a:solidFill>
                  <a:schemeClr val="dk1"/>
                </a:solidFill>
                <a:latin typeface="Arial"/>
                <a:ea typeface="Arial"/>
                <a:cs typeface="Arial"/>
                <a:sym typeface="Arial"/>
              </a:rPr>
              <a:t>Best of Literature</a:t>
            </a:r>
          </a:p>
        </p:txBody>
      </p:sp>
    </p:spTree>
    <p:extLst>
      <p:ext uri="{BB962C8B-B14F-4D97-AF65-F5344CB8AC3E}">
        <p14:creationId xmlns:p14="http://schemas.microsoft.com/office/powerpoint/2010/main" val="994857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36213" y="996942"/>
            <a:ext cx="7949873" cy="5145470"/>
          </a:xfrm>
          <a:prstGeom prst="rect">
            <a:avLst/>
          </a:prstGeom>
        </p:spPr>
      </p:pic>
    </p:spTree>
    <p:extLst>
      <p:ext uri="{BB962C8B-B14F-4D97-AF65-F5344CB8AC3E}">
        <p14:creationId xmlns:p14="http://schemas.microsoft.com/office/powerpoint/2010/main" val="2904469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2108CDB0-6706-274C-8313-B6FC246DB3FD}"/>
              </a:ext>
            </a:extLst>
          </p:cNvPr>
          <p:cNvSpPr/>
          <p:nvPr/>
        </p:nvSpPr>
        <p:spPr>
          <a:xfrm>
            <a:off x="-24714" y="1655494"/>
            <a:ext cx="3138616" cy="2893100"/>
          </a:xfrm>
          <a:prstGeom prst="rect">
            <a:avLst/>
          </a:prstGeom>
          <a:ln>
            <a:solidFill>
              <a:srgbClr val="009193"/>
            </a:solidFill>
          </a:ln>
        </p:spPr>
        <p:txBody>
          <a:bodyPr wrap="square">
            <a:spAutoFit/>
          </a:bodyPr>
          <a:lstStyle/>
          <a:p>
            <a:pPr marL="171450" indent="-171450">
              <a:buFont typeface="Arial" panose="020B0604020202020204" pitchFamily="34" charset="0"/>
              <a:buChar char="•"/>
            </a:pPr>
            <a:r>
              <a:rPr lang="en-US" sz="1400" dirty="0"/>
              <a:t>Sheila accuses Eric of being drunk</a:t>
            </a:r>
          </a:p>
          <a:p>
            <a:pPr marL="171450" indent="-171450">
              <a:buFont typeface="Arial" panose="020B0604020202020204" pitchFamily="34" charset="0"/>
              <a:buChar char="•"/>
            </a:pPr>
            <a:r>
              <a:rPr lang="en-US" sz="1400" dirty="0"/>
              <a:t>Sheila shows excitement about her engagement ring</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dirty="0" err="1"/>
              <a:t>Mr</a:t>
            </a:r>
            <a:r>
              <a:rPr lang="en-US" sz="1400" dirty="0"/>
              <a:t> Birling makes a pompous speech outlining his views</a:t>
            </a:r>
          </a:p>
          <a:p>
            <a:pPr marL="171450" indent="-171450">
              <a:buFont typeface="Arial" panose="020B0604020202020204" pitchFamily="34" charset="0"/>
              <a:buChar char="•"/>
            </a:pPr>
            <a:r>
              <a:rPr lang="en-US" sz="1400" dirty="0"/>
              <a:t>The Inspector arrives</a:t>
            </a:r>
          </a:p>
          <a:p>
            <a:pPr marL="171450" indent="-171450">
              <a:buFont typeface="Arial" panose="020B0604020202020204" pitchFamily="34" charset="0"/>
              <a:buChar char="•"/>
            </a:pPr>
            <a:r>
              <a:rPr lang="en-US" sz="1400" dirty="0"/>
              <a:t>Birling denies responsibility for Eva’s death, and shows no remorse.  </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dirty="0"/>
              <a:t>Sheila </a:t>
            </a:r>
            <a:r>
              <a:rPr lang="en-US" sz="1400" dirty="0" err="1"/>
              <a:t>realises</a:t>
            </a:r>
            <a:r>
              <a:rPr lang="en-US" sz="1400" dirty="0"/>
              <a:t> her jealousy caused Eva to be sacked</a:t>
            </a:r>
          </a:p>
          <a:p>
            <a:pPr marL="171450" indent="-171450">
              <a:buFont typeface="Arial" panose="020B0604020202020204" pitchFamily="34" charset="0"/>
              <a:buChar char="•"/>
            </a:pPr>
            <a:r>
              <a:rPr lang="en-US" sz="1400" dirty="0"/>
              <a:t>Left alone with Gerald, Sheila warns him not to lie</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400" dirty="0"/>
          </a:p>
        </p:txBody>
      </p:sp>
      <p:sp>
        <p:nvSpPr>
          <p:cNvPr id="8" name="Rectangle 7">
            <a:extLst>
              <a:ext uri="{FF2B5EF4-FFF2-40B4-BE49-F238E27FC236}">
                <a16:creationId xmlns="" xmlns:a16="http://schemas.microsoft.com/office/drawing/2014/main" id="{8C2D4EC1-9650-464A-8425-4F9C6C90461E}"/>
              </a:ext>
            </a:extLst>
          </p:cNvPr>
          <p:cNvSpPr/>
          <p:nvPr/>
        </p:nvSpPr>
        <p:spPr>
          <a:xfrm>
            <a:off x="5165124" y="1182231"/>
            <a:ext cx="3978876" cy="2246769"/>
          </a:xfrm>
          <a:prstGeom prst="rect">
            <a:avLst/>
          </a:prstGeom>
          <a:ln>
            <a:solidFill>
              <a:srgbClr val="009193"/>
            </a:solidFill>
          </a:ln>
        </p:spPr>
        <p:txBody>
          <a:bodyPr wrap="square">
            <a:spAutoFit/>
          </a:bodyPr>
          <a:lstStyle/>
          <a:p>
            <a:pPr marL="171450" indent="-171450">
              <a:buFont typeface="Arial" panose="020B0604020202020204" pitchFamily="34" charset="0"/>
              <a:buChar char="•"/>
            </a:pPr>
            <a:r>
              <a:rPr lang="en-US" sz="1400" dirty="0"/>
              <a:t>Gerald admits his relationship with Eva, who had changed her name to Daisy</a:t>
            </a:r>
          </a:p>
          <a:p>
            <a:pPr marL="171450" indent="-171450">
              <a:buFont typeface="Arial" panose="020B0604020202020204" pitchFamily="34" charset="0"/>
              <a:buChar char="•"/>
            </a:pPr>
            <a:r>
              <a:rPr lang="en-US" sz="1400" dirty="0"/>
              <a:t>Sheila is angry with Gerald and gives the ring back</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dirty="0" err="1"/>
              <a:t>Mrs</a:t>
            </a:r>
            <a:r>
              <a:rPr lang="en-US" sz="1400" dirty="0"/>
              <a:t> Birling tries to bully the Inspector</a:t>
            </a:r>
          </a:p>
          <a:p>
            <a:pPr marL="171450" indent="-171450">
              <a:buFont typeface="Arial" panose="020B0604020202020204" pitchFamily="34" charset="0"/>
              <a:buChar char="•"/>
            </a:pPr>
            <a:r>
              <a:rPr lang="en-US" sz="1400" dirty="0"/>
              <a:t>Sheila </a:t>
            </a:r>
            <a:r>
              <a:rPr lang="en-US" sz="1400" dirty="0" err="1"/>
              <a:t>realises</a:t>
            </a:r>
            <a:r>
              <a:rPr lang="en-US" sz="1400" dirty="0"/>
              <a:t> her mother might have something to do with Eva’s death.  </a:t>
            </a:r>
          </a:p>
          <a:p>
            <a:pPr marL="171450" indent="-171450">
              <a:buFont typeface="Arial" panose="020B0604020202020204" pitchFamily="34" charset="0"/>
              <a:buChar char="•"/>
            </a:pPr>
            <a:r>
              <a:rPr lang="en-US" sz="1400" dirty="0" err="1"/>
              <a:t>Mrs</a:t>
            </a:r>
            <a:r>
              <a:rPr lang="en-US" sz="1400" dirty="0"/>
              <a:t> Birling admits turning the girl away from her charity</a:t>
            </a:r>
          </a:p>
          <a:p>
            <a:pPr marL="171450" indent="-171450">
              <a:buFont typeface="Arial" panose="020B0604020202020204" pitchFamily="34" charset="0"/>
              <a:buChar char="•"/>
            </a:pPr>
            <a:r>
              <a:rPr lang="en-US" sz="1400" dirty="0"/>
              <a:t>It is revealed that Eva was pregnant</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C6740928-7ACA-B44B-B35B-A7763AAA0788}"/>
              </a:ext>
            </a:extLst>
          </p:cNvPr>
          <p:cNvSpPr/>
          <p:nvPr/>
        </p:nvSpPr>
        <p:spPr>
          <a:xfrm>
            <a:off x="2656703" y="4826675"/>
            <a:ext cx="5745892" cy="2031325"/>
          </a:xfrm>
          <a:prstGeom prst="rect">
            <a:avLst/>
          </a:prstGeom>
          <a:ln>
            <a:solidFill>
              <a:srgbClr val="009193"/>
            </a:solidFill>
          </a:ln>
        </p:spPr>
        <p:txBody>
          <a:bodyPr wrap="square">
            <a:spAutoFit/>
          </a:bodyPr>
          <a:lstStyle/>
          <a:p>
            <a:pPr marL="171450" indent="-171450">
              <a:buFont typeface="Arial" panose="020B0604020202020204" pitchFamily="34" charset="0"/>
              <a:buChar char="•"/>
            </a:pPr>
            <a:r>
              <a:rPr lang="en-US" sz="1400" dirty="0"/>
              <a:t>Eric confesses to his relationship with the girl and </a:t>
            </a:r>
            <a:r>
              <a:rPr lang="en-US" sz="1400" dirty="0" err="1"/>
              <a:t>realises</a:t>
            </a:r>
            <a:r>
              <a:rPr lang="en-US" sz="1400" dirty="0"/>
              <a:t> she was pregnant</a:t>
            </a:r>
          </a:p>
          <a:p>
            <a:pPr marL="171450" indent="-171450">
              <a:buFont typeface="Arial" panose="020B0604020202020204" pitchFamily="34" charset="0"/>
              <a:buChar char="•"/>
            </a:pPr>
            <a:r>
              <a:rPr lang="en-US" sz="1400" dirty="0"/>
              <a:t>Eric accuses his mother of killing Eva and his child</a:t>
            </a:r>
          </a:p>
          <a:p>
            <a:pPr marL="171450" indent="-171450">
              <a:buFont typeface="Arial" panose="020B0604020202020204" pitchFamily="34" charset="0"/>
              <a:buChar char="•"/>
            </a:pPr>
            <a:r>
              <a:rPr lang="en-US" sz="1400" dirty="0"/>
              <a:t>The Inspector makes a dramatic speech about social responsibility</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dirty="0"/>
              <a:t>The Inspector leaves</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dirty="0"/>
              <a:t>Gerald and </a:t>
            </a:r>
            <a:r>
              <a:rPr lang="en-US" sz="1400" dirty="0" err="1"/>
              <a:t>Mr</a:t>
            </a:r>
            <a:r>
              <a:rPr lang="en-US" sz="1400" dirty="0"/>
              <a:t> Birling work out that the man was not a police inspector</a:t>
            </a:r>
            <a:endParaRPr lang="en-US" sz="14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400" dirty="0"/>
              <a:t>Eric and Sheila feel guilty; the others shrug off any guilt and relax</a:t>
            </a:r>
          </a:p>
          <a:p>
            <a:pPr marL="171450" indent="-171450">
              <a:buFont typeface="Arial" panose="020B0604020202020204" pitchFamily="34" charset="0"/>
              <a:buChar char="•"/>
            </a:pPr>
            <a:r>
              <a:rPr lang="en-US" sz="1400" dirty="0"/>
              <a:t>The telephone rings; an inspector is on the way.</a:t>
            </a:r>
          </a:p>
          <a:p>
            <a:pPr marL="171450" indent="-1714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33B00654-5D1A-0746-A7A8-10FF613535B1}"/>
              </a:ext>
            </a:extLst>
          </p:cNvPr>
          <p:cNvSpPr txBox="1"/>
          <p:nvPr/>
        </p:nvSpPr>
        <p:spPr>
          <a:xfrm>
            <a:off x="898902" y="108488"/>
            <a:ext cx="5315918" cy="369332"/>
          </a:xfrm>
          <a:prstGeom prst="rect">
            <a:avLst/>
          </a:prstGeom>
          <a:noFill/>
          <a:ln>
            <a:solidFill>
              <a:schemeClr val="tx1"/>
            </a:solidFill>
          </a:ln>
        </p:spPr>
        <p:txBody>
          <a:bodyPr wrap="square" rtlCol="0">
            <a:spAutoFit/>
          </a:bodyPr>
          <a:lstStyle/>
          <a:p>
            <a:r>
              <a:rPr lang="en-US" dirty="0"/>
              <a:t>How does Sheila develop over the course of the play?</a:t>
            </a:r>
          </a:p>
        </p:txBody>
      </p:sp>
    </p:spTree>
    <p:extLst>
      <p:ext uri="{BB962C8B-B14F-4D97-AF65-F5344CB8AC3E}">
        <p14:creationId xmlns:p14="http://schemas.microsoft.com/office/powerpoint/2010/main" val="2808432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2108CDB0-6706-274C-8313-B6FC246DB3FD}"/>
              </a:ext>
            </a:extLst>
          </p:cNvPr>
          <p:cNvSpPr/>
          <p:nvPr/>
        </p:nvSpPr>
        <p:spPr>
          <a:xfrm>
            <a:off x="37070" y="2455642"/>
            <a:ext cx="2866768" cy="2308324"/>
          </a:xfrm>
          <a:prstGeom prst="rect">
            <a:avLst/>
          </a:prstGeom>
          <a:ln>
            <a:solidFill>
              <a:schemeClr val="tx1"/>
            </a:solidFill>
          </a:ln>
        </p:spPr>
        <p:txBody>
          <a:bodyPr wrap="square">
            <a:spAutoFit/>
          </a:bodyPr>
          <a:lstStyle/>
          <a:p>
            <a:pPr marL="171450" indent="-171450">
              <a:buFont typeface="Arial" panose="020B0604020202020204" pitchFamily="34" charset="0"/>
              <a:buChar char="•"/>
            </a:pPr>
            <a:r>
              <a:rPr lang="en-US" sz="1200" dirty="0"/>
              <a:t>Sheila accuses Eric of being drunk</a:t>
            </a:r>
          </a:p>
          <a:p>
            <a:pPr marL="171450" indent="-171450">
              <a:buFont typeface="Arial" panose="020B0604020202020204" pitchFamily="34" charset="0"/>
              <a:buChar char="•"/>
            </a:pPr>
            <a:r>
              <a:rPr lang="en-US" sz="1200" dirty="0"/>
              <a:t>Sheila shows excitement about her engagement ring</a:t>
            </a:r>
          </a:p>
          <a:p>
            <a:pPr marL="171450" indent="-171450">
              <a:buFont typeface="Arial" panose="020B0604020202020204" pitchFamily="34" charset="0"/>
              <a:buChar char="•"/>
            </a:pPr>
            <a:r>
              <a:rPr lang="en-US" sz="1200" u="sng" dirty="0" err="1"/>
              <a:t>Mr</a:t>
            </a:r>
            <a:r>
              <a:rPr lang="en-US" sz="1200" u="sng" dirty="0"/>
              <a:t> Birling makes a pompous speech outlining his views</a:t>
            </a:r>
          </a:p>
          <a:p>
            <a:pPr marL="171450" indent="-171450">
              <a:buFont typeface="Arial" panose="020B0604020202020204" pitchFamily="34" charset="0"/>
              <a:buChar char="•"/>
            </a:pPr>
            <a:r>
              <a:rPr lang="en-US" sz="1200" u="sng" dirty="0"/>
              <a:t>The Inspector arrives</a:t>
            </a:r>
          </a:p>
          <a:p>
            <a:pPr marL="171450" indent="-171450">
              <a:buFont typeface="Arial" panose="020B0604020202020204" pitchFamily="34" charset="0"/>
              <a:buChar char="•"/>
            </a:pPr>
            <a:r>
              <a:rPr lang="en-US" sz="1200" u="sng" dirty="0"/>
              <a:t>Birling denies responsibility for Eva’s death, and shows no remorse.  </a:t>
            </a:r>
            <a:endParaRPr lang="en-US" sz="1200" u="sng"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u="sng" dirty="0"/>
              <a:t>Sheila </a:t>
            </a:r>
            <a:r>
              <a:rPr lang="en-US" sz="1200" u="sng" dirty="0" err="1"/>
              <a:t>realises</a:t>
            </a:r>
            <a:r>
              <a:rPr lang="en-US" sz="1200" u="sng" dirty="0"/>
              <a:t> her jealousy caused Eva to be sacked</a:t>
            </a:r>
          </a:p>
          <a:p>
            <a:pPr marL="171450" indent="-171450">
              <a:buFont typeface="Arial" panose="020B0604020202020204" pitchFamily="34" charset="0"/>
              <a:buChar char="•"/>
            </a:pPr>
            <a:r>
              <a:rPr lang="en-US" sz="1200" dirty="0"/>
              <a:t>Left alone with Gerald, Sheila warns him not to lie</a:t>
            </a:r>
            <a:endParaRPr lang="en-US" sz="1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8C2D4EC1-9650-464A-8425-4F9C6C90461E}"/>
              </a:ext>
            </a:extLst>
          </p:cNvPr>
          <p:cNvSpPr/>
          <p:nvPr/>
        </p:nvSpPr>
        <p:spPr>
          <a:xfrm>
            <a:off x="5918886" y="912781"/>
            <a:ext cx="3311610" cy="2893100"/>
          </a:xfrm>
          <a:prstGeom prst="rect">
            <a:avLst/>
          </a:prstGeom>
          <a:ln>
            <a:solidFill>
              <a:schemeClr val="tx1"/>
            </a:solidFill>
          </a:ln>
        </p:spPr>
        <p:txBody>
          <a:bodyPr wrap="square">
            <a:spAutoFit/>
          </a:bodyPr>
          <a:lstStyle/>
          <a:p>
            <a:pPr marL="171450" indent="-171450">
              <a:buFont typeface="Arial" panose="020B0604020202020204" pitchFamily="34" charset="0"/>
              <a:buChar char="•"/>
            </a:pPr>
            <a:r>
              <a:rPr lang="en-US" sz="1200" u="sng" dirty="0"/>
              <a:t>Gerald admits his relationship with Eva, who had changed her name to Daisy</a:t>
            </a:r>
          </a:p>
          <a:p>
            <a:pPr marL="171450" indent="-171450">
              <a:buFont typeface="Arial" panose="020B0604020202020204" pitchFamily="34" charset="0"/>
              <a:buChar char="•"/>
            </a:pPr>
            <a:r>
              <a:rPr lang="en-US" sz="1200" dirty="0"/>
              <a:t>Sheila is angry with Gerald and gives the ring back</a:t>
            </a:r>
          </a:p>
          <a:p>
            <a:pPr marL="171450" indent="-171450">
              <a:buFont typeface="Arial" panose="020B0604020202020204" pitchFamily="34" charset="0"/>
              <a:buChar char="•"/>
            </a:pPr>
            <a:r>
              <a:rPr lang="en-US" sz="1200" u="sng" dirty="0">
                <a:latin typeface="Cavolini" panose="03000502040302020204" pitchFamily="66" charset="0"/>
                <a:cs typeface="Cavolini" panose="03000502040302020204" pitchFamily="66" charset="0"/>
              </a:rPr>
              <a:t>Gerald leaves as he is upset and saddened by Eva’s death</a:t>
            </a:r>
          </a:p>
          <a:p>
            <a:pPr marL="171450" indent="-171450">
              <a:buFont typeface="Arial" panose="020B0604020202020204" pitchFamily="34" charset="0"/>
              <a:buChar char="•"/>
            </a:pPr>
            <a:r>
              <a:rPr lang="en-US" sz="1200" dirty="0" err="1"/>
              <a:t>Mrs</a:t>
            </a:r>
            <a:r>
              <a:rPr lang="en-US" sz="1200" dirty="0"/>
              <a:t> Birling tries to bully the Inspector</a:t>
            </a:r>
          </a:p>
          <a:p>
            <a:pPr marL="171450" indent="-171450">
              <a:buFont typeface="Arial" panose="020B0604020202020204" pitchFamily="34" charset="0"/>
              <a:buChar char="•"/>
            </a:pPr>
            <a:r>
              <a:rPr lang="en-US" sz="1200" dirty="0"/>
              <a:t>Sheila </a:t>
            </a:r>
            <a:r>
              <a:rPr lang="en-US" sz="1200" dirty="0" err="1"/>
              <a:t>realises</a:t>
            </a:r>
            <a:r>
              <a:rPr lang="en-US" sz="1200" dirty="0"/>
              <a:t> her mother might have something to do with Eva’s death.  </a:t>
            </a:r>
            <a:r>
              <a:rPr lang="en-US" sz="1200" b="1" dirty="0">
                <a:solidFill>
                  <a:srgbClr val="009193"/>
                </a:solidFill>
                <a:latin typeface="Cavolini" panose="03000502040302020204" pitchFamily="66" charset="0"/>
                <a:cs typeface="Cavolini" panose="03000502040302020204" pitchFamily="66" charset="0"/>
              </a:rPr>
              <a:t>She </a:t>
            </a:r>
            <a:r>
              <a:rPr lang="en-US" sz="1200" b="1" dirty="0" err="1">
                <a:solidFill>
                  <a:srgbClr val="009193"/>
                </a:solidFill>
                <a:latin typeface="Cavolini" panose="03000502040302020204" pitchFamily="66" charset="0"/>
                <a:cs typeface="Cavolini" panose="03000502040302020204" pitchFamily="66" charset="0"/>
              </a:rPr>
              <a:t>criticises</a:t>
            </a:r>
            <a:r>
              <a:rPr lang="en-US" sz="1200" b="1" dirty="0">
                <a:solidFill>
                  <a:srgbClr val="009193"/>
                </a:solidFill>
                <a:latin typeface="Cavolini" panose="03000502040302020204" pitchFamily="66" charset="0"/>
                <a:cs typeface="Cavolini" panose="03000502040302020204" pitchFamily="66" charset="0"/>
              </a:rPr>
              <a:t> her mother and tries to stop her talking</a:t>
            </a:r>
          </a:p>
          <a:p>
            <a:pPr marL="171450" indent="-171450">
              <a:buFont typeface="Arial" panose="020B0604020202020204" pitchFamily="34" charset="0"/>
              <a:buChar char="•"/>
            </a:pPr>
            <a:r>
              <a:rPr lang="en-US" sz="1200" u="sng" dirty="0" err="1"/>
              <a:t>Mrs</a:t>
            </a:r>
            <a:r>
              <a:rPr lang="en-US" sz="1200" u="sng" dirty="0"/>
              <a:t> Birling admits turning the girl away from her charity</a:t>
            </a:r>
          </a:p>
          <a:p>
            <a:pPr marL="171450" indent="-171450">
              <a:buFont typeface="Arial" panose="020B0604020202020204" pitchFamily="34" charset="0"/>
              <a:buChar char="•"/>
            </a:pPr>
            <a:r>
              <a:rPr lang="en-US" sz="1200" dirty="0"/>
              <a:t>It is revealed that Eva was pregnant</a:t>
            </a: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C6740928-7ACA-B44B-B35B-A7763AAA0788}"/>
              </a:ext>
            </a:extLst>
          </p:cNvPr>
          <p:cNvSpPr/>
          <p:nvPr/>
        </p:nvSpPr>
        <p:spPr>
          <a:xfrm>
            <a:off x="2903838" y="5079322"/>
            <a:ext cx="6030097" cy="1754326"/>
          </a:xfrm>
          <a:prstGeom prst="rect">
            <a:avLst/>
          </a:prstGeom>
          <a:ln>
            <a:solidFill>
              <a:schemeClr val="tx1"/>
            </a:solidFill>
          </a:ln>
        </p:spPr>
        <p:txBody>
          <a:bodyPr wrap="square">
            <a:spAutoFit/>
          </a:bodyPr>
          <a:lstStyle/>
          <a:p>
            <a:pPr marL="171450" indent="-171450">
              <a:buFont typeface="Arial" panose="020B0604020202020204" pitchFamily="34" charset="0"/>
              <a:buChar char="•"/>
            </a:pPr>
            <a:r>
              <a:rPr lang="en-US" sz="1200" dirty="0"/>
              <a:t>Eric confesses to his relationship with the girl and </a:t>
            </a:r>
            <a:r>
              <a:rPr lang="en-US" sz="1200" dirty="0" err="1"/>
              <a:t>realises</a:t>
            </a:r>
            <a:r>
              <a:rPr lang="en-US" sz="1200" dirty="0"/>
              <a:t> she was pregnant</a:t>
            </a:r>
          </a:p>
          <a:p>
            <a:pPr marL="171450" indent="-171450">
              <a:buFont typeface="Arial" panose="020B0604020202020204" pitchFamily="34" charset="0"/>
              <a:buChar char="•"/>
            </a:pPr>
            <a:r>
              <a:rPr lang="en-US" sz="1200" u="sng" dirty="0"/>
              <a:t>Eric accuses his mother of killing Eva and his child</a:t>
            </a:r>
          </a:p>
          <a:p>
            <a:pPr marL="171450" indent="-171450">
              <a:buFont typeface="Arial" panose="020B0604020202020204" pitchFamily="34" charset="0"/>
              <a:buChar char="•"/>
            </a:pPr>
            <a:r>
              <a:rPr lang="en-US" sz="1200" u="sng" dirty="0"/>
              <a:t>The Inspector makes a dramatic speech about social responsibility</a:t>
            </a:r>
            <a:endParaRPr lang="en-US" sz="1200" u="sng"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t>The Inspector leaves</a:t>
            </a: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t>Gerald and </a:t>
            </a:r>
            <a:r>
              <a:rPr lang="en-US" sz="1200" dirty="0" err="1"/>
              <a:t>Mr</a:t>
            </a:r>
            <a:r>
              <a:rPr lang="en-US" sz="1200" dirty="0"/>
              <a:t> Birling work out that the man was not a police inspector</a:t>
            </a: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u="sng" dirty="0"/>
              <a:t>Eric and Sheila feel guilty; the others shrug off any guilt and relax</a:t>
            </a:r>
          </a:p>
          <a:p>
            <a:pPr marL="171450" indent="-171450">
              <a:buFont typeface="Arial" panose="020B0604020202020204" pitchFamily="34" charset="0"/>
              <a:buChar char="•"/>
            </a:pPr>
            <a:r>
              <a:rPr lang="en-US" sz="1200" b="1" dirty="0">
                <a:solidFill>
                  <a:srgbClr val="009193"/>
                </a:solidFill>
                <a:latin typeface="Cavolini" panose="03000502040302020204" pitchFamily="66" charset="0"/>
                <a:cs typeface="Cavolini" panose="03000502040302020204" pitchFamily="66" charset="0"/>
              </a:rPr>
              <a:t>Gerald offers Sheila the ring back, suggesting everything is alright now</a:t>
            </a:r>
            <a:r>
              <a:rPr lang="en-US" sz="1200" b="1" dirty="0">
                <a:latin typeface="Cavolini" panose="03000502040302020204" pitchFamily="66" charset="0"/>
                <a:cs typeface="Cavolini" panose="03000502040302020204" pitchFamily="66" charset="0"/>
              </a:rPr>
              <a:t>. </a:t>
            </a:r>
          </a:p>
          <a:p>
            <a:pPr marL="171450" indent="-171450">
              <a:buFont typeface="Arial" panose="020B0604020202020204" pitchFamily="34" charset="0"/>
              <a:buChar char="•"/>
            </a:pPr>
            <a:r>
              <a:rPr lang="en-US" sz="1200" dirty="0"/>
              <a:t>The telephone rings; an inspector is on the way.</a:t>
            </a:r>
          </a:p>
        </p:txBody>
      </p:sp>
      <p:sp>
        <p:nvSpPr>
          <p:cNvPr id="2" name="TextBox 1">
            <a:extLst>
              <a:ext uri="{FF2B5EF4-FFF2-40B4-BE49-F238E27FC236}">
                <a16:creationId xmlns="" xmlns:a16="http://schemas.microsoft.com/office/drawing/2014/main" id="{CB11695B-C72C-8B4D-A20C-0D0B21F1E452}"/>
              </a:ext>
            </a:extLst>
          </p:cNvPr>
          <p:cNvSpPr txBox="1"/>
          <p:nvPr/>
        </p:nvSpPr>
        <p:spPr>
          <a:xfrm>
            <a:off x="222421" y="934519"/>
            <a:ext cx="3509319" cy="1384995"/>
          </a:xfrm>
          <a:prstGeom prst="rect">
            <a:avLst/>
          </a:prstGeom>
          <a:noFill/>
          <a:ln>
            <a:solidFill>
              <a:srgbClr val="009193"/>
            </a:solidFill>
          </a:ln>
        </p:spPr>
        <p:txBody>
          <a:bodyPr wrap="square" rtlCol="0">
            <a:spAutoFit/>
          </a:bodyPr>
          <a:lstStyle/>
          <a:p>
            <a:r>
              <a:rPr lang="en-US" sz="1200" dirty="0">
                <a:solidFill>
                  <a:srgbClr val="009193"/>
                </a:solidFill>
                <a:latin typeface="Cavolini" panose="03000502040302020204" pitchFamily="66" charset="0"/>
                <a:cs typeface="Cavolini" panose="03000502040302020204" pitchFamily="66" charset="0"/>
              </a:rPr>
              <a:t>Birling presents himself as a man of experience and wisdom, lecturing the young men on man’s responsibilities, which he believes are to look after himself and his family.  Talks about war and Titanic which suggest his experience is not that valid.</a:t>
            </a:r>
          </a:p>
        </p:txBody>
      </p:sp>
      <p:sp>
        <p:nvSpPr>
          <p:cNvPr id="6" name="TextBox 5">
            <a:extLst>
              <a:ext uri="{FF2B5EF4-FFF2-40B4-BE49-F238E27FC236}">
                <a16:creationId xmlns="" xmlns:a16="http://schemas.microsoft.com/office/drawing/2014/main" id="{A4941308-7334-594B-BFB4-9F928DA41662}"/>
              </a:ext>
            </a:extLst>
          </p:cNvPr>
          <p:cNvSpPr txBox="1"/>
          <p:nvPr/>
        </p:nvSpPr>
        <p:spPr>
          <a:xfrm>
            <a:off x="3213040" y="2663229"/>
            <a:ext cx="2162432" cy="1384995"/>
          </a:xfrm>
          <a:prstGeom prst="rect">
            <a:avLst/>
          </a:prstGeom>
          <a:noFill/>
          <a:ln>
            <a:solidFill>
              <a:srgbClr val="009193"/>
            </a:solidFill>
          </a:ln>
        </p:spPr>
        <p:txBody>
          <a:bodyPr wrap="square" rtlCol="0">
            <a:spAutoFit/>
          </a:bodyPr>
          <a:lstStyle/>
          <a:p>
            <a:r>
              <a:rPr lang="en-US" sz="1200" dirty="0">
                <a:solidFill>
                  <a:srgbClr val="009193"/>
                </a:solidFill>
                <a:latin typeface="Cavolini" panose="03000502040302020204" pitchFamily="66" charset="0"/>
                <a:cs typeface="Cavolini" panose="03000502040302020204" pitchFamily="66" charset="0"/>
              </a:rPr>
              <a:t>First sign that </a:t>
            </a:r>
            <a:r>
              <a:rPr lang="en-US" sz="1200" dirty="0" smtClean="0">
                <a:solidFill>
                  <a:srgbClr val="009193"/>
                </a:solidFill>
                <a:latin typeface="Cavolini" panose="03000502040302020204" pitchFamily="66" charset="0"/>
                <a:cs typeface="Cavolini" panose="03000502040302020204" pitchFamily="66" charset="0"/>
              </a:rPr>
              <a:t>Sheila </a:t>
            </a:r>
            <a:r>
              <a:rPr lang="en-US" sz="1200" dirty="0">
                <a:solidFill>
                  <a:srgbClr val="009193"/>
                </a:solidFill>
                <a:latin typeface="Cavolini" panose="03000502040302020204" pitchFamily="66" charset="0"/>
                <a:cs typeface="Cavolini" panose="03000502040302020204" pitchFamily="66" charset="0"/>
              </a:rPr>
              <a:t>will learn from experience as she shows some remorse; but still concerned about the impact on herself, rather than the wider idea of responsibility. </a:t>
            </a:r>
          </a:p>
        </p:txBody>
      </p:sp>
      <p:sp>
        <p:nvSpPr>
          <p:cNvPr id="7" name="TextBox 6">
            <a:extLst>
              <a:ext uri="{FF2B5EF4-FFF2-40B4-BE49-F238E27FC236}">
                <a16:creationId xmlns="" xmlns:a16="http://schemas.microsoft.com/office/drawing/2014/main" id="{11130553-7CC8-A546-BC30-B8243219646A}"/>
              </a:ext>
            </a:extLst>
          </p:cNvPr>
          <p:cNvSpPr txBox="1"/>
          <p:nvPr/>
        </p:nvSpPr>
        <p:spPr>
          <a:xfrm>
            <a:off x="5597611" y="3805881"/>
            <a:ext cx="3113903" cy="1200329"/>
          </a:xfrm>
          <a:prstGeom prst="rect">
            <a:avLst/>
          </a:prstGeom>
          <a:noFill/>
          <a:ln>
            <a:solidFill>
              <a:srgbClr val="009193"/>
            </a:solidFill>
          </a:ln>
        </p:spPr>
        <p:txBody>
          <a:bodyPr wrap="square" rtlCol="0">
            <a:spAutoFit/>
          </a:bodyPr>
          <a:lstStyle/>
          <a:p>
            <a:r>
              <a:rPr lang="en-US" sz="1200" dirty="0">
                <a:solidFill>
                  <a:srgbClr val="009193"/>
                </a:solidFill>
                <a:latin typeface="Cavolini" panose="03000502040302020204" pitchFamily="66" charset="0"/>
                <a:cs typeface="Cavolini" panose="03000502040302020204" pitchFamily="66" charset="0"/>
              </a:rPr>
              <a:t>Sheila learns from experience and accepts responsibility and is frightened of her parents’ jovial response to the hoax.  Eric also appears to have learned – he agrees with his sister.  </a:t>
            </a:r>
          </a:p>
        </p:txBody>
      </p:sp>
      <p:cxnSp>
        <p:nvCxnSpPr>
          <p:cNvPr id="12" name="Straight Arrow Connector 11">
            <a:extLst>
              <a:ext uri="{FF2B5EF4-FFF2-40B4-BE49-F238E27FC236}">
                <a16:creationId xmlns="" xmlns:a16="http://schemas.microsoft.com/office/drawing/2014/main" id="{47A014AE-B5E2-CA4F-B761-1920F33EA5C8}"/>
              </a:ext>
            </a:extLst>
          </p:cNvPr>
          <p:cNvCxnSpPr/>
          <p:nvPr/>
        </p:nvCxnSpPr>
        <p:spPr>
          <a:xfrm flipH="1">
            <a:off x="2286000" y="3565439"/>
            <a:ext cx="939113" cy="600164"/>
          </a:xfrm>
          <a:prstGeom prst="straightConnector1">
            <a:avLst/>
          </a:prstGeom>
          <a:ln>
            <a:solidFill>
              <a:srgbClr val="00919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C7FA1903-96E5-2147-A7D2-7FB481E72A3C}"/>
              </a:ext>
            </a:extLst>
          </p:cNvPr>
          <p:cNvCxnSpPr/>
          <p:nvPr/>
        </p:nvCxnSpPr>
        <p:spPr>
          <a:xfrm flipV="1">
            <a:off x="271848" y="2138415"/>
            <a:ext cx="580768" cy="1049628"/>
          </a:xfrm>
          <a:prstGeom prst="straightConnector1">
            <a:avLst/>
          </a:prstGeom>
          <a:ln>
            <a:solidFill>
              <a:srgbClr val="00919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834B63DA-60D2-804F-81EE-AA32CD8B56CD}"/>
              </a:ext>
            </a:extLst>
          </p:cNvPr>
          <p:cNvCxnSpPr/>
          <p:nvPr/>
        </p:nvCxnSpPr>
        <p:spPr>
          <a:xfrm flipH="1">
            <a:off x="5572898" y="4606449"/>
            <a:ext cx="2347783" cy="1559573"/>
          </a:xfrm>
          <a:prstGeom prst="straightConnector1">
            <a:avLst/>
          </a:prstGeom>
          <a:ln>
            <a:solidFill>
              <a:srgbClr val="00919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466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A3DAD19-9E6E-6D4E-A02E-3769FEB0C115}"/>
              </a:ext>
            </a:extLst>
          </p:cNvPr>
          <p:cNvSpPr txBox="1"/>
          <p:nvPr/>
        </p:nvSpPr>
        <p:spPr>
          <a:xfrm>
            <a:off x="122355" y="16329"/>
            <a:ext cx="4675275" cy="1446550"/>
          </a:xfrm>
          <a:prstGeom prst="rect">
            <a:avLst/>
          </a:prstGeom>
          <a:noFill/>
          <a:ln>
            <a:solidFill>
              <a:schemeClr val="tx1">
                <a:lumMod val="65000"/>
                <a:lumOff val="35000"/>
              </a:schemeClr>
            </a:solidFill>
          </a:ln>
        </p:spPr>
        <p:txBody>
          <a:bodyPr wrap="square" rtlCol="0">
            <a:spAutoFit/>
          </a:bodyPr>
          <a:lstStyle/>
          <a:p>
            <a:r>
              <a:rPr lang="en-GB" sz="1100" b="1" dirty="0"/>
              <a:t>Stave 1 - </a:t>
            </a:r>
            <a:r>
              <a:rPr lang="en-GB" sz="1100" dirty="0"/>
              <a:t>Scrooge, an ageing miser, dislikes Christmas and refuses a dinner invitation from his nephew Fred. He turns away two men who seek a donation for the poor and only grudgingly allows his overworked, underpaid clerk, Bob Cratchit, Christmas Day off with pay. That night Scrooge is visited at home by Marley (his old partner’s) ghost, who is weighed down by heavy chains and money boxes from a lifetime of greed. Marley tells Scrooge that he has a single chance to avoid the same fate: he will be visited by three spirits and must listen or be cursed</a:t>
            </a:r>
          </a:p>
        </p:txBody>
      </p:sp>
      <p:sp>
        <p:nvSpPr>
          <p:cNvPr id="5" name="TextBox 4">
            <a:extLst>
              <a:ext uri="{FF2B5EF4-FFF2-40B4-BE49-F238E27FC236}">
                <a16:creationId xmlns="" xmlns:a16="http://schemas.microsoft.com/office/drawing/2014/main" id="{27358DC1-58C1-3946-8102-5D4D047E21AD}"/>
              </a:ext>
            </a:extLst>
          </p:cNvPr>
          <p:cNvSpPr txBox="1"/>
          <p:nvPr/>
        </p:nvSpPr>
        <p:spPr>
          <a:xfrm>
            <a:off x="4919987" y="16329"/>
            <a:ext cx="4224013" cy="1785104"/>
          </a:xfrm>
          <a:prstGeom prst="rect">
            <a:avLst/>
          </a:prstGeom>
          <a:noFill/>
          <a:ln>
            <a:solidFill>
              <a:schemeClr val="tx1">
                <a:lumMod val="65000"/>
                <a:lumOff val="35000"/>
              </a:schemeClr>
            </a:solidFill>
          </a:ln>
        </p:spPr>
        <p:txBody>
          <a:bodyPr wrap="square" rtlCol="0">
            <a:spAutoFit/>
          </a:bodyPr>
          <a:lstStyle/>
          <a:p>
            <a:r>
              <a:rPr lang="en-GB" sz="1100" b="1" dirty="0"/>
              <a:t>Stave 2 </a:t>
            </a:r>
            <a:r>
              <a:rPr lang="en-GB" sz="1100" dirty="0"/>
              <a:t>- The first spirit, the Ghost of Christmas Past, takes Scrooge to Christmas scenes of Scrooge's boyhood. The scenes reveal Scrooge's childhood at school, his relationship with his sister, Fan, and a Christmas party hosted by Mr Fezziwig. Scrooge's fiancée Belle is shown ending their relationship, as she realises that he will never love her as much as he loves money. Finally, they visit a now-married Belle with her large, happy family on the Christmas Eve that Marley died. Scrooge, upset by hearing Belle's description of the man that he has become, demands that the ghost remove him from the house..  </a:t>
            </a:r>
          </a:p>
        </p:txBody>
      </p:sp>
      <p:sp>
        <p:nvSpPr>
          <p:cNvPr id="6" name="TextBox 5">
            <a:extLst>
              <a:ext uri="{FF2B5EF4-FFF2-40B4-BE49-F238E27FC236}">
                <a16:creationId xmlns="" xmlns:a16="http://schemas.microsoft.com/office/drawing/2014/main" id="{47B53B67-EFAA-B04D-92F0-8E7EEB932E13}"/>
              </a:ext>
            </a:extLst>
          </p:cNvPr>
          <p:cNvSpPr txBox="1"/>
          <p:nvPr/>
        </p:nvSpPr>
        <p:spPr>
          <a:xfrm>
            <a:off x="6222670" y="4971928"/>
            <a:ext cx="2826328" cy="1785104"/>
          </a:xfrm>
          <a:prstGeom prst="rect">
            <a:avLst/>
          </a:prstGeom>
          <a:noFill/>
          <a:ln>
            <a:solidFill>
              <a:schemeClr val="tx1">
                <a:lumMod val="65000"/>
                <a:lumOff val="35000"/>
              </a:schemeClr>
            </a:solidFill>
          </a:ln>
        </p:spPr>
        <p:txBody>
          <a:bodyPr wrap="square" rtlCol="0">
            <a:spAutoFit/>
          </a:bodyPr>
          <a:lstStyle/>
          <a:p>
            <a:r>
              <a:rPr lang="en-GB" sz="1100" b="1" dirty="0"/>
              <a:t>Stave 3 - </a:t>
            </a:r>
            <a:r>
              <a:rPr lang="en-GB" sz="1100" dirty="0"/>
              <a:t>The second spirit, the Ghost of Christmas Present, visit Fred's Christmas party. They also see Bob Cratchit's family feast and his youngest son, Tiny Tim,  who is seriously ill. The spirit informs Scrooge that Tiny Tim will die unless the course of events changes. Before disappearing, the spirit shows Scrooge two children named Ignorance and Want. He tells Scrooge to beware the former above all</a:t>
            </a:r>
          </a:p>
        </p:txBody>
      </p:sp>
      <p:sp>
        <p:nvSpPr>
          <p:cNvPr id="7" name="TextBox 6">
            <a:extLst>
              <a:ext uri="{FF2B5EF4-FFF2-40B4-BE49-F238E27FC236}">
                <a16:creationId xmlns="" xmlns:a16="http://schemas.microsoft.com/office/drawing/2014/main" id="{72F126FD-EFFA-6A4C-A1A1-5CB7EE65694F}"/>
              </a:ext>
            </a:extLst>
          </p:cNvPr>
          <p:cNvSpPr txBox="1"/>
          <p:nvPr/>
        </p:nvSpPr>
        <p:spPr>
          <a:xfrm>
            <a:off x="2921331" y="4938299"/>
            <a:ext cx="3233156" cy="1785104"/>
          </a:xfrm>
          <a:prstGeom prst="rect">
            <a:avLst/>
          </a:prstGeom>
          <a:noFill/>
          <a:ln>
            <a:solidFill>
              <a:schemeClr val="tx1">
                <a:lumMod val="65000"/>
                <a:lumOff val="35000"/>
              </a:schemeClr>
            </a:solidFill>
          </a:ln>
        </p:spPr>
        <p:txBody>
          <a:bodyPr wrap="square" rtlCol="0">
            <a:spAutoFit/>
          </a:bodyPr>
          <a:lstStyle/>
          <a:p>
            <a:r>
              <a:rPr lang="en-GB" sz="1100" b="1" dirty="0"/>
              <a:t>Stave 4 - </a:t>
            </a:r>
            <a:r>
              <a:rPr lang="en-GB" sz="1100" dirty="0"/>
              <a:t>The third spirit, the Ghost of Christmas Yet to Come, shows Scrooge a Christmas Day in the future. The ghost reveals scenes involving the death of a disliked man. Others are relieved he is dead as they have more time to pay their debts. The ghost shows him Bob Cratchit and his family mourning the death of Tiny Tim. The ghost then allows Scrooge to see a neglected grave, with a tombstone bearing Scrooge's name. Sobbing, Scrooge pledges to change his ways.</a:t>
            </a:r>
          </a:p>
        </p:txBody>
      </p:sp>
      <p:sp>
        <p:nvSpPr>
          <p:cNvPr id="8" name="TextBox 7">
            <a:extLst>
              <a:ext uri="{FF2B5EF4-FFF2-40B4-BE49-F238E27FC236}">
                <a16:creationId xmlns="" xmlns:a16="http://schemas.microsoft.com/office/drawing/2014/main" id="{918D2F54-A842-6549-9D51-8F9633A34AC2}"/>
              </a:ext>
            </a:extLst>
          </p:cNvPr>
          <p:cNvSpPr txBox="1"/>
          <p:nvPr/>
        </p:nvSpPr>
        <p:spPr>
          <a:xfrm>
            <a:off x="28620" y="4853660"/>
            <a:ext cx="2826328" cy="1954381"/>
          </a:xfrm>
          <a:prstGeom prst="rect">
            <a:avLst/>
          </a:prstGeom>
          <a:noFill/>
          <a:ln>
            <a:solidFill>
              <a:schemeClr val="tx1">
                <a:lumMod val="65000"/>
                <a:lumOff val="35000"/>
              </a:schemeClr>
            </a:solidFill>
          </a:ln>
        </p:spPr>
        <p:txBody>
          <a:bodyPr wrap="square" rtlCol="0">
            <a:spAutoFit/>
          </a:bodyPr>
          <a:lstStyle/>
          <a:p>
            <a:r>
              <a:rPr lang="en-GB" sz="1100" b="1" dirty="0"/>
              <a:t>Stave 5 </a:t>
            </a:r>
            <a:r>
              <a:rPr lang="en-GB" sz="1100" dirty="0"/>
              <a:t>-Scrooge awakens on Christmas morning a changed man. He makes a large donation to the charity, sends a large turkey to the Cratchit home for Christmas dinner and spends the afternoon with Fred's family. The following day he gives Cratchit an increase in pay, and begins to become a father figure to Tiny Tim. From then on Scrooge treats everyone with kindness, generosity and compassion, embodying the spirit of Christmas.</a:t>
            </a:r>
          </a:p>
        </p:txBody>
      </p:sp>
      <p:sp>
        <p:nvSpPr>
          <p:cNvPr id="9" name="TextBox 8">
            <a:extLst>
              <a:ext uri="{FF2B5EF4-FFF2-40B4-BE49-F238E27FC236}">
                <a16:creationId xmlns="" xmlns:a16="http://schemas.microsoft.com/office/drawing/2014/main" id="{453109F7-C0A1-6A4F-AF91-E463F2BE252D}"/>
              </a:ext>
            </a:extLst>
          </p:cNvPr>
          <p:cNvSpPr txBox="1"/>
          <p:nvPr/>
        </p:nvSpPr>
        <p:spPr>
          <a:xfrm>
            <a:off x="2607276" y="2335427"/>
            <a:ext cx="3375176" cy="923330"/>
          </a:xfrm>
          <a:prstGeom prst="rect">
            <a:avLst/>
          </a:prstGeom>
          <a:solidFill>
            <a:schemeClr val="bg1">
              <a:alpha val="45000"/>
            </a:schemeClr>
          </a:solidFill>
        </p:spPr>
        <p:txBody>
          <a:bodyPr wrap="square" rtlCol="0">
            <a:spAutoFit/>
          </a:bodyPr>
          <a:lstStyle/>
          <a:p>
            <a:r>
              <a:rPr lang="en-US" dirty="0">
                <a:solidFill>
                  <a:srgbClr val="009193"/>
                </a:solidFill>
              </a:rPr>
              <a:t>Themes – fill this white space with ideas about where themes are reflected in the plot.</a:t>
            </a:r>
          </a:p>
        </p:txBody>
      </p:sp>
    </p:spTree>
    <p:extLst>
      <p:ext uri="{BB962C8B-B14F-4D97-AF65-F5344CB8AC3E}">
        <p14:creationId xmlns:p14="http://schemas.microsoft.com/office/powerpoint/2010/main" val="411434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a:extLst>
              <a:ext uri="{FF2B5EF4-FFF2-40B4-BE49-F238E27FC236}">
                <a16:creationId xmlns="" xmlns:a16="http://schemas.microsoft.com/office/drawing/2014/main" id="{1D1E297F-5E28-3646-9C6E-D730EB8167E3}"/>
              </a:ext>
            </a:extLst>
          </p:cNvPr>
          <p:cNvCxnSpPr>
            <a:cxnSpLocks/>
          </p:cNvCxnSpPr>
          <p:nvPr/>
        </p:nvCxnSpPr>
        <p:spPr>
          <a:xfrm flipV="1">
            <a:off x="5412830" y="3124367"/>
            <a:ext cx="1591921" cy="1958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C7CBDFD9-11A8-C544-A792-D90410618320}"/>
              </a:ext>
            </a:extLst>
          </p:cNvPr>
          <p:cNvCxnSpPr>
            <a:cxnSpLocks/>
          </p:cNvCxnSpPr>
          <p:nvPr/>
        </p:nvCxnSpPr>
        <p:spPr>
          <a:xfrm flipV="1">
            <a:off x="1645116" y="3253209"/>
            <a:ext cx="4509371" cy="3370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19E479A7-BAB4-9D47-B39E-3D3FACF66D9F}"/>
              </a:ext>
            </a:extLst>
          </p:cNvPr>
          <p:cNvCxnSpPr>
            <a:cxnSpLocks/>
          </p:cNvCxnSpPr>
          <p:nvPr/>
        </p:nvCxnSpPr>
        <p:spPr>
          <a:xfrm flipV="1">
            <a:off x="2139250" y="1010495"/>
            <a:ext cx="2876410" cy="2147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8A3DAD19-9E6E-6D4E-A02E-3769FEB0C115}"/>
              </a:ext>
            </a:extLst>
          </p:cNvPr>
          <p:cNvSpPr txBox="1"/>
          <p:nvPr/>
        </p:nvSpPr>
        <p:spPr>
          <a:xfrm>
            <a:off x="122355" y="16329"/>
            <a:ext cx="4675275" cy="1446550"/>
          </a:xfrm>
          <a:prstGeom prst="rect">
            <a:avLst/>
          </a:prstGeom>
          <a:noFill/>
          <a:ln>
            <a:solidFill>
              <a:schemeClr val="tx1">
                <a:lumMod val="65000"/>
                <a:lumOff val="35000"/>
              </a:schemeClr>
            </a:solidFill>
          </a:ln>
        </p:spPr>
        <p:txBody>
          <a:bodyPr wrap="square" rtlCol="0">
            <a:spAutoFit/>
          </a:bodyPr>
          <a:lstStyle/>
          <a:p>
            <a:r>
              <a:rPr lang="en-GB" sz="1100" b="1" dirty="0"/>
              <a:t>Stave 1 - </a:t>
            </a:r>
            <a:r>
              <a:rPr lang="en-GB" sz="1100" dirty="0"/>
              <a:t>Scrooge, </a:t>
            </a:r>
            <a:r>
              <a:rPr lang="en-GB" sz="1100" u="sng" dirty="0"/>
              <a:t>an ageing miser, </a:t>
            </a:r>
            <a:r>
              <a:rPr lang="en-GB" sz="1100" dirty="0"/>
              <a:t>dislikes Christmas and refuses a dinner invitation from his nephew Fred. </a:t>
            </a:r>
            <a:r>
              <a:rPr lang="en-GB" sz="1100" u="sng" dirty="0"/>
              <a:t>He turns away two men who seek a donation for the poor and only grudgingly allows his overworked, underpaid clerk, Bob Cratchit, Christmas Day off with pay</a:t>
            </a:r>
            <a:r>
              <a:rPr lang="en-GB" sz="1100" dirty="0"/>
              <a:t>. That night Scrooge is visited at home by Marley (his old partner’s) ghost, who is weighed down by heavy chains and money boxes from a lifetime of greed. Marley tells Scrooge that he has a single chance to avoid the same fate: he will be visited by three spirits and must listen or be cursed</a:t>
            </a:r>
          </a:p>
        </p:txBody>
      </p:sp>
      <p:sp>
        <p:nvSpPr>
          <p:cNvPr id="5" name="TextBox 4">
            <a:extLst>
              <a:ext uri="{FF2B5EF4-FFF2-40B4-BE49-F238E27FC236}">
                <a16:creationId xmlns="" xmlns:a16="http://schemas.microsoft.com/office/drawing/2014/main" id="{27358DC1-58C1-3946-8102-5D4D047E21AD}"/>
              </a:ext>
            </a:extLst>
          </p:cNvPr>
          <p:cNvSpPr txBox="1"/>
          <p:nvPr/>
        </p:nvSpPr>
        <p:spPr>
          <a:xfrm>
            <a:off x="4919987" y="16329"/>
            <a:ext cx="4224013" cy="1785104"/>
          </a:xfrm>
          <a:prstGeom prst="rect">
            <a:avLst/>
          </a:prstGeom>
          <a:noFill/>
          <a:ln>
            <a:solidFill>
              <a:schemeClr val="tx1">
                <a:lumMod val="65000"/>
                <a:lumOff val="35000"/>
              </a:schemeClr>
            </a:solidFill>
          </a:ln>
        </p:spPr>
        <p:txBody>
          <a:bodyPr wrap="square" rtlCol="0">
            <a:spAutoFit/>
          </a:bodyPr>
          <a:lstStyle/>
          <a:p>
            <a:r>
              <a:rPr lang="en-GB" sz="1100" b="1" dirty="0"/>
              <a:t>Stave 2 </a:t>
            </a:r>
            <a:r>
              <a:rPr lang="en-GB" sz="1100" dirty="0"/>
              <a:t>- The first spirit, the Ghost of Christmas Past, takes Scrooge to Christmas scenes of Scrooge's boyhood. The scenes reveal Scrooge's childhood at school, his relationship with his sister, Fan, and a Christmas party hosted by Mr Fezziwig. </a:t>
            </a:r>
            <a:r>
              <a:rPr lang="en-GB" sz="1100" u="sng" dirty="0"/>
              <a:t>Scrooge's fiancée Belle is shown ending their relationship, as she realises that he will never love her as much as he loves money</a:t>
            </a:r>
            <a:r>
              <a:rPr lang="en-GB" sz="1100" dirty="0"/>
              <a:t>. Finally, they visit a now-married Belle with her large, happy family on the Christmas Eve that Marley died. Scrooge, upset by hearing Belle's description of the man that he has become, demands that the ghost remove him from the house..  </a:t>
            </a:r>
          </a:p>
        </p:txBody>
      </p:sp>
      <p:sp>
        <p:nvSpPr>
          <p:cNvPr id="6" name="TextBox 5">
            <a:extLst>
              <a:ext uri="{FF2B5EF4-FFF2-40B4-BE49-F238E27FC236}">
                <a16:creationId xmlns="" xmlns:a16="http://schemas.microsoft.com/office/drawing/2014/main" id="{47B53B67-EFAA-B04D-92F0-8E7EEB932E13}"/>
              </a:ext>
            </a:extLst>
          </p:cNvPr>
          <p:cNvSpPr txBox="1"/>
          <p:nvPr/>
        </p:nvSpPr>
        <p:spPr>
          <a:xfrm>
            <a:off x="6222670" y="4971928"/>
            <a:ext cx="2826328" cy="1785104"/>
          </a:xfrm>
          <a:prstGeom prst="rect">
            <a:avLst/>
          </a:prstGeom>
          <a:noFill/>
          <a:ln>
            <a:solidFill>
              <a:schemeClr val="tx1">
                <a:lumMod val="65000"/>
                <a:lumOff val="35000"/>
              </a:schemeClr>
            </a:solidFill>
          </a:ln>
        </p:spPr>
        <p:txBody>
          <a:bodyPr wrap="square" rtlCol="0">
            <a:spAutoFit/>
          </a:bodyPr>
          <a:lstStyle/>
          <a:p>
            <a:r>
              <a:rPr lang="en-GB" sz="1100" b="1" dirty="0"/>
              <a:t>Stave 3 - </a:t>
            </a:r>
            <a:r>
              <a:rPr lang="en-GB" sz="1100" dirty="0"/>
              <a:t>The second spirit, the Ghost of Christmas Present, visit Fred's Christmas party. They also see Bob Cratchit's family feast and his youngest son, Tiny Tim,  who is seriously ill. The spirit informs Scrooge that Tiny Tim will die unless the course of events changes. Before disappearing, the spirit shows Scrooge two children named Ignorance and Want. He tells Scrooge to beware the former above all</a:t>
            </a:r>
          </a:p>
        </p:txBody>
      </p:sp>
      <p:sp>
        <p:nvSpPr>
          <p:cNvPr id="7" name="TextBox 6">
            <a:extLst>
              <a:ext uri="{FF2B5EF4-FFF2-40B4-BE49-F238E27FC236}">
                <a16:creationId xmlns="" xmlns:a16="http://schemas.microsoft.com/office/drawing/2014/main" id="{72F126FD-EFFA-6A4C-A1A1-5CB7EE65694F}"/>
              </a:ext>
            </a:extLst>
          </p:cNvPr>
          <p:cNvSpPr txBox="1"/>
          <p:nvPr/>
        </p:nvSpPr>
        <p:spPr>
          <a:xfrm>
            <a:off x="2921331" y="4938299"/>
            <a:ext cx="3233156" cy="1785104"/>
          </a:xfrm>
          <a:prstGeom prst="rect">
            <a:avLst/>
          </a:prstGeom>
          <a:noFill/>
          <a:ln>
            <a:solidFill>
              <a:schemeClr val="tx1">
                <a:lumMod val="65000"/>
                <a:lumOff val="35000"/>
              </a:schemeClr>
            </a:solidFill>
          </a:ln>
        </p:spPr>
        <p:txBody>
          <a:bodyPr wrap="square" rtlCol="0">
            <a:spAutoFit/>
          </a:bodyPr>
          <a:lstStyle/>
          <a:p>
            <a:r>
              <a:rPr lang="en-GB" sz="1100" b="1" dirty="0"/>
              <a:t>Stave 4 - </a:t>
            </a:r>
            <a:r>
              <a:rPr lang="en-GB" sz="1100" u="sng" dirty="0"/>
              <a:t>The third spirit, the Ghost of Christmas Yet to Come, shows Scrooge a Christmas Day in the future. </a:t>
            </a:r>
            <a:r>
              <a:rPr lang="en-GB" sz="1100" dirty="0"/>
              <a:t>The ghost reveals scenes involving the death of a disliked man. Others are relieved he is dead as they have more time to pay their debts. The ghost shows him Bob Cratchit and his family mourning the death of Tiny Tim. The ghost then allows Scrooge to see a neglected grave, with a tombstone bearing Scrooge's name. </a:t>
            </a:r>
            <a:r>
              <a:rPr lang="en-GB" sz="1100" u="sng" dirty="0"/>
              <a:t>Sobbing, Scrooge pledges to change his ways.</a:t>
            </a:r>
          </a:p>
        </p:txBody>
      </p:sp>
      <p:sp>
        <p:nvSpPr>
          <p:cNvPr id="8" name="TextBox 7">
            <a:extLst>
              <a:ext uri="{FF2B5EF4-FFF2-40B4-BE49-F238E27FC236}">
                <a16:creationId xmlns="" xmlns:a16="http://schemas.microsoft.com/office/drawing/2014/main" id="{918D2F54-A842-6549-9D51-8F9633A34AC2}"/>
              </a:ext>
            </a:extLst>
          </p:cNvPr>
          <p:cNvSpPr txBox="1"/>
          <p:nvPr/>
        </p:nvSpPr>
        <p:spPr>
          <a:xfrm>
            <a:off x="28620" y="4853660"/>
            <a:ext cx="2826328" cy="1954381"/>
          </a:xfrm>
          <a:prstGeom prst="rect">
            <a:avLst/>
          </a:prstGeom>
          <a:noFill/>
          <a:ln>
            <a:solidFill>
              <a:schemeClr val="tx1">
                <a:lumMod val="65000"/>
                <a:lumOff val="35000"/>
              </a:schemeClr>
            </a:solidFill>
          </a:ln>
        </p:spPr>
        <p:txBody>
          <a:bodyPr wrap="square" rtlCol="0">
            <a:spAutoFit/>
          </a:bodyPr>
          <a:lstStyle/>
          <a:p>
            <a:r>
              <a:rPr lang="en-GB" sz="1100" b="1" dirty="0"/>
              <a:t>Stave 5 </a:t>
            </a:r>
            <a:r>
              <a:rPr lang="en-GB" sz="1100" dirty="0"/>
              <a:t>-Scrooge awakens on Christmas morning a changed man. He makes a large donation to the charity, sends a large turkey to the Cratchit home for Christmas dinner and spends the afternoon with Fred's family. The following day he gives Cratchit an increase in pay, and begins to become a father figure to Tiny Tim. </a:t>
            </a:r>
            <a:r>
              <a:rPr lang="en-GB" sz="1100" u="sng" dirty="0"/>
              <a:t>From then on Scrooge treats everyone with kindness, generosity and compassion, embodying the spirit of Christmas.</a:t>
            </a:r>
          </a:p>
        </p:txBody>
      </p:sp>
      <p:graphicFrame>
        <p:nvGraphicFramePr>
          <p:cNvPr id="11" name="Table 10">
            <a:extLst>
              <a:ext uri="{FF2B5EF4-FFF2-40B4-BE49-F238E27FC236}">
                <a16:creationId xmlns="" xmlns:a16="http://schemas.microsoft.com/office/drawing/2014/main" id="{82DDF941-296E-6E40-AA21-5E15D8039D20}"/>
              </a:ext>
            </a:extLst>
          </p:cNvPr>
          <p:cNvGraphicFramePr>
            <a:graphicFrameLocks noGrp="1"/>
          </p:cNvGraphicFramePr>
          <p:nvPr/>
        </p:nvGraphicFramePr>
        <p:xfrm>
          <a:off x="380010" y="2972849"/>
          <a:ext cx="8383979" cy="457200"/>
        </p:xfrm>
        <a:graphic>
          <a:graphicData uri="http://schemas.openxmlformats.org/drawingml/2006/table">
            <a:tbl>
              <a:tblPr firstRow="1" bandRow="1"/>
              <a:tblGrid>
                <a:gridCol w="1197711">
                  <a:extLst>
                    <a:ext uri="{9D8B030D-6E8A-4147-A177-3AD203B41FA5}">
                      <a16:colId xmlns="" xmlns:a16="http://schemas.microsoft.com/office/drawing/2014/main" val="22816960"/>
                    </a:ext>
                  </a:extLst>
                </a:gridCol>
                <a:gridCol w="910155">
                  <a:extLst>
                    <a:ext uri="{9D8B030D-6E8A-4147-A177-3AD203B41FA5}">
                      <a16:colId xmlns="" xmlns:a16="http://schemas.microsoft.com/office/drawing/2014/main" val="446170050"/>
                    </a:ext>
                  </a:extLst>
                </a:gridCol>
                <a:gridCol w="1288368">
                  <a:extLst>
                    <a:ext uri="{9D8B030D-6E8A-4147-A177-3AD203B41FA5}">
                      <a16:colId xmlns="" xmlns:a16="http://schemas.microsoft.com/office/drawing/2014/main" val="3824089971"/>
                    </a:ext>
                  </a:extLst>
                </a:gridCol>
                <a:gridCol w="1394612">
                  <a:extLst>
                    <a:ext uri="{9D8B030D-6E8A-4147-A177-3AD203B41FA5}">
                      <a16:colId xmlns="" xmlns:a16="http://schemas.microsoft.com/office/drawing/2014/main" val="81698209"/>
                    </a:ext>
                  </a:extLst>
                </a:gridCol>
                <a:gridCol w="1610005">
                  <a:extLst>
                    <a:ext uri="{9D8B030D-6E8A-4147-A177-3AD203B41FA5}">
                      <a16:colId xmlns="" xmlns:a16="http://schemas.microsoft.com/office/drawing/2014/main" val="3367028973"/>
                    </a:ext>
                  </a:extLst>
                </a:gridCol>
                <a:gridCol w="881390">
                  <a:extLst>
                    <a:ext uri="{9D8B030D-6E8A-4147-A177-3AD203B41FA5}">
                      <a16:colId xmlns="" xmlns:a16="http://schemas.microsoft.com/office/drawing/2014/main" val="3416734346"/>
                    </a:ext>
                  </a:extLst>
                </a:gridCol>
                <a:gridCol w="1101738">
                  <a:extLst>
                    <a:ext uri="{9D8B030D-6E8A-4147-A177-3AD203B41FA5}">
                      <a16:colId xmlns="" xmlns:a16="http://schemas.microsoft.com/office/drawing/2014/main" val="3375450241"/>
                    </a:ext>
                  </a:extLst>
                </a:gridCol>
              </a:tblGrid>
              <a:tr h="370840">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r>
                        <a:rPr lang="en-US" sz="1200" dirty="0">
                          <a:latin typeface="Cavolini" panose="03000502040302020204" pitchFamily="66" charset="0"/>
                          <a:cs typeface="Cavolini" panose="03000502040302020204" pitchFamily="66" charset="0"/>
                        </a:rPr>
                        <a:t>Poverty</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r>
                        <a:rPr lang="en-US" sz="1200" dirty="0">
                          <a:latin typeface="Cavolini" panose="03000502040302020204" pitchFamily="66" charset="0"/>
                          <a:cs typeface="Cavolini" panose="03000502040302020204" pitchFamily="66" charset="0"/>
                        </a:rPr>
                        <a:t>Greed</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r>
                        <a:rPr lang="en-US" sz="1200" dirty="0">
                          <a:latin typeface="Cavolini" panose="03000502040302020204" pitchFamily="66" charset="0"/>
                          <a:cs typeface="Cavolini" panose="03000502040302020204" pitchFamily="66" charset="0"/>
                        </a:rPr>
                        <a:t>Love &amp; Friendship</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r>
                        <a:rPr lang="en-US" sz="1200" dirty="0">
                          <a:latin typeface="Cavolini" panose="03000502040302020204" pitchFamily="66" charset="0"/>
                          <a:cs typeface="Cavolini" panose="03000502040302020204" pitchFamily="66" charset="0"/>
                        </a:rPr>
                        <a:t>Supernatural</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r>
                        <a:rPr lang="en-US" sz="1200" dirty="0">
                          <a:latin typeface="Cavolini" panose="03000502040302020204" pitchFamily="66" charset="0"/>
                          <a:cs typeface="Cavolini" panose="03000502040302020204" pitchFamily="66" charset="0"/>
                        </a:rPr>
                        <a:t>transformation</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r>
                        <a:rPr lang="en-US" sz="1200" dirty="0">
                          <a:latin typeface="Cavolini" panose="03000502040302020204" pitchFamily="66" charset="0"/>
                          <a:cs typeface="Cavolini" panose="03000502040302020204" pitchFamily="66" charset="0"/>
                        </a:rPr>
                        <a:t>Time</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r>
                        <a:rPr lang="en-US" sz="1200" dirty="0">
                          <a:latin typeface="Cavolini" panose="03000502040302020204" pitchFamily="66" charset="0"/>
                          <a:cs typeface="Cavolini" panose="03000502040302020204" pitchFamily="66" charset="0"/>
                        </a:rPr>
                        <a:t>Isolation</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tint val="20000"/>
                      </a:srgbClr>
                    </a:solidFill>
                  </a:tcPr>
                </a:tc>
                <a:extLst>
                  <a:ext uri="{0D108BD9-81ED-4DB2-BD59-A6C34878D82A}">
                    <a16:rowId xmlns="" xmlns:a16="http://schemas.microsoft.com/office/drawing/2014/main" val="86346906"/>
                  </a:ext>
                </a:extLst>
              </a:tr>
            </a:tbl>
          </a:graphicData>
        </a:graphic>
      </p:graphicFrame>
      <p:cxnSp>
        <p:nvCxnSpPr>
          <p:cNvPr id="12" name="Straight Arrow Connector 11">
            <a:extLst>
              <a:ext uri="{FF2B5EF4-FFF2-40B4-BE49-F238E27FC236}">
                <a16:creationId xmlns="" xmlns:a16="http://schemas.microsoft.com/office/drawing/2014/main" id="{AACD81EE-274D-0542-9E46-F2B0F2C94323}"/>
              </a:ext>
            </a:extLst>
          </p:cNvPr>
          <p:cNvCxnSpPr>
            <a:cxnSpLocks/>
          </p:cNvCxnSpPr>
          <p:nvPr/>
        </p:nvCxnSpPr>
        <p:spPr>
          <a:xfrm flipH="1" flipV="1">
            <a:off x="1068779" y="498765"/>
            <a:ext cx="831273" cy="2642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BB58AA30-59AC-3845-8BF9-504A4D1967CC}"/>
              </a:ext>
            </a:extLst>
          </p:cNvPr>
          <p:cNvSpPr txBox="1"/>
          <p:nvPr/>
        </p:nvSpPr>
        <p:spPr>
          <a:xfrm>
            <a:off x="2139249" y="3659272"/>
            <a:ext cx="3171471" cy="830997"/>
          </a:xfrm>
          <a:prstGeom prst="rect">
            <a:avLst/>
          </a:prstGeom>
          <a:solidFill>
            <a:schemeClr val="bg1"/>
          </a:solidFill>
          <a:ln>
            <a:solidFill>
              <a:schemeClr val="tx1"/>
            </a:solidFill>
          </a:ln>
        </p:spPr>
        <p:txBody>
          <a:bodyPr wrap="square" rtlCol="0">
            <a:spAutoFit/>
          </a:bodyPr>
          <a:lstStyle/>
          <a:p>
            <a:r>
              <a:rPr lang="en-US" sz="1200" dirty="0">
                <a:solidFill>
                  <a:srgbClr val="FF0000"/>
                </a:solidFill>
                <a:latin typeface="Cavolini" panose="03000502040302020204"/>
                <a:cs typeface="Cavolini" panose="03000502040302020204" pitchFamily="66" charset="0"/>
              </a:rPr>
              <a:t>Scrooge sees how his actions in the past impact on the future and this makes him change his ways and</a:t>
            </a:r>
            <a:r>
              <a:rPr lang="en-US" sz="1200" b="1" dirty="0">
                <a:solidFill>
                  <a:srgbClr val="FF0000"/>
                </a:solidFill>
                <a:latin typeface="Cavolini" panose="03000502040302020204"/>
                <a:cs typeface="Cavolini" panose="03000502040302020204" pitchFamily="66" charset="0"/>
              </a:rPr>
              <a:t> transform </a:t>
            </a:r>
            <a:r>
              <a:rPr lang="en-US" sz="1200" dirty="0">
                <a:solidFill>
                  <a:srgbClr val="FF0000"/>
                </a:solidFill>
                <a:latin typeface="Cavolini" panose="03000502040302020204"/>
                <a:cs typeface="Cavolini" panose="03000502040302020204" pitchFamily="66" charset="0"/>
              </a:rPr>
              <a:t>his personality. </a:t>
            </a:r>
          </a:p>
        </p:txBody>
      </p:sp>
      <p:sp>
        <p:nvSpPr>
          <p:cNvPr id="14" name="TextBox 13">
            <a:extLst>
              <a:ext uri="{FF2B5EF4-FFF2-40B4-BE49-F238E27FC236}">
                <a16:creationId xmlns="" xmlns:a16="http://schemas.microsoft.com/office/drawing/2014/main" id="{FA7628C8-EF4F-F54F-B25D-85B82D0BA4A4}"/>
              </a:ext>
            </a:extLst>
          </p:cNvPr>
          <p:cNvSpPr txBox="1"/>
          <p:nvPr/>
        </p:nvSpPr>
        <p:spPr>
          <a:xfrm>
            <a:off x="1269212" y="1578225"/>
            <a:ext cx="3171471" cy="830997"/>
          </a:xfrm>
          <a:prstGeom prst="rect">
            <a:avLst/>
          </a:prstGeom>
          <a:solidFill>
            <a:schemeClr val="bg1"/>
          </a:solidFill>
          <a:ln>
            <a:solidFill>
              <a:schemeClr val="tx1"/>
            </a:solidFill>
          </a:ln>
        </p:spPr>
        <p:txBody>
          <a:bodyPr wrap="square" rtlCol="0">
            <a:spAutoFit/>
          </a:bodyPr>
          <a:lstStyle/>
          <a:p>
            <a:r>
              <a:rPr lang="en-US" sz="1200" dirty="0">
                <a:solidFill>
                  <a:srgbClr val="FF0000"/>
                </a:solidFill>
                <a:latin typeface="Cavolini" panose="03000502040302020204"/>
                <a:cs typeface="Cavolini" panose="03000502040302020204" pitchFamily="66" charset="0"/>
              </a:rPr>
              <a:t>Scrooge is a miser who puts his own </a:t>
            </a:r>
            <a:r>
              <a:rPr lang="en-US" sz="1200" b="1" dirty="0">
                <a:solidFill>
                  <a:srgbClr val="FF0000"/>
                </a:solidFill>
                <a:latin typeface="Cavolini" panose="03000502040302020204"/>
                <a:cs typeface="Cavolini" panose="03000502040302020204" pitchFamily="66" charset="0"/>
              </a:rPr>
              <a:t>greed and love of money</a:t>
            </a:r>
            <a:r>
              <a:rPr lang="en-US" sz="1200" dirty="0">
                <a:solidFill>
                  <a:srgbClr val="FF0000"/>
                </a:solidFill>
                <a:latin typeface="Cavolini" panose="03000502040302020204"/>
                <a:cs typeface="Cavolini" panose="03000502040302020204" pitchFamily="66" charset="0"/>
              </a:rPr>
              <a:t> above everything else.  He is obsessed with money and becomes alone and unloved.</a:t>
            </a:r>
          </a:p>
        </p:txBody>
      </p:sp>
      <p:sp>
        <p:nvSpPr>
          <p:cNvPr id="21" name="TextBox 20">
            <a:extLst>
              <a:ext uri="{FF2B5EF4-FFF2-40B4-BE49-F238E27FC236}">
                <a16:creationId xmlns="" xmlns:a16="http://schemas.microsoft.com/office/drawing/2014/main" id="{D92CFFC0-4A0B-FA40-93A1-70AFD18E61A2}"/>
              </a:ext>
            </a:extLst>
          </p:cNvPr>
          <p:cNvSpPr txBox="1"/>
          <p:nvPr/>
        </p:nvSpPr>
        <p:spPr>
          <a:xfrm>
            <a:off x="5540898" y="3771448"/>
            <a:ext cx="3171471" cy="830997"/>
          </a:xfrm>
          <a:prstGeom prst="rect">
            <a:avLst/>
          </a:prstGeom>
          <a:solidFill>
            <a:schemeClr val="bg1"/>
          </a:solidFill>
          <a:ln>
            <a:solidFill>
              <a:schemeClr val="tx1"/>
            </a:solidFill>
          </a:ln>
        </p:spPr>
        <p:txBody>
          <a:bodyPr wrap="square" rtlCol="0">
            <a:spAutoFit/>
          </a:bodyPr>
          <a:lstStyle/>
          <a:p>
            <a:r>
              <a:rPr lang="en-US" sz="1200" dirty="0">
                <a:solidFill>
                  <a:srgbClr val="FF0000"/>
                </a:solidFill>
                <a:latin typeface="Cavolini" panose="03000502040302020204"/>
                <a:cs typeface="Cavolini" panose="03000502040302020204" pitchFamily="66" charset="0"/>
              </a:rPr>
              <a:t>The third spirit </a:t>
            </a:r>
            <a:r>
              <a:rPr lang="en-US" sz="1200" b="1" dirty="0">
                <a:solidFill>
                  <a:srgbClr val="FF0000"/>
                </a:solidFill>
                <a:latin typeface="Cavolini" panose="03000502040302020204"/>
                <a:cs typeface="Cavolini" panose="03000502040302020204" pitchFamily="66" charset="0"/>
              </a:rPr>
              <a:t>travels through time </a:t>
            </a:r>
            <a:r>
              <a:rPr lang="en-US" sz="1200" dirty="0">
                <a:solidFill>
                  <a:srgbClr val="FF0000"/>
                </a:solidFill>
                <a:latin typeface="Cavolini" panose="03000502040302020204"/>
                <a:cs typeface="Cavolini" panose="03000502040302020204" pitchFamily="66" charset="0"/>
              </a:rPr>
              <a:t>to the future but also shows Scrooge that </a:t>
            </a:r>
            <a:r>
              <a:rPr lang="en-US" sz="1200" b="1" dirty="0">
                <a:solidFill>
                  <a:srgbClr val="FF0000"/>
                </a:solidFill>
                <a:latin typeface="Cavolini" panose="03000502040302020204"/>
                <a:cs typeface="Cavolini" panose="03000502040302020204" pitchFamily="66" charset="0"/>
              </a:rPr>
              <a:t>he still has time </a:t>
            </a:r>
            <a:r>
              <a:rPr lang="en-US" sz="1200" dirty="0">
                <a:solidFill>
                  <a:srgbClr val="FF0000"/>
                </a:solidFill>
                <a:latin typeface="Cavolini" panose="03000502040302020204"/>
                <a:cs typeface="Cavolini" panose="03000502040302020204" pitchFamily="66" charset="0"/>
              </a:rPr>
              <a:t>to improve his own life and the lives of others.</a:t>
            </a:r>
          </a:p>
        </p:txBody>
      </p:sp>
    </p:spTree>
    <p:extLst>
      <p:ext uri="{BB962C8B-B14F-4D97-AF65-F5344CB8AC3E}">
        <p14:creationId xmlns:p14="http://schemas.microsoft.com/office/powerpoint/2010/main" val="11202980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8FCB7C1B-3F5F-134E-A505-77F75FB653B1}"/>
              </a:ext>
            </a:extLst>
          </p:cNvPr>
          <p:cNvGraphicFramePr>
            <a:graphicFrameLocks noGrp="1"/>
          </p:cNvGraphicFramePr>
          <p:nvPr/>
        </p:nvGraphicFramePr>
        <p:xfrm>
          <a:off x="3063568" y="902208"/>
          <a:ext cx="1626973" cy="2225040"/>
        </p:xfrm>
        <a:graphic>
          <a:graphicData uri="http://schemas.openxmlformats.org/drawingml/2006/table">
            <a:tbl>
              <a:tblPr firstRow="1" bandRow="1">
                <a:tableStyleId>{8799B23B-EC83-4686-B30A-512413B5E67A}</a:tableStyleId>
              </a:tblPr>
              <a:tblGrid>
                <a:gridCol w="1626973">
                  <a:extLst>
                    <a:ext uri="{9D8B030D-6E8A-4147-A177-3AD203B41FA5}">
                      <a16:colId xmlns="" xmlns:a16="http://schemas.microsoft.com/office/drawing/2014/main" val="1599114964"/>
                    </a:ext>
                  </a:extLst>
                </a:gridCol>
              </a:tblGrid>
              <a:tr h="370840">
                <a:tc>
                  <a:txBody>
                    <a:bodyPr/>
                    <a:lstStyle/>
                    <a:p>
                      <a:r>
                        <a:rPr lang="en-US" sz="1600" b="0" dirty="0">
                          <a:latin typeface="Verdana" panose="020B0604030504040204" pitchFamily="34" charset="0"/>
                          <a:ea typeface="Verdana" panose="020B0604030504040204" pitchFamily="34" charset="0"/>
                          <a:cs typeface="Verdana" panose="020B0604030504040204" pitchFamily="34" charset="0"/>
                        </a:rPr>
                        <a:t>Tolerance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771183978"/>
                  </a:ext>
                </a:extLst>
              </a:tr>
              <a:tr h="370840">
                <a:tc>
                  <a:txBody>
                    <a:bodyPr/>
                    <a:lstStyle/>
                    <a:p>
                      <a:r>
                        <a:rPr lang="en-US" sz="1600" b="0" dirty="0">
                          <a:latin typeface="Verdana" panose="020B0604030504040204" pitchFamily="34" charset="0"/>
                          <a:ea typeface="Verdana" panose="020B0604030504040204" pitchFamily="34" charset="0"/>
                          <a:cs typeface="Verdana" panose="020B0604030504040204" pitchFamily="34" charset="0"/>
                        </a:rPr>
                        <a:t>Growing up</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655645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Anger</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5753352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Masculinity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5659624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Family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4345572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Fatherhood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658998178"/>
                  </a:ext>
                </a:extLst>
              </a:tr>
            </a:tbl>
          </a:graphicData>
        </a:graphic>
      </p:graphicFrame>
      <p:graphicFrame>
        <p:nvGraphicFramePr>
          <p:cNvPr id="3" name="Table 2">
            <a:extLst>
              <a:ext uri="{FF2B5EF4-FFF2-40B4-BE49-F238E27FC236}">
                <a16:creationId xmlns="" xmlns:a16="http://schemas.microsoft.com/office/drawing/2014/main" id="{FC4DD5A4-349B-1840-B728-4454EE64FF36}"/>
              </a:ext>
            </a:extLst>
          </p:cNvPr>
          <p:cNvGraphicFramePr>
            <a:graphicFrameLocks noGrp="1"/>
          </p:cNvGraphicFramePr>
          <p:nvPr/>
        </p:nvGraphicFramePr>
        <p:xfrm>
          <a:off x="7207779" y="964340"/>
          <a:ext cx="1626974" cy="2438400"/>
        </p:xfrm>
        <a:graphic>
          <a:graphicData uri="http://schemas.openxmlformats.org/drawingml/2006/table">
            <a:tbl>
              <a:tblPr firstRow="1" bandRow="1">
                <a:tableStyleId>{8799B23B-EC83-4686-B30A-512413B5E67A}</a:tableStyleId>
              </a:tblPr>
              <a:tblGrid>
                <a:gridCol w="1626974">
                  <a:extLst>
                    <a:ext uri="{9D8B030D-6E8A-4147-A177-3AD203B41FA5}">
                      <a16:colId xmlns="" xmlns:a16="http://schemas.microsoft.com/office/drawing/2014/main" val="342468922"/>
                    </a:ext>
                  </a:extLst>
                </a:gridCol>
              </a:tblGrid>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Dante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18409768"/>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Adam</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4078373191"/>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Tyler</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05135641"/>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Melanie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841325414"/>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Josh</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667919580"/>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Collette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980881434"/>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Aunt Jackie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75378497"/>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Emma</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731611778"/>
                  </a:ext>
                </a:extLst>
              </a:tr>
            </a:tbl>
          </a:graphicData>
        </a:graphic>
      </p:graphicFrame>
      <p:graphicFrame>
        <p:nvGraphicFramePr>
          <p:cNvPr id="4" name="Table 3">
            <a:extLst>
              <a:ext uri="{FF2B5EF4-FFF2-40B4-BE49-F238E27FC236}">
                <a16:creationId xmlns="" xmlns:a16="http://schemas.microsoft.com/office/drawing/2014/main" id="{E474A931-C947-1B49-B379-66C0C567E3D9}"/>
              </a:ext>
            </a:extLst>
          </p:cNvPr>
          <p:cNvGraphicFramePr>
            <a:graphicFrameLocks noGrp="1"/>
          </p:cNvGraphicFramePr>
          <p:nvPr/>
        </p:nvGraphicFramePr>
        <p:xfrm>
          <a:off x="12192" y="3891269"/>
          <a:ext cx="7729727" cy="2863099"/>
        </p:xfrm>
        <a:graphic>
          <a:graphicData uri="http://schemas.openxmlformats.org/drawingml/2006/table">
            <a:tbl>
              <a:tblPr firstRow="1" bandRow="1">
                <a:tableStyleId>{8799B23B-EC83-4686-B30A-512413B5E67A}</a:tableStyleId>
              </a:tblPr>
              <a:tblGrid>
                <a:gridCol w="7729727">
                  <a:extLst>
                    <a:ext uri="{9D8B030D-6E8A-4147-A177-3AD203B41FA5}">
                      <a16:colId xmlns="" xmlns:a16="http://schemas.microsoft.com/office/drawing/2014/main" val="765594231"/>
                    </a:ext>
                  </a:extLst>
                </a:gridCol>
              </a:tblGrid>
              <a:tr h="259716">
                <a:tc>
                  <a:txBody>
                    <a:bodyPr/>
                    <a:lstStyle/>
                    <a:p>
                      <a:r>
                        <a:rPr lang="en-US" sz="1100" b="0" dirty="0"/>
                        <a:t>Melanie leaves the baby with Dante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785359563"/>
                  </a:ext>
                </a:extLst>
              </a:tr>
              <a:tr h="254830">
                <a:tc>
                  <a:txBody>
                    <a:bodyPr/>
                    <a:lstStyle/>
                    <a:p>
                      <a:r>
                        <a:rPr lang="en-US" sz="1100" b="0" dirty="0"/>
                        <a:t>Tyler’s response to Dante’s results disappoints his son, but Tyler does give practical support with Emma</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690880846"/>
                  </a:ext>
                </a:extLst>
              </a:tr>
              <a:tr h="254830">
                <a:tc>
                  <a:txBody>
                    <a:bodyPr/>
                    <a:lstStyle/>
                    <a:p>
                      <a:r>
                        <a:rPr lang="en-US" sz="1100" b="0" dirty="0"/>
                        <a:t>Dante struggles to bond with Emma, but Adam finds her instantly loveable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819116509"/>
                  </a:ext>
                </a:extLst>
              </a:tr>
              <a:tr h="254830">
                <a:tc>
                  <a:txBody>
                    <a:bodyPr/>
                    <a:lstStyle/>
                    <a:p>
                      <a:r>
                        <a:rPr lang="en-US" sz="1100" b="0" dirty="0"/>
                        <a:t>Dante and Adam talk about Adam’s sexuality, Adam is comfortable with it but Dante is conflicted.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83472462"/>
                  </a:ext>
                </a:extLst>
              </a:tr>
              <a:tr h="254830">
                <a:tc>
                  <a:txBody>
                    <a:bodyPr/>
                    <a:lstStyle/>
                    <a:p>
                      <a:r>
                        <a:rPr lang="en-US" sz="1100" b="0" dirty="0"/>
                        <a:t>Dante fails to defend his brother from insults in the Bar Belle, but defends his daughter from taunts that she is ‘ugly’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48499953"/>
                  </a:ext>
                </a:extLst>
              </a:tr>
              <a:tr h="264664">
                <a:tc>
                  <a:txBody>
                    <a:bodyPr/>
                    <a:lstStyle/>
                    <a:p>
                      <a:r>
                        <a:rPr lang="en-US" sz="1100" b="0" dirty="0"/>
                        <a:t>Aunt Jackie turns up and supports Dante, Dante starts to come to terms with parenthood, worrying when Emma start crawling.  </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237495735"/>
                  </a:ext>
                </a:extLst>
              </a:tr>
              <a:tr h="251758">
                <a:tc>
                  <a:txBody>
                    <a:bodyPr/>
                    <a:lstStyle/>
                    <a:p>
                      <a:r>
                        <a:rPr lang="en-US" sz="1100" b="0" dirty="0"/>
                        <a:t>Adam starts a secret relationship with Josh. </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594327806"/>
                  </a:ext>
                </a:extLst>
              </a:tr>
              <a:tr h="254830">
                <a:tc>
                  <a:txBody>
                    <a:bodyPr/>
                    <a:lstStyle/>
                    <a:p>
                      <a:r>
                        <a:rPr lang="en-US" sz="1100" b="0" dirty="0"/>
                        <a:t>Dante gives up on university and starts to enjoy parenthood, but Collette interferes and involves social services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477349315"/>
                  </a:ext>
                </a:extLst>
              </a:tr>
              <a:tr h="254830">
                <a:tc>
                  <a:txBody>
                    <a:bodyPr/>
                    <a:lstStyle/>
                    <a:p>
                      <a:r>
                        <a:rPr lang="en-US" sz="1100" b="0" dirty="0"/>
                        <a:t>Josh insults Adam on a night out and then beats him badly on the way home.  Dante and his father finally talk properly.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0226555"/>
                  </a:ext>
                </a:extLst>
              </a:tr>
              <a:tr h="254830">
                <a:tc>
                  <a:txBody>
                    <a:bodyPr/>
                    <a:lstStyle/>
                    <a:p>
                      <a:r>
                        <a:rPr lang="en-US" sz="1100" b="0" dirty="0"/>
                        <a:t>Dante goes to take revenge and finds out Josh is gay. </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304027879"/>
                  </a:ext>
                </a:extLst>
              </a:tr>
              <a:tr h="266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Adam attempts suicide.  He comes to terms with his altered appearance and the family finally bond.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299200286"/>
                  </a:ext>
                </a:extLst>
              </a:tr>
            </a:tbl>
          </a:graphicData>
        </a:graphic>
      </p:graphicFrame>
    </p:spTree>
    <p:extLst>
      <p:ext uri="{BB962C8B-B14F-4D97-AF65-F5344CB8AC3E}">
        <p14:creationId xmlns:p14="http://schemas.microsoft.com/office/powerpoint/2010/main" val="2199438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8FCB7C1B-3F5F-134E-A505-77F75FB653B1}"/>
              </a:ext>
            </a:extLst>
          </p:cNvPr>
          <p:cNvGraphicFramePr>
            <a:graphicFrameLocks noGrp="1"/>
          </p:cNvGraphicFramePr>
          <p:nvPr/>
        </p:nvGraphicFramePr>
        <p:xfrm>
          <a:off x="2679527" y="812834"/>
          <a:ext cx="1626973" cy="2225040"/>
        </p:xfrm>
        <a:graphic>
          <a:graphicData uri="http://schemas.openxmlformats.org/drawingml/2006/table">
            <a:tbl>
              <a:tblPr firstRow="1" bandRow="1">
                <a:tableStyleId>{8799B23B-EC83-4686-B30A-512413B5E67A}</a:tableStyleId>
              </a:tblPr>
              <a:tblGrid>
                <a:gridCol w="1626973">
                  <a:extLst>
                    <a:ext uri="{9D8B030D-6E8A-4147-A177-3AD203B41FA5}">
                      <a16:colId xmlns="" xmlns:a16="http://schemas.microsoft.com/office/drawing/2014/main" val="1599114964"/>
                    </a:ext>
                  </a:extLst>
                </a:gridCol>
              </a:tblGrid>
              <a:tr h="370840">
                <a:tc>
                  <a:txBody>
                    <a:bodyPr/>
                    <a:lstStyle/>
                    <a:p>
                      <a:r>
                        <a:rPr lang="en-US" sz="1600" b="0" dirty="0">
                          <a:latin typeface="Verdana" panose="020B0604030504040204" pitchFamily="34" charset="0"/>
                          <a:ea typeface="Verdana" panose="020B0604030504040204" pitchFamily="34" charset="0"/>
                          <a:cs typeface="Verdana" panose="020B0604030504040204" pitchFamily="34" charset="0"/>
                        </a:rPr>
                        <a:t>Tolerance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771183978"/>
                  </a:ext>
                </a:extLst>
              </a:tr>
              <a:tr h="370840">
                <a:tc>
                  <a:txBody>
                    <a:bodyPr/>
                    <a:lstStyle/>
                    <a:p>
                      <a:r>
                        <a:rPr lang="en-US" sz="1600" b="0" dirty="0">
                          <a:latin typeface="Verdana" panose="020B0604030504040204" pitchFamily="34" charset="0"/>
                          <a:ea typeface="Verdana" panose="020B0604030504040204" pitchFamily="34" charset="0"/>
                          <a:cs typeface="Verdana" panose="020B0604030504040204" pitchFamily="34" charset="0"/>
                        </a:rPr>
                        <a:t>Growing up</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655645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Anger</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5753352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Masculinity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5659624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Family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4345572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Verdana" panose="020B0604030504040204" pitchFamily="34" charset="0"/>
                          <a:ea typeface="Verdana" panose="020B0604030504040204" pitchFamily="34" charset="0"/>
                          <a:cs typeface="Verdana" panose="020B0604030504040204" pitchFamily="34" charset="0"/>
                        </a:rPr>
                        <a:t>Fatherhood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658998178"/>
                  </a:ext>
                </a:extLst>
              </a:tr>
            </a:tbl>
          </a:graphicData>
        </a:graphic>
      </p:graphicFrame>
      <p:graphicFrame>
        <p:nvGraphicFramePr>
          <p:cNvPr id="3" name="Table 2">
            <a:extLst>
              <a:ext uri="{FF2B5EF4-FFF2-40B4-BE49-F238E27FC236}">
                <a16:creationId xmlns="" xmlns:a16="http://schemas.microsoft.com/office/drawing/2014/main" id="{FC4DD5A4-349B-1840-B728-4454EE64FF36}"/>
              </a:ext>
            </a:extLst>
          </p:cNvPr>
          <p:cNvGraphicFramePr>
            <a:graphicFrameLocks noGrp="1"/>
          </p:cNvGraphicFramePr>
          <p:nvPr/>
        </p:nvGraphicFramePr>
        <p:xfrm>
          <a:off x="7464366" y="850386"/>
          <a:ext cx="1626974" cy="2438400"/>
        </p:xfrm>
        <a:graphic>
          <a:graphicData uri="http://schemas.openxmlformats.org/drawingml/2006/table">
            <a:tbl>
              <a:tblPr firstRow="1" bandRow="1">
                <a:tableStyleId>{8799B23B-EC83-4686-B30A-512413B5E67A}</a:tableStyleId>
              </a:tblPr>
              <a:tblGrid>
                <a:gridCol w="1626974">
                  <a:extLst>
                    <a:ext uri="{9D8B030D-6E8A-4147-A177-3AD203B41FA5}">
                      <a16:colId xmlns="" xmlns:a16="http://schemas.microsoft.com/office/drawing/2014/main" val="342468922"/>
                    </a:ext>
                  </a:extLst>
                </a:gridCol>
              </a:tblGrid>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Dante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18409768"/>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Adam</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4078373191"/>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Tyler</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05135641"/>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Melanie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841325414"/>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Josh</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667919580"/>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Collette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980881434"/>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Aunt Jackie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75378497"/>
                  </a:ext>
                </a:extLst>
              </a:tr>
              <a:tr h="303616">
                <a:tc>
                  <a:txBody>
                    <a:bodyPr/>
                    <a:lstStyle/>
                    <a:p>
                      <a:r>
                        <a:rPr lang="en-US" sz="1400" b="0" dirty="0">
                          <a:latin typeface="Verdana" panose="020B0604030504040204" pitchFamily="34" charset="0"/>
                          <a:ea typeface="Verdana" panose="020B0604030504040204" pitchFamily="34" charset="0"/>
                          <a:cs typeface="Verdana" panose="020B0604030504040204" pitchFamily="34" charset="0"/>
                        </a:rPr>
                        <a:t>Emma</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731611778"/>
                  </a:ext>
                </a:extLst>
              </a:tr>
            </a:tbl>
          </a:graphicData>
        </a:graphic>
      </p:graphicFrame>
      <p:graphicFrame>
        <p:nvGraphicFramePr>
          <p:cNvPr id="4" name="Table 3">
            <a:extLst>
              <a:ext uri="{FF2B5EF4-FFF2-40B4-BE49-F238E27FC236}">
                <a16:creationId xmlns="" xmlns:a16="http://schemas.microsoft.com/office/drawing/2014/main" id="{E474A931-C947-1B49-B379-66C0C567E3D9}"/>
              </a:ext>
            </a:extLst>
          </p:cNvPr>
          <p:cNvGraphicFramePr>
            <a:graphicFrameLocks noGrp="1"/>
          </p:cNvGraphicFramePr>
          <p:nvPr/>
        </p:nvGraphicFramePr>
        <p:xfrm>
          <a:off x="12192" y="3891269"/>
          <a:ext cx="7729727" cy="2863099"/>
        </p:xfrm>
        <a:graphic>
          <a:graphicData uri="http://schemas.openxmlformats.org/drawingml/2006/table">
            <a:tbl>
              <a:tblPr firstRow="1" bandRow="1">
                <a:tableStyleId>{8799B23B-EC83-4686-B30A-512413B5E67A}</a:tableStyleId>
              </a:tblPr>
              <a:tblGrid>
                <a:gridCol w="7729727">
                  <a:extLst>
                    <a:ext uri="{9D8B030D-6E8A-4147-A177-3AD203B41FA5}">
                      <a16:colId xmlns="" xmlns:a16="http://schemas.microsoft.com/office/drawing/2014/main" val="765594231"/>
                    </a:ext>
                  </a:extLst>
                </a:gridCol>
              </a:tblGrid>
              <a:tr h="259716">
                <a:tc>
                  <a:txBody>
                    <a:bodyPr/>
                    <a:lstStyle/>
                    <a:p>
                      <a:r>
                        <a:rPr lang="en-US" sz="1100" b="0" dirty="0"/>
                        <a:t>Melanie leaves the baby with Dante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785359563"/>
                  </a:ext>
                </a:extLst>
              </a:tr>
              <a:tr h="254830">
                <a:tc>
                  <a:txBody>
                    <a:bodyPr/>
                    <a:lstStyle/>
                    <a:p>
                      <a:r>
                        <a:rPr lang="en-US" sz="1100" b="0" dirty="0"/>
                        <a:t>Tyler’s response to Dante’s results disappoints his son, but Tyler does give practical support with Emma</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690880846"/>
                  </a:ext>
                </a:extLst>
              </a:tr>
              <a:tr h="254830">
                <a:tc>
                  <a:txBody>
                    <a:bodyPr/>
                    <a:lstStyle/>
                    <a:p>
                      <a:r>
                        <a:rPr lang="en-US" sz="1100" b="0" dirty="0"/>
                        <a:t>Dante struggles to bond with Emma, but Adam finds her instantly loveable</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819116509"/>
                  </a:ext>
                </a:extLst>
              </a:tr>
              <a:tr h="254830">
                <a:tc>
                  <a:txBody>
                    <a:bodyPr/>
                    <a:lstStyle/>
                    <a:p>
                      <a:r>
                        <a:rPr lang="en-US" sz="1100" b="0" dirty="0"/>
                        <a:t>Dante and Adam talk about Adam’s sexuality, Adam is comfortable with it but Dante is conflicted.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83472462"/>
                  </a:ext>
                </a:extLst>
              </a:tr>
              <a:tr h="254830">
                <a:tc>
                  <a:txBody>
                    <a:bodyPr/>
                    <a:lstStyle/>
                    <a:p>
                      <a:r>
                        <a:rPr lang="en-US" sz="1100" b="0" dirty="0"/>
                        <a:t>Dante fails to defend his brother from insults in the Bar Belle, but defends his daughter from taunts that she is ‘ugly’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48499953"/>
                  </a:ext>
                </a:extLst>
              </a:tr>
              <a:tr h="264664">
                <a:tc>
                  <a:txBody>
                    <a:bodyPr/>
                    <a:lstStyle/>
                    <a:p>
                      <a:r>
                        <a:rPr lang="en-US" sz="1100" b="0" dirty="0"/>
                        <a:t>Aunt Jackie turns up and supports Dante, Dante starts to come to terms with parenthood, worrying when Emma start crawling.  </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237495735"/>
                  </a:ext>
                </a:extLst>
              </a:tr>
              <a:tr h="251758">
                <a:tc>
                  <a:txBody>
                    <a:bodyPr/>
                    <a:lstStyle/>
                    <a:p>
                      <a:r>
                        <a:rPr lang="en-US" sz="1100" b="0" dirty="0"/>
                        <a:t>Adam starts a secret relationship with Josh. </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594327806"/>
                  </a:ext>
                </a:extLst>
              </a:tr>
              <a:tr h="254830">
                <a:tc>
                  <a:txBody>
                    <a:bodyPr/>
                    <a:lstStyle/>
                    <a:p>
                      <a:r>
                        <a:rPr lang="en-US" sz="1100" b="0" dirty="0"/>
                        <a:t>Dante gives up on university and starts to enjoy parenthood, but Collette interferes and involves social services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477349315"/>
                  </a:ext>
                </a:extLst>
              </a:tr>
              <a:tr h="254830">
                <a:tc>
                  <a:txBody>
                    <a:bodyPr/>
                    <a:lstStyle/>
                    <a:p>
                      <a:r>
                        <a:rPr lang="en-US" sz="1100" b="0" dirty="0"/>
                        <a:t>Josh insults Adam on a night out and then beats him badly on the way home.  Dante and his father finally talk properly.</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40226555"/>
                  </a:ext>
                </a:extLst>
              </a:tr>
              <a:tr h="254830">
                <a:tc>
                  <a:txBody>
                    <a:bodyPr/>
                    <a:lstStyle/>
                    <a:p>
                      <a:r>
                        <a:rPr lang="en-US" sz="1100" b="0" dirty="0"/>
                        <a:t>Dante goes to take revenge and finds out Josh is gay. </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304027879"/>
                  </a:ext>
                </a:extLst>
              </a:tr>
              <a:tr h="266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Adam attempts suicide.  He comes to terms with his altered appearance and the family finally bond.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299200286"/>
                  </a:ext>
                </a:extLst>
              </a:tr>
            </a:tbl>
          </a:graphicData>
        </a:graphic>
      </p:graphicFrame>
      <p:sp>
        <p:nvSpPr>
          <p:cNvPr id="6" name="TextBox 5">
            <a:extLst>
              <a:ext uri="{FF2B5EF4-FFF2-40B4-BE49-F238E27FC236}">
                <a16:creationId xmlns="" xmlns:a16="http://schemas.microsoft.com/office/drawing/2014/main" id="{FAEADF48-A98D-2749-A608-EEAFA95B0E49}"/>
              </a:ext>
            </a:extLst>
          </p:cNvPr>
          <p:cNvSpPr txBox="1"/>
          <p:nvPr/>
        </p:nvSpPr>
        <p:spPr>
          <a:xfrm rot="18698813">
            <a:off x="-205774" y="1758219"/>
            <a:ext cx="2635779" cy="461665"/>
          </a:xfrm>
          <a:prstGeom prst="rect">
            <a:avLst/>
          </a:prstGeom>
          <a:noFill/>
          <a:ln>
            <a:solidFill>
              <a:schemeClr val="tx1"/>
            </a:solidFill>
          </a:ln>
        </p:spPr>
        <p:txBody>
          <a:bodyPr wrap="square" rtlCol="0">
            <a:spAutoFit/>
          </a:bodyPr>
          <a:lstStyle/>
          <a:p>
            <a:r>
              <a:rPr lang="en-US" sz="1200" dirty="0"/>
              <a:t>Dante initially tolerates his friends’ casual homophobia</a:t>
            </a:r>
          </a:p>
        </p:txBody>
      </p:sp>
      <p:sp>
        <p:nvSpPr>
          <p:cNvPr id="7" name="TextBox 6">
            <a:extLst>
              <a:ext uri="{FF2B5EF4-FFF2-40B4-BE49-F238E27FC236}">
                <a16:creationId xmlns="" xmlns:a16="http://schemas.microsoft.com/office/drawing/2014/main" id="{6CDF4538-8A86-EC4C-B997-18D68D0C27F5}"/>
              </a:ext>
            </a:extLst>
          </p:cNvPr>
          <p:cNvSpPr txBox="1"/>
          <p:nvPr/>
        </p:nvSpPr>
        <p:spPr>
          <a:xfrm rot="18969806">
            <a:off x="4386401" y="1852473"/>
            <a:ext cx="3316224" cy="646331"/>
          </a:xfrm>
          <a:prstGeom prst="rect">
            <a:avLst/>
          </a:prstGeom>
          <a:noFill/>
          <a:ln>
            <a:solidFill>
              <a:schemeClr val="tx1"/>
            </a:solidFill>
          </a:ln>
        </p:spPr>
        <p:txBody>
          <a:bodyPr wrap="square" rtlCol="0">
            <a:spAutoFit/>
          </a:bodyPr>
          <a:lstStyle/>
          <a:p>
            <a:r>
              <a:rPr lang="en-US" sz="1200" dirty="0"/>
              <a:t>Dante is initially immature and naïve about parenthood, resenting the fact that Emma is putting a stop to his dreams of university.  </a:t>
            </a:r>
          </a:p>
        </p:txBody>
      </p:sp>
      <p:sp>
        <p:nvSpPr>
          <p:cNvPr id="8" name="TextBox 7">
            <a:extLst>
              <a:ext uri="{FF2B5EF4-FFF2-40B4-BE49-F238E27FC236}">
                <a16:creationId xmlns="" xmlns:a16="http://schemas.microsoft.com/office/drawing/2014/main" id="{39B06218-569F-BF4B-9B03-412C1B723F65}"/>
              </a:ext>
            </a:extLst>
          </p:cNvPr>
          <p:cNvSpPr txBox="1"/>
          <p:nvPr/>
        </p:nvSpPr>
        <p:spPr>
          <a:xfrm>
            <a:off x="1172378" y="3093760"/>
            <a:ext cx="2414016" cy="830997"/>
          </a:xfrm>
          <a:prstGeom prst="rect">
            <a:avLst/>
          </a:prstGeom>
          <a:noFill/>
          <a:ln>
            <a:solidFill>
              <a:schemeClr val="tx1"/>
            </a:solidFill>
          </a:ln>
        </p:spPr>
        <p:txBody>
          <a:bodyPr wrap="square" rtlCol="0">
            <a:spAutoFit/>
          </a:bodyPr>
          <a:lstStyle/>
          <a:p>
            <a:r>
              <a:rPr lang="en-US" sz="1200" dirty="0"/>
              <a:t>Tyler is unable to express his emotions, taking an authoritarian approach, making Dante feel resentful.</a:t>
            </a:r>
          </a:p>
        </p:txBody>
      </p:sp>
      <p:sp>
        <p:nvSpPr>
          <p:cNvPr id="9" name="TextBox 8">
            <a:extLst>
              <a:ext uri="{FF2B5EF4-FFF2-40B4-BE49-F238E27FC236}">
                <a16:creationId xmlns="" xmlns:a16="http://schemas.microsoft.com/office/drawing/2014/main" id="{0D0F85FE-0678-744C-A1B7-FC5A5E299DF3}"/>
              </a:ext>
            </a:extLst>
          </p:cNvPr>
          <p:cNvSpPr txBox="1"/>
          <p:nvPr/>
        </p:nvSpPr>
        <p:spPr>
          <a:xfrm rot="18948233">
            <a:off x="5547360" y="3127248"/>
            <a:ext cx="2084832" cy="461665"/>
          </a:xfrm>
          <a:prstGeom prst="rect">
            <a:avLst/>
          </a:prstGeom>
          <a:noFill/>
          <a:ln>
            <a:solidFill>
              <a:schemeClr val="tx1"/>
            </a:solidFill>
          </a:ln>
        </p:spPr>
        <p:txBody>
          <a:bodyPr wrap="square" rtlCol="0">
            <a:spAutoFit/>
          </a:bodyPr>
          <a:lstStyle/>
          <a:p>
            <a:r>
              <a:rPr lang="en-US" sz="1200" dirty="0"/>
              <a:t>Aunt Jackie shows importance of extended family</a:t>
            </a:r>
          </a:p>
        </p:txBody>
      </p:sp>
      <p:cxnSp>
        <p:nvCxnSpPr>
          <p:cNvPr id="11" name="Straight Arrow Connector 10">
            <a:extLst>
              <a:ext uri="{FF2B5EF4-FFF2-40B4-BE49-F238E27FC236}">
                <a16:creationId xmlns="" xmlns:a16="http://schemas.microsoft.com/office/drawing/2014/main" id="{4A3624BC-7449-1F46-B5CF-A6D0C08E15C5}"/>
              </a:ext>
            </a:extLst>
          </p:cNvPr>
          <p:cNvCxnSpPr/>
          <p:nvPr/>
        </p:nvCxnSpPr>
        <p:spPr>
          <a:xfrm flipH="1">
            <a:off x="1901952" y="1031829"/>
            <a:ext cx="926592" cy="153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70AC71B9-FB9E-C847-9EF0-C645D5D20595}"/>
              </a:ext>
            </a:extLst>
          </p:cNvPr>
          <p:cNvCxnSpPr/>
          <p:nvPr/>
        </p:nvCxnSpPr>
        <p:spPr>
          <a:xfrm>
            <a:off x="377952" y="3037874"/>
            <a:ext cx="1301682" cy="2058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1FC2B59F-3182-B044-A522-19FECEDD4DC2}"/>
              </a:ext>
            </a:extLst>
          </p:cNvPr>
          <p:cNvCxnSpPr>
            <a:stCxn id="8" idx="2"/>
          </p:cNvCxnSpPr>
          <p:nvPr/>
        </p:nvCxnSpPr>
        <p:spPr>
          <a:xfrm>
            <a:off x="2379386" y="3924757"/>
            <a:ext cx="300141" cy="396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A64846AD-BEB3-5F4E-AEA8-3F773482CD0B}"/>
              </a:ext>
            </a:extLst>
          </p:cNvPr>
          <p:cNvCxnSpPr>
            <a:stCxn id="7" idx="1"/>
          </p:cNvCxnSpPr>
          <p:nvPr/>
        </p:nvCxnSpPr>
        <p:spPr>
          <a:xfrm flipH="1">
            <a:off x="3673746" y="3324053"/>
            <a:ext cx="1174741" cy="1195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408B8171-90A6-8544-857B-213E0786E201}"/>
              </a:ext>
            </a:extLst>
          </p:cNvPr>
          <p:cNvCxnSpPr/>
          <p:nvPr/>
        </p:nvCxnSpPr>
        <p:spPr>
          <a:xfrm flipH="1">
            <a:off x="6903326" y="812834"/>
            <a:ext cx="704656" cy="372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C4279D7D-F532-FC46-9EB1-4D4450FADE60}"/>
              </a:ext>
            </a:extLst>
          </p:cNvPr>
          <p:cNvCxnSpPr>
            <a:stCxn id="9" idx="1"/>
          </p:cNvCxnSpPr>
          <p:nvPr/>
        </p:nvCxnSpPr>
        <p:spPr>
          <a:xfrm flipH="1">
            <a:off x="2160394" y="4084766"/>
            <a:ext cx="3682014" cy="1144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E4CCA092-342C-1844-8584-CA0673D4BF99}"/>
              </a:ext>
            </a:extLst>
          </p:cNvPr>
          <p:cNvCxnSpPr>
            <a:endCxn id="9" idx="3"/>
          </p:cNvCxnSpPr>
          <p:nvPr/>
        </p:nvCxnSpPr>
        <p:spPr>
          <a:xfrm flipH="1" flipV="1">
            <a:off x="7337145" y="2631395"/>
            <a:ext cx="270837" cy="8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0E9C77DD-B9FE-2945-AF8B-BD6494F72162}"/>
              </a:ext>
            </a:extLst>
          </p:cNvPr>
          <p:cNvCxnSpPr/>
          <p:nvPr/>
        </p:nvCxnSpPr>
        <p:spPr>
          <a:xfrm flipH="1">
            <a:off x="2255520" y="2023872"/>
            <a:ext cx="424007" cy="1103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400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65C569AF-B533-C345-9A79-1564F66BA50A}"/>
              </a:ext>
            </a:extLst>
          </p:cNvPr>
          <p:cNvGraphicFramePr>
            <a:graphicFrameLocks noGrp="1"/>
          </p:cNvGraphicFramePr>
          <p:nvPr>
            <p:extLst>
              <p:ext uri="{D42A27DB-BD31-4B8C-83A1-F6EECF244321}">
                <p14:modId xmlns:p14="http://schemas.microsoft.com/office/powerpoint/2010/main" val="113534203"/>
              </p:ext>
            </p:extLst>
          </p:nvPr>
        </p:nvGraphicFramePr>
        <p:xfrm>
          <a:off x="1968284" y="1344933"/>
          <a:ext cx="5563893" cy="4516761"/>
        </p:xfrm>
        <a:graphic>
          <a:graphicData uri="http://schemas.openxmlformats.org/drawingml/2006/table">
            <a:tbl>
              <a:tblPr firstRow="1" firstCol="1" bandRow="1"/>
              <a:tblGrid>
                <a:gridCol w="5563893">
                  <a:extLst>
                    <a:ext uri="{9D8B030D-6E8A-4147-A177-3AD203B41FA5}">
                      <a16:colId xmlns="" xmlns:a16="http://schemas.microsoft.com/office/drawing/2014/main" val="1000125834"/>
                    </a:ext>
                  </a:extLst>
                </a:gridCol>
              </a:tblGrid>
              <a:tr h="158883">
                <a:tc>
                  <a:txBody>
                    <a:bodyPr/>
                    <a:lstStyle/>
                    <a:p>
                      <a:pPr>
                        <a:spcAft>
                          <a:spcPts val="0"/>
                        </a:spcAft>
                      </a:pPr>
                      <a:endParaRPr lang="en-GB"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1656043856"/>
                  </a:ext>
                </a:extLst>
              </a:tr>
              <a:tr h="1263483">
                <a:tc>
                  <a:txBody>
                    <a:bodyPr/>
                    <a:lstStyle/>
                    <a:p>
                      <a:pPr>
                        <a:spcAft>
                          <a:spcPts val="0"/>
                        </a:spcAft>
                      </a:pPr>
                      <a:r>
                        <a:rPr lang="en-GB" sz="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 novel opens with Dante at home awaiting his A Level results.  When the doorbell rings his excitement is short-lived as it is Melanie, with a baby.  Melanie tells him that the baby, Emma, is his and after leaving the baby with him in order to go to the shops, she tells him on the phone that she cannot cope and is leaving Emma with him.  Dante’s results arrive and he is disappointed in his father’s low key reaction.  Tyler’s response to the arrival of Emma is immediately practical rather than emotional; he goes out to buy everything Dante will need and is insistent that Dante rise to the challenge of caring for his daughter.  Dante struggles to bond with Emma and spends his first night alone with her, and is shocked by how difficult it is to look after a small child.  Dante’s story is interspersed with Adam’s, who is taken to the hospital by his father to find out about his headaches.  Unlike Dante, he is instantly smitten with Emma and finds showing his love for her very easy.  Dante and Adam have a conversation about Adam’s sexuality, where it becomes clear that whilst Adam is very comfortable about being gay, Dante is more conflicted and feels that Adam might grow out of it.</a:t>
                      </a: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586418093"/>
                  </a:ext>
                </a:extLst>
              </a:tr>
              <a:tr h="1036722">
                <a:tc>
                  <a:txBody>
                    <a:bodyPr/>
                    <a:lstStyle/>
                    <a:p>
                      <a:pPr>
                        <a:spcAft>
                          <a:spcPts val="0"/>
                        </a:spcAft>
                      </a:pPr>
                      <a:r>
                        <a:rPr lang="en-GB" sz="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With nobody around to look after Emma, Dante takes her with him to Bar Belle as he does not want to miss out on his ‘once-in-a-lifetime’ celebration of his A Level results.  At the bar he meets up with Collette, his new girlfriend, and his friends Josh, Logan and others.  He tells his friends Emma is a relative but when Adam turns up Dante is worried that his brother will ‘give the game away’.  When Adam is asked to leave by Josh, Dante fails to defend him.  Emma starts to cry and when Logan calls her ‘ugly’ it is a turning point for Dante, who tells them she is his daughter.  Collette finds it hard to handle.  Dante leaves the bar and decides to get a DNA test.   Aunt Jackie turns up and is an unexpected source of support to Dante, telling him that all parents worry ’about mucking it up’.  Dante begins to come to terms with parenthood, taking Emma to the playground and experiencing a moment of panic when she starts crawling.</a:t>
                      </a: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95300061"/>
                  </a:ext>
                </a:extLst>
              </a:tr>
              <a:tr h="1666881">
                <a:tc>
                  <a:txBody>
                    <a:bodyPr/>
                    <a:lstStyle/>
                    <a:p>
                      <a:pPr>
                        <a:spcAft>
                          <a:spcPts val="0"/>
                        </a:spcAft>
                      </a:pPr>
                      <a:r>
                        <a:rPr lang="en-GB" sz="8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Dante tells his father he has given up on university as he needs to look after his daughter; when he opens the DNA test it confirms her parentage.  Dante starts to enjoy parenthood but Collette struggles and involves her sister, a social worker, who visits and panics Dante into thinking his daughter will be taken away.  Meanwhile, Adam’s chapters tell of his happiness over a new relationship, but he does not reveal who the person is.  He ends the relationship as the person involved will not publicly acknowledge Adam.  At a celebration for Dante’s birthday, Josh openly insults Adam, calling him a ‘queer son-of-a-bitch’.  On the way home, Josh beats Adam badly and he is hospitalised.  Whilst at the hospital with his father and Aunt Jackie, Dante finds out that his father’s reticence is due to his disappointment that Dante has followed in his footsteps by becoming a father too young.  Father and son finally share their feelings.    Dante tries to take revenge by finding Josh, and Dante is shocked when Josh reveals his is gay.  When Adam returns home he finds it hard to come to terms with his altered appearance and attempts suicide.   The novel ends with Emma bringing the brothers together, Adam coming to terms with appearance, and Dante realising that the Bridgemans have become a family at last.  </a:t>
                      </a:r>
                    </a:p>
                  </a:txBody>
                  <a:tcPr marL="62197" marR="62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185694300"/>
                  </a:ext>
                </a:extLst>
              </a:tr>
            </a:tbl>
          </a:graphicData>
        </a:graphic>
      </p:graphicFrame>
      <p:sp>
        <p:nvSpPr>
          <p:cNvPr id="3" name="TextBox 2">
            <a:extLst>
              <a:ext uri="{FF2B5EF4-FFF2-40B4-BE49-F238E27FC236}">
                <a16:creationId xmlns="" xmlns:a16="http://schemas.microsoft.com/office/drawing/2014/main" id="{DC1D2B7C-592E-E243-8F2C-432F8EC492E7}"/>
              </a:ext>
            </a:extLst>
          </p:cNvPr>
          <p:cNvSpPr txBox="1"/>
          <p:nvPr/>
        </p:nvSpPr>
        <p:spPr>
          <a:xfrm>
            <a:off x="728420" y="0"/>
            <a:ext cx="5114441" cy="646331"/>
          </a:xfrm>
          <a:prstGeom prst="rect">
            <a:avLst/>
          </a:prstGeom>
          <a:noFill/>
          <a:ln>
            <a:solidFill>
              <a:schemeClr val="tx1"/>
            </a:solidFill>
          </a:ln>
        </p:spPr>
        <p:txBody>
          <a:bodyPr wrap="square" rtlCol="0">
            <a:spAutoFit/>
          </a:bodyPr>
          <a:lstStyle/>
          <a:p>
            <a:r>
              <a:rPr lang="en-US" dirty="0"/>
              <a:t>What do you feel about any issues raised here?</a:t>
            </a:r>
          </a:p>
          <a:p>
            <a:r>
              <a:rPr lang="en-US" dirty="0"/>
              <a:t>What experience do you have of any of the issues? </a:t>
            </a:r>
          </a:p>
        </p:txBody>
      </p:sp>
    </p:spTree>
    <p:extLst>
      <p:ext uri="{BB962C8B-B14F-4D97-AF65-F5344CB8AC3E}">
        <p14:creationId xmlns:p14="http://schemas.microsoft.com/office/powerpoint/2010/main" val="3217469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CA53B56-2050-5A4A-A57F-3429BACD5D49}"/>
              </a:ext>
            </a:extLst>
          </p:cNvPr>
          <p:cNvSpPr/>
          <p:nvPr/>
        </p:nvSpPr>
        <p:spPr>
          <a:xfrm>
            <a:off x="2471980" y="1536174"/>
            <a:ext cx="4572000" cy="3785652"/>
          </a:xfrm>
          <a:prstGeom prst="rect">
            <a:avLst/>
          </a:prstGeom>
          <a:ln>
            <a:solidFill>
              <a:schemeClr val="tx1"/>
            </a:solidFill>
          </a:ln>
        </p:spPr>
        <p:txBody>
          <a:bodyPr>
            <a:spAutoFit/>
          </a:bodyPr>
          <a:lstStyle/>
          <a:p>
            <a:r>
              <a:rPr lang="en-GB" sz="1200" i="1" dirty="0">
                <a:latin typeface="Times New Roman" panose="02020603050405020304" pitchFamily="18" charset="0"/>
                <a:cs typeface="Times New Roman" panose="02020603050405020304" pitchFamily="18" charset="0"/>
              </a:rPr>
              <a:t>An Inspector Calls</a:t>
            </a:r>
            <a:r>
              <a:rPr lang="en-GB" sz="1200" dirty="0">
                <a:latin typeface="Times New Roman" panose="02020603050405020304" pitchFamily="18" charset="0"/>
                <a:cs typeface="Times New Roman" panose="02020603050405020304" pitchFamily="18" charset="0"/>
              </a:rPr>
              <a:t> by J B Priestley, is a three-act play that revolves around the apparent suicide of a young woman, Eva Smith.  It was first performed in the Soviet Union in 1945, and in England the following year.  The focus is the prosperous Birling family, who live in a comfortable home in the fictional town of Brumley.  They are visited by the mysterious Inspector Goole during their celebration of the engagement of Sheila Birling to Gerald Croft. The Inspector reveals that a girl called Eva Smith has taken her own life by drinking disinfectant. The family are horrified but initially confused as to why the Inspector has called to see them. What follows is a tense and uncomfortable investigation by an all-knowing Inspector through which the family discover that they are all in fact caught up in this poor girl's death.</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Mr Birling sacked her as she wanted a pay rise, Sheila used her status as a valued customer to have her dismissed from a dress shop.  Both Gerald and Eric had sexual relationships with her and then discarded her.  When she was pregnant and desperate, she turned to Mrs Birling’s charity, but was turned away.   At the time the play was set, 1912, there was no welfare state.  </a:t>
            </a:r>
          </a:p>
        </p:txBody>
      </p:sp>
      <p:sp>
        <p:nvSpPr>
          <p:cNvPr id="3" name="TextBox 2">
            <a:extLst>
              <a:ext uri="{FF2B5EF4-FFF2-40B4-BE49-F238E27FC236}">
                <a16:creationId xmlns="" xmlns:a16="http://schemas.microsoft.com/office/drawing/2014/main" id="{8A7AAC7D-7624-9A46-88FA-4643CCB030C5}"/>
              </a:ext>
            </a:extLst>
          </p:cNvPr>
          <p:cNvSpPr txBox="1"/>
          <p:nvPr/>
        </p:nvSpPr>
        <p:spPr>
          <a:xfrm>
            <a:off x="1084882" y="185980"/>
            <a:ext cx="6540284" cy="646331"/>
          </a:xfrm>
          <a:prstGeom prst="rect">
            <a:avLst/>
          </a:prstGeom>
          <a:noFill/>
          <a:ln>
            <a:solidFill>
              <a:schemeClr val="tx1"/>
            </a:solidFill>
          </a:ln>
        </p:spPr>
        <p:txBody>
          <a:bodyPr wrap="square" rtlCol="0">
            <a:spAutoFit/>
          </a:bodyPr>
          <a:lstStyle/>
          <a:p>
            <a:r>
              <a:rPr lang="en-US" dirty="0"/>
              <a:t>What do you know about any of this?</a:t>
            </a:r>
          </a:p>
          <a:p>
            <a:r>
              <a:rPr lang="en-US" dirty="0"/>
              <a:t>How is your experience of life different to that of Eva or the Birlings?</a:t>
            </a:r>
          </a:p>
        </p:txBody>
      </p:sp>
    </p:spTree>
    <p:extLst>
      <p:ext uri="{BB962C8B-B14F-4D97-AF65-F5344CB8AC3E}">
        <p14:creationId xmlns:p14="http://schemas.microsoft.com/office/powerpoint/2010/main" val="2334845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D8420ECC-5BBD-3B47-9E16-AA2FF71B916C}"/>
              </a:ext>
            </a:extLst>
          </p:cNvPr>
          <p:cNvGraphicFramePr>
            <a:graphicFrameLocks noGrp="1"/>
          </p:cNvGraphicFramePr>
          <p:nvPr>
            <p:extLst>
              <p:ext uri="{D42A27DB-BD31-4B8C-83A1-F6EECF244321}">
                <p14:modId xmlns:p14="http://schemas.microsoft.com/office/powerpoint/2010/main" val="193284133"/>
              </p:ext>
            </p:extLst>
          </p:nvPr>
        </p:nvGraphicFramePr>
        <p:xfrm>
          <a:off x="973189" y="1478280"/>
          <a:ext cx="7392693" cy="3901440"/>
        </p:xfrm>
        <a:graphic>
          <a:graphicData uri="http://schemas.openxmlformats.org/drawingml/2006/table">
            <a:tbl>
              <a:tblPr firstRow="1" bandRow="1">
                <a:tableStyleId>{C083E6E3-FA7D-4D7B-A595-EF9225AFEA82}</a:tableStyleId>
              </a:tblPr>
              <a:tblGrid>
                <a:gridCol w="2464231">
                  <a:extLst>
                    <a:ext uri="{9D8B030D-6E8A-4147-A177-3AD203B41FA5}">
                      <a16:colId xmlns="" xmlns:a16="http://schemas.microsoft.com/office/drawing/2014/main" val="1869769522"/>
                    </a:ext>
                  </a:extLst>
                </a:gridCol>
                <a:gridCol w="2464231">
                  <a:extLst>
                    <a:ext uri="{9D8B030D-6E8A-4147-A177-3AD203B41FA5}">
                      <a16:colId xmlns="" xmlns:a16="http://schemas.microsoft.com/office/drawing/2014/main" val="4033100451"/>
                    </a:ext>
                  </a:extLst>
                </a:gridCol>
                <a:gridCol w="2464231">
                  <a:extLst>
                    <a:ext uri="{9D8B030D-6E8A-4147-A177-3AD203B41FA5}">
                      <a16:colId xmlns="" xmlns:a16="http://schemas.microsoft.com/office/drawing/2014/main" val="2754797981"/>
                    </a:ext>
                  </a:extLst>
                </a:gridCol>
              </a:tblGrid>
              <a:tr h="370840">
                <a:tc>
                  <a:txBody>
                    <a:bodyPr/>
                    <a:lstStyle/>
                    <a:p>
                      <a:r>
                        <a:rPr lang="en-GB" sz="1400" b="0" kern="1200" dirty="0">
                          <a:effectLst/>
                        </a:rPr>
                        <a:t>16.1% of single-parent households today are headed by fathers</a:t>
                      </a:r>
                      <a:endParaRPr lang="en-US" sz="14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GB" sz="1400" b="0" dirty="0"/>
                        <a:t>Educational performance appears to be one of the main barriers which stop people moving out of poverty. [2012]</a:t>
                      </a:r>
                      <a:endParaRPr lang="en-US" sz="14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endParaRPr lang="en-US" sz="1400" b="0" dirty="0"/>
                    </a:p>
                    <a:p>
                      <a:endParaRPr lang="en-US" sz="1400" b="0" dirty="0"/>
                    </a:p>
                    <a:p>
                      <a:r>
                        <a:rPr lang="en-US" sz="1400" b="0" dirty="0"/>
                        <a:t>Black Lives Matter</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26137942"/>
                  </a:ext>
                </a:extLst>
              </a:tr>
              <a:tr h="370840">
                <a:tc>
                  <a:txBody>
                    <a:bodyPr/>
                    <a:lstStyle/>
                    <a:p>
                      <a:r>
                        <a:rPr lang="en-US" sz="1400" b="0" dirty="0"/>
                        <a:t>‘An adroit investigation of [modern] family relations, very clearly portrayed’ [Guardian review</a:t>
                      </a:r>
                    </a:p>
                    <a:p>
                      <a:endParaRPr lang="en-US" sz="14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pPr algn="ctr"/>
                      <a:endParaRPr lang="en-US" sz="1400" b="0" dirty="0"/>
                    </a:p>
                    <a:p>
                      <a:pPr algn="ctr"/>
                      <a:endParaRPr lang="en-US" sz="1400" b="0" dirty="0"/>
                    </a:p>
                    <a:p>
                      <a:pPr algn="ctr"/>
                      <a:endParaRPr lang="en-US" sz="1400" b="0" dirty="0"/>
                    </a:p>
                    <a:p>
                      <a:pPr algn="ctr"/>
                      <a:r>
                        <a:rPr lang="en-US" sz="1400" b="0" dirty="0"/>
                        <a:t>Stonewall</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effectLst/>
                        </a:rPr>
                        <a:t>Men or mice: is masculinity in crisis?</a:t>
                      </a:r>
                    </a:p>
                    <a:p>
                      <a:r>
                        <a:rPr lang="en-US" sz="1400" b="0" dirty="0"/>
                        <a:t>[Guardian, 2017]</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618002838"/>
                  </a:ext>
                </a:extLst>
              </a:tr>
              <a:tr h="370840">
                <a:tc>
                  <a:txBody>
                    <a:bodyPr/>
                    <a:lstStyle/>
                    <a:p>
                      <a:r>
                        <a:rPr lang="en-GB" sz="1400" b="0" kern="1200" dirty="0">
                          <a:effectLst/>
                        </a:rPr>
                        <a:t>1995, </a:t>
                      </a:r>
                      <a:r>
                        <a:rPr lang="en-GB" sz="1400" b="0" kern="1200" dirty="0" smtClean="0">
                          <a:effectLst/>
                        </a:rPr>
                        <a:t>Famous</a:t>
                      </a:r>
                      <a:r>
                        <a:rPr lang="en-GB" sz="1400" b="0" kern="1200" baseline="0" dirty="0" smtClean="0">
                          <a:effectLst/>
                        </a:rPr>
                        <a:t> dark stout drink made in Dublin</a:t>
                      </a:r>
                      <a:r>
                        <a:rPr lang="en-GB" sz="1400" b="0" kern="1200" dirty="0" smtClean="0">
                          <a:effectLst/>
                        </a:rPr>
                        <a:t> </a:t>
                      </a:r>
                      <a:r>
                        <a:rPr lang="en-GB" sz="1400" b="0" kern="1200" dirty="0">
                          <a:effectLst/>
                        </a:rPr>
                        <a:t>had been due to run a commercial directed by Tony Kaye featuring two men kissing to the sound of Tammy Wynette’s Stand By Your Man. It was cancelled.</a:t>
                      </a:r>
                      <a:endParaRPr lang="en-US" sz="14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GB" sz="1400" b="0" kern="1200" dirty="0">
                          <a:effectLst/>
                        </a:rPr>
                        <a:t>Social norms have also changed. In early 2000s, a lot of young female role models were getting pregnant. Among some young women it was a mark of status to get pregnant. Now it’s considered totally uncool.</a:t>
                      </a:r>
                      <a:endParaRPr lang="en-US" sz="14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GB" sz="1400" b="0" kern="1200" dirty="0">
                          <a:effectLst/>
                        </a:rPr>
                        <a:t>One in four children now grow up in one-parent homes</a:t>
                      </a:r>
                      <a:r>
                        <a:rPr lang="en-GB" sz="1400" b="0" u="sng" kern="1200" dirty="0">
                          <a:effectLst/>
                          <a:hlinkClick r:id="rId2"/>
                        </a:rPr>
                        <a:t> </a:t>
                      </a:r>
                      <a:r>
                        <a:rPr lang="en-GB" sz="1400" b="0" kern="1200" dirty="0">
                          <a:effectLst/>
                        </a:rPr>
                        <a:t>and 42% of marriages end in divorce</a:t>
                      </a:r>
                      <a:endParaRPr lang="en-US" sz="14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343781299"/>
                  </a:ext>
                </a:extLst>
              </a:tr>
            </a:tbl>
          </a:graphicData>
        </a:graphic>
      </p:graphicFrame>
    </p:spTree>
    <p:extLst>
      <p:ext uri="{BB962C8B-B14F-4D97-AF65-F5344CB8AC3E}">
        <p14:creationId xmlns:p14="http://schemas.microsoft.com/office/powerpoint/2010/main" val="4020008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728840" y="1129142"/>
            <a:ext cx="8104609" cy="4723581"/>
          </a:xfrm>
          <a:prstGeom prst="rect">
            <a:avLst/>
          </a:prstGeom>
          <a:noFill/>
          <a:ln>
            <a:noFill/>
          </a:ln>
        </p:spPr>
        <p:txBody>
          <a:bodyPr spcFirstLastPara="1" wrap="square" lIns="0" tIns="0" rIns="0" bIns="0" anchor="t" anchorCtr="0">
            <a:noAutofit/>
          </a:bodyPr>
          <a:lstStyle/>
          <a:p>
            <a:pPr fontAlgn="base">
              <a:buFont typeface="Arial" panose="020B0604020202020204" pitchFamily="34" charset="0"/>
              <a:buChar char="•"/>
            </a:pPr>
            <a:r>
              <a:rPr lang="en-GB" dirty="0">
                <a:solidFill>
                  <a:srgbClr val="000000"/>
                </a:solidFill>
                <a:latin typeface="Calibri" panose="020F0502020204030204" pitchFamily="34" charset="0"/>
              </a:rPr>
              <a:t>Check-in</a:t>
            </a:r>
          </a:p>
          <a:p>
            <a:pPr fontAlgn="base">
              <a:buFont typeface="Arial" panose="020B0604020202020204" pitchFamily="34" charset="0"/>
              <a:buChar char="•"/>
            </a:pPr>
            <a:r>
              <a:rPr lang="en-GB" dirty="0">
                <a:solidFill>
                  <a:srgbClr val="000000"/>
                </a:solidFill>
                <a:latin typeface="Calibri" panose="020F0502020204030204" pitchFamily="34" charset="0"/>
              </a:rPr>
              <a:t>Update/feedback</a:t>
            </a:r>
          </a:p>
          <a:p>
            <a:pPr fontAlgn="base">
              <a:buFont typeface="Arial" panose="020B0604020202020204" pitchFamily="34" charset="0"/>
              <a:buChar char="•"/>
            </a:pPr>
            <a:r>
              <a:rPr lang="en-GB" dirty="0">
                <a:solidFill>
                  <a:srgbClr val="000000"/>
                </a:solidFill>
                <a:latin typeface="Calibri" panose="020F0502020204030204" pitchFamily="34" charset="0"/>
              </a:rPr>
              <a:t>Online resources</a:t>
            </a:r>
          </a:p>
          <a:p>
            <a:pPr fontAlgn="base">
              <a:buFont typeface="Arial" panose="020B0604020202020204" pitchFamily="34" charset="0"/>
              <a:buChar char="•"/>
            </a:pPr>
            <a:r>
              <a:rPr lang="en-GB" dirty="0">
                <a:solidFill>
                  <a:srgbClr val="000000"/>
                </a:solidFill>
                <a:latin typeface="Calibri" panose="020F0502020204030204" pitchFamily="34" charset="0"/>
              </a:rPr>
              <a:t>Literature resources</a:t>
            </a:r>
          </a:p>
          <a:p>
            <a:pPr fontAlgn="base">
              <a:buFont typeface="Arial" panose="020B0604020202020204" pitchFamily="34" charset="0"/>
              <a:buChar char="•"/>
            </a:pPr>
            <a:r>
              <a:rPr lang="en-GB" dirty="0">
                <a:solidFill>
                  <a:srgbClr val="000000"/>
                </a:solidFill>
                <a:latin typeface="Calibri" panose="020F0502020204030204" pitchFamily="34" charset="0"/>
              </a:rPr>
              <a:t>Tea break – time to discuss, share and inspire</a:t>
            </a:r>
          </a:p>
          <a:p>
            <a:pPr fontAlgn="base">
              <a:buFont typeface="Arial" panose="020B0604020202020204" pitchFamily="34" charset="0"/>
              <a:buChar char="•"/>
            </a:pPr>
            <a:endParaRPr lang="en-GB" dirty="0">
              <a:solidFill>
                <a:srgbClr val="000000"/>
              </a:solidFill>
              <a:latin typeface="Calibri" panose="020F050202020403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Shared resources</a:t>
            </a:r>
          </a:p>
          <a:p>
            <a:pPr fontAlgn="base">
              <a:buFont typeface="Arial" panose="020B0604020202020204" pitchFamily="34" charset="0"/>
              <a:buChar char="•"/>
            </a:pPr>
            <a:endParaRPr lang="en-GB" dirty="0">
              <a:solidFill>
                <a:srgbClr val="000000"/>
              </a:solidFill>
              <a:latin typeface="Calibri" panose="020F0502020204030204" pitchFamily="34" charset="0"/>
            </a:endParaRPr>
          </a:p>
          <a:p>
            <a:pPr marL="228600" indent="0" fontAlgn="base"/>
            <a:r>
              <a:rPr lang="en-GB" dirty="0">
                <a:solidFill>
                  <a:srgbClr val="000000"/>
                </a:solidFill>
                <a:latin typeface="Calibri" panose="020F0502020204030204" pitchFamily="34" charset="0"/>
              </a:rPr>
              <a:t/>
            </a:r>
            <a:br>
              <a:rPr lang="en-GB" dirty="0">
                <a:solidFill>
                  <a:srgbClr val="000000"/>
                </a:solidFill>
                <a:latin typeface="Calibri" panose="020F0502020204030204" pitchFamily="34" charset="0"/>
              </a:rPr>
            </a:br>
            <a:endParaRPr lang="en-GB" dirty="0">
              <a:solidFill>
                <a:srgbClr val="000000"/>
              </a:solidFill>
              <a:latin typeface="Calibri" panose="020F0502020204030204" pitchFamily="34" charset="0"/>
            </a:endParaRPr>
          </a:p>
          <a:p>
            <a:r>
              <a:rPr lang="en-GB" dirty="0"/>
              <a:t/>
            </a:r>
            <a:br>
              <a:rPr lang="en-GB" dirty="0"/>
            </a:br>
            <a:endParaRPr dirty="0"/>
          </a:p>
        </p:txBody>
      </p:sp>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Agenda</a:t>
            </a:r>
            <a:endParaRPr dirty="0"/>
          </a:p>
        </p:txBody>
      </p:sp>
    </p:spTree>
    <p:extLst>
      <p:ext uri="{BB962C8B-B14F-4D97-AF65-F5344CB8AC3E}">
        <p14:creationId xmlns:p14="http://schemas.microsoft.com/office/powerpoint/2010/main" val="3400669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D8420ECC-5BBD-3B47-9E16-AA2FF71B916C}"/>
              </a:ext>
            </a:extLst>
          </p:cNvPr>
          <p:cNvGraphicFramePr>
            <a:graphicFrameLocks noGrp="1"/>
          </p:cNvGraphicFramePr>
          <p:nvPr/>
        </p:nvGraphicFramePr>
        <p:xfrm>
          <a:off x="973189" y="1795272"/>
          <a:ext cx="7392693" cy="2834640"/>
        </p:xfrm>
        <a:graphic>
          <a:graphicData uri="http://schemas.openxmlformats.org/drawingml/2006/table">
            <a:tbl>
              <a:tblPr firstRow="1" bandRow="1">
                <a:tableStyleId>{C083E6E3-FA7D-4D7B-A595-EF9225AFEA82}</a:tableStyleId>
              </a:tblPr>
              <a:tblGrid>
                <a:gridCol w="2464231">
                  <a:extLst>
                    <a:ext uri="{9D8B030D-6E8A-4147-A177-3AD203B41FA5}">
                      <a16:colId xmlns="" xmlns:a16="http://schemas.microsoft.com/office/drawing/2014/main" val="1869769522"/>
                    </a:ext>
                  </a:extLst>
                </a:gridCol>
                <a:gridCol w="2464231">
                  <a:extLst>
                    <a:ext uri="{9D8B030D-6E8A-4147-A177-3AD203B41FA5}">
                      <a16:colId xmlns="" xmlns:a16="http://schemas.microsoft.com/office/drawing/2014/main" val="4033100451"/>
                    </a:ext>
                  </a:extLst>
                </a:gridCol>
                <a:gridCol w="2464231">
                  <a:extLst>
                    <a:ext uri="{9D8B030D-6E8A-4147-A177-3AD203B41FA5}">
                      <a16:colId xmlns="" xmlns:a16="http://schemas.microsoft.com/office/drawing/2014/main" val="2754797981"/>
                    </a:ext>
                  </a:extLst>
                </a:gridCol>
              </a:tblGrid>
              <a:tr h="370840">
                <a:tc>
                  <a:txBody>
                    <a:bodyPr/>
                    <a:lstStyle/>
                    <a:p>
                      <a:r>
                        <a:rPr lang="en-GB" sz="1200" b="0" kern="1200" dirty="0">
                          <a:effectLst/>
                        </a:rPr>
                        <a:t>16.1% of single-parent households today are headed by fathers</a:t>
                      </a:r>
                      <a:endParaRPr lang="en-US" sz="12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GB" sz="1200" b="0" dirty="0"/>
                        <a:t>Educational performance appears to be one of the main barriers which stop people moving out of poverty. [2012]</a:t>
                      </a:r>
                      <a:endParaRPr lang="en-US" sz="12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endParaRPr lang="en-US" sz="1200" b="0" dirty="0"/>
                    </a:p>
                    <a:p>
                      <a:endParaRPr lang="en-US" sz="1200" b="0" dirty="0"/>
                    </a:p>
                    <a:p>
                      <a:r>
                        <a:rPr lang="en-US" sz="1200" b="0" dirty="0"/>
                        <a:t>Black Lives Matter</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26137942"/>
                  </a:ext>
                </a:extLst>
              </a:tr>
              <a:tr h="370840">
                <a:tc>
                  <a:txBody>
                    <a:bodyPr/>
                    <a:lstStyle/>
                    <a:p>
                      <a:r>
                        <a:rPr lang="en-US" sz="1200" b="0" dirty="0"/>
                        <a:t>‘An adroit investigation of [modern] family relations, very clearly portrayed’ [Guardian review</a:t>
                      </a:r>
                    </a:p>
                    <a:p>
                      <a:endParaRPr lang="en-US" sz="12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pPr algn="ctr"/>
                      <a:endParaRPr lang="en-US" sz="1200" b="0" dirty="0"/>
                    </a:p>
                    <a:p>
                      <a:pPr algn="ctr"/>
                      <a:endParaRPr lang="en-US" sz="1200" b="0" dirty="0"/>
                    </a:p>
                    <a:p>
                      <a:pPr algn="ctr"/>
                      <a:endParaRPr lang="en-US" sz="1200" b="0" dirty="0"/>
                    </a:p>
                    <a:p>
                      <a:pPr algn="ctr"/>
                      <a:r>
                        <a:rPr lang="en-US" sz="1200" b="0" dirty="0"/>
                        <a:t>Stonewall</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effectLst/>
                        </a:rPr>
                        <a:t>Men or mice: is masculinity in crisis?</a:t>
                      </a:r>
                    </a:p>
                    <a:p>
                      <a:r>
                        <a:rPr lang="en-US" sz="1200" b="0" dirty="0"/>
                        <a:t>[Guardian, 2017]</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618002838"/>
                  </a:ext>
                </a:extLst>
              </a:tr>
              <a:tr h="370840">
                <a:tc>
                  <a:txBody>
                    <a:bodyPr/>
                    <a:lstStyle/>
                    <a:p>
                      <a:r>
                        <a:rPr lang="en-GB" sz="1200" b="0" kern="1200" dirty="0">
                          <a:effectLst/>
                        </a:rPr>
                        <a:t>1995, Guinness had been due to run a commercial directed by Tony Kaye featuring two men kissing to the sound of Tammy Wynette’s Stand By Your Man. It was cancelled.</a:t>
                      </a:r>
                      <a:endParaRPr lang="en-US" sz="12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GB" sz="1200" b="0" kern="1200" dirty="0">
                          <a:effectLst/>
                        </a:rPr>
                        <a:t>Social norms have also changed. In early 2000s, a lot of young female role models were getting pregnant. Among some young women it was a mark of status to get pregnant. Now it’s considered totally uncool.</a:t>
                      </a:r>
                      <a:endParaRPr lang="en-US" sz="12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GB" sz="1200" b="0" kern="1200" dirty="0">
                          <a:effectLst/>
                        </a:rPr>
                        <a:t>One in four children now grow up in one-parent homes</a:t>
                      </a:r>
                      <a:r>
                        <a:rPr lang="en-GB" sz="1200" b="0" u="sng" kern="1200" dirty="0">
                          <a:effectLst/>
                          <a:hlinkClick r:id="rId2"/>
                        </a:rPr>
                        <a:t> </a:t>
                      </a:r>
                      <a:r>
                        <a:rPr lang="en-GB" sz="1200" b="0" kern="1200" dirty="0">
                          <a:effectLst/>
                        </a:rPr>
                        <a:t>and 42% of marriages end in divorce</a:t>
                      </a:r>
                      <a:endParaRPr lang="en-US" sz="1200"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343781299"/>
                  </a:ext>
                </a:extLst>
              </a:tr>
            </a:tbl>
          </a:graphicData>
        </a:graphic>
      </p:graphicFrame>
      <p:sp>
        <p:nvSpPr>
          <p:cNvPr id="3" name="TextBox 2">
            <a:extLst>
              <a:ext uri="{FF2B5EF4-FFF2-40B4-BE49-F238E27FC236}">
                <a16:creationId xmlns="" xmlns:a16="http://schemas.microsoft.com/office/drawing/2014/main" id="{7C8B7A4B-ED12-9B47-806E-960917D5164D}"/>
              </a:ext>
            </a:extLst>
          </p:cNvPr>
          <p:cNvSpPr txBox="1"/>
          <p:nvPr/>
        </p:nvSpPr>
        <p:spPr>
          <a:xfrm>
            <a:off x="158496" y="97536"/>
            <a:ext cx="5693664" cy="369332"/>
          </a:xfrm>
          <a:prstGeom prst="rect">
            <a:avLst/>
          </a:prstGeom>
          <a:noFill/>
        </p:spPr>
        <p:txBody>
          <a:bodyPr wrap="square" rtlCol="0">
            <a:spAutoFit/>
          </a:bodyPr>
          <a:lstStyle/>
          <a:p>
            <a:r>
              <a:rPr lang="en-US" dirty="0">
                <a:solidFill>
                  <a:srgbClr val="009193"/>
                </a:solidFill>
              </a:rPr>
              <a:t>Context – </a:t>
            </a:r>
            <a:r>
              <a:rPr lang="en-US" sz="1100" dirty="0">
                <a:solidFill>
                  <a:srgbClr val="009193"/>
                </a:solidFill>
              </a:rPr>
              <a:t>here are some ideas</a:t>
            </a:r>
          </a:p>
        </p:txBody>
      </p:sp>
      <p:sp>
        <p:nvSpPr>
          <p:cNvPr id="4" name="TextBox 3">
            <a:extLst>
              <a:ext uri="{FF2B5EF4-FFF2-40B4-BE49-F238E27FC236}">
                <a16:creationId xmlns="" xmlns:a16="http://schemas.microsoft.com/office/drawing/2014/main" id="{EC234176-AB7A-E947-99BF-E3B3349E0812}"/>
              </a:ext>
            </a:extLst>
          </p:cNvPr>
          <p:cNvSpPr txBox="1"/>
          <p:nvPr/>
        </p:nvSpPr>
        <p:spPr>
          <a:xfrm>
            <a:off x="3779520" y="466868"/>
            <a:ext cx="3145536" cy="1200329"/>
          </a:xfrm>
          <a:prstGeom prst="rect">
            <a:avLst/>
          </a:prstGeom>
          <a:noFill/>
          <a:ln>
            <a:solidFill>
              <a:schemeClr val="tx1"/>
            </a:solidFill>
          </a:ln>
        </p:spPr>
        <p:txBody>
          <a:bodyPr wrap="square" rtlCol="0">
            <a:spAutoFit/>
          </a:bodyPr>
          <a:lstStyle/>
          <a:p>
            <a:r>
              <a:rPr lang="en-US" sz="1200" dirty="0"/>
              <a:t>Dante reflects a positive message – he suggests a meritocratic ideal because despite his ethnicity and single-parent background, he gets four A* at A Level and a university place.  It is also not presented in the novel as something unusual.  </a:t>
            </a:r>
          </a:p>
        </p:txBody>
      </p:sp>
      <p:sp>
        <p:nvSpPr>
          <p:cNvPr id="5" name="TextBox 4">
            <a:extLst>
              <a:ext uri="{FF2B5EF4-FFF2-40B4-BE49-F238E27FC236}">
                <a16:creationId xmlns="" xmlns:a16="http://schemas.microsoft.com/office/drawing/2014/main" id="{E6D3C2FC-68DB-A041-95C5-D58A8C94D02F}"/>
              </a:ext>
            </a:extLst>
          </p:cNvPr>
          <p:cNvSpPr txBox="1"/>
          <p:nvPr/>
        </p:nvSpPr>
        <p:spPr>
          <a:xfrm>
            <a:off x="6412992" y="4730496"/>
            <a:ext cx="2377440" cy="1754326"/>
          </a:xfrm>
          <a:prstGeom prst="rect">
            <a:avLst/>
          </a:prstGeom>
          <a:noFill/>
          <a:ln>
            <a:solidFill>
              <a:schemeClr val="tx1"/>
            </a:solidFill>
          </a:ln>
        </p:spPr>
        <p:txBody>
          <a:bodyPr wrap="square" rtlCol="0">
            <a:spAutoFit/>
          </a:bodyPr>
          <a:lstStyle/>
          <a:p>
            <a:r>
              <a:rPr lang="en-US" sz="1200" dirty="0"/>
              <a:t>Melanie is presented as alone and struggling at the start of the novel, suggesting that society does not adequately support young single mothers.  The judgmental nature of society is also represented by the woman in the shop, who assumes Dante is living on benefits.  </a:t>
            </a:r>
          </a:p>
        </p:txBody>
      </p:sp>
      <p:sp>
        <p:nvSpPr>
          <p:cNvPr id="6" name="TextBox 5">
            <a:extLst>
              <a:ext uri="{FF2B5EF4-FFF2-40B4-BE49-F238E27FC236}">
                <a16:creationId xmlns="" xmlns:a16="http://schemas.microsoft.com/office/drawing/2014/main" id="{D4841F69-0B80-FC4A-848E-92DA0E1B7071}"/>
              </a:ext>
            </a:extLst>
          </p:cNvPr>
          <p:cNvSpPr txBox="1"/>
          <p:nvPr/>
        </p:nvSpPr>
        <p:spPr>
          <a:xfrm>
            <a:off x="158496" y="4757987"/>
            <a:ext cx="2633472" cy="1754326"/>
          </a:xfrm>
          <a:prstGeom prst="rect">
            <a:avLst/>
          </a:prstGeom>
          <a:solidFill>
            <a:schemeClr val="bg1"/>
          </a:solidFill>
          <a:ln>
            <a:solidFill>
              <a:schemeClr val="tx1"/>
            </a:solidFill>
          </a:ln>
        </p:spPr>
        <p:txBody>
          <a:bodyPr wrap="square" rtlCol="0">
            <a:spAutoFit/>
          </a:bodyPr>
          <a:lstStyle/>
          <a:p>
            <a:r>
              <a:rPr lang="en-US" sz="1200" dirty="0"/>
              <a:t>Adam reflects the more enlightened 21</a:t>
            </a:r>
            <a:r>
              <a:rPr lang="en-US" sz="1200" baseline="30000" dirty="0"/>
              <a:t>st</a:t>
            </a:r>
            <a:r>
              <a:rPr lang="en-US" sz="1200" dirty="0"/>
              <a:t> century acceptance of homosexuality, but Blackman shows that intolerance still exists as she presents Josh as conflicted about his sexuality.  Dante also does not automatically stand up for his brother, reflecting the casual homophobia still present in society.  </a:t>
            </a:r>
          </a:p>
        </p:txBody>
      </p:sp>
      <p:cxnSp>
        <p:nvCxnSpPr>
          <p:cNvPr id="8" name="Straight Arrow Connector 7">
            <a:extLst>
              <a:ext uri="{FF2B5EF4-FFF2-40B4-BE49-F238E27FC236}">
                <a16:creationId xmlns="" xmlns:a16="http://schemas.microsoft.com/office/drawing/2014/main" id="{82C8DD9A-216C-8F47-9A7A-FECC2E5D345C}"/>
              </a:ext>
            </a:extLst>
          </p:cNvPr>
          <p:cNvCxnSpPr/>
          <p:nvPr/>
        </p:nvCxnSpPr>
        <p:spPr>
          <a:xfrm flipH="1">
            <a:off x="4255008" y="1536192"/>
            <a:ext cx="768096" cy="658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7D9EA276-22F0-E749-8165-8A1DE9C53989}"/>
              </a:ext>
            </a:extLst>
          </p:cNvPr>
          <p:cNvCxnSpPr/>
          <p:nvPr/>
        </p:nvCxnSpPr>
        <p:spPr>
          <a:xfrm flipV="1">
            <a:off x="621792" y="4422664"/>
            <a:ext cx="987552" cy="393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0D9CEF27-638A-8A4D-BCF1-D637C9909482}"/>
              </a:ext>
            </a:extLst>
          </p:cNvPr>
          <p:cNvCxnSpPr>
            <a:stCxn id="5" idx="1"/>
          </p:cNvCxnSpPr>
          <p:nvPr/>
        </p:nvCxnSpPr>
        <p:spPr>
          <a:xfrm flipH="1" flipV="1">
            <a:off x="4409162" y="4133589"/>
            <a:ext cx="2003830" cy="1474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756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a:extLst>
              <a:ext uri="{FF2B5EF4-FFF2-40B4-BE49-F238E27FC236}">
                <a16:creationId xmlns="" xmlns:a16="http://schemas.microsoft.com/office/drawing/2014/main" id="{11FDA51B-ED0F-E641-9178-D9B230D0E83E}"/>
              </a:ext>
            </a:extLst>
          </p:cNvPr>
          <p:cNvSpPr/>
          <p:nvPr/>
        </p:nvSpPr>
        <p:spPr>
          <a:xfrm rot="17728246">
            <a:off x="-85913" y="355322"/>
            <a:ext cx="3413503" cy="287912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F2C5D74-8096-B24E-88CF-F4B819A8206D}"/>
              </a:ext>
            </a:extLst>
          </p:cNvPr>
          <p:cNvSpPr txBox="1"/>
          <p:nvPr/>
        </p:nvSpPr>
        <p:spPr>
          <a:xfrm>
            <a:off x="951470" y="308919"/>
            <a:ext cx="1338738" cy="400110"/>
          </a:xfrm>
          <a:prstGeom prst="rect">
            <a:avLst/>
          </a:prstGeom>
          <a:noFill/>
        </p:spPr>
        <p:txBody>
          <a:bodyPr wrap="square" rtlCol="0">
            <a:spAutoFit/>
          </a:bodyPr>
          <a:lstStyle/>
          <a:p>
            <a:r>
              <a:rPr lang="en-US" sz="1000" dirty="0" err="1"/>
              <a:t>Summarise</a:t>
            </a:r>
            <a:r>
              <a:rPr lang="en-US" sz="1000" dirty="0"/>
              <a:t> the speech in 3 sentences</a:t>
            </a:r>
          </a:p>
        </p:txBody>
      </p:sp>
      <p:sp>
        <p:nvSpPr>
          <p:cNvPr id="6" name="Triangle 5">
            <a:extLst>
              <a:ext uri="{FF2B5EF4-FFF2-40B4-BE49-F238E27FC236}">
                <a16:creationId xmlns="" xmlns:a16="http://schemas.microsoft.com/office/drawing/2014/main" id="{60FAEECF-DC9C-914A-91AF-9E5461226DDE}"/>
              </a:ext>
            </a:extLst>
          </p:cNvPr>
          <p:cNvSpPr/>
          <p:nvPr/>
        </p:nvSpPr>
        <p:spPr>
          <a:xfrm rot="10800000">
            <a:off x="6685005" y="112706"/>
            <a:ext cx="2347784" cy="460757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D6DC6B4A-0BE0-194F-9203-5A1EA0AD335F}"/>
              </a:ext>
            </a:extLst>
          </p:cNvPr>
          <p:cNvSpPr txBox="1"/>
          <p:nvPr/>
        </p:nvSpPr>
        <p:spPr>
          <a:xfrm>
            <a:off x="6685005" y="112707"/>
            <a:ext cx="2199503" cy="3016210"/>
          </a:xfrm>
          <a:prstGeom prst="rect">
            <a:avLst/>
          </a:prstGeom>
          <a:noFill/>
        </p:spPr>
        <p:txBody>
          <a:bodyPr wrap="square" rtlCol="0">
            <a:spAutoFit/>
          </a:bodyPr>
          <a:lstStyle/>
          <a:p>
            <a:r>
              <a:rPr lang="en-US" sz="1000" dirty="0"/>
              <a:t>Describe Malcom in :</a:t>
            </a:r>
          </a:p>
          <a:p>
            <a:endParaRPr lang="en-US" sz="1000" dirty="0"/>
          </a:p>
          <a:p>
            <a:endParaRPr lang="en-US" sz="1000" dirty="0"/>
          </a:p>
          <a:p>
            <a:endParaRPr lang="en-US" sz="1000" dirty="0"/>
          </a:p>
          <a:p>
            <a:r>
              <a:rPr lang="en-US" sz="1000" dirty="0"/>
              <a:t>       Six adjectives:</a:t>
            </a:r>
          </a:p>
          <a:p>
            <a:r>
              <a:rPr lang="en-US" sz="1000" dirty="0"/>
              <a:t>     </a:t>
            </a:r>
          </a:p>
          <a:p>
            <a:endParaRPr lang="en-US" sz="1000" dirty="0"/>
          </a:p>
          <a:p>
            <a:endParaRPr lang="en-US" sz="1000" dirty="0"/>
          </a:p>
          <a:p>
            <a:endParaRPr lang="en-US" sz="1000" dirty="0"/>
          </a:p>
          <a:p>
            <a:endParaRPr lang="en-US" sz="1000" dirty="0"/>
          </a:p>
          <a:p>
            <a:endParaRPr lang="en-US" sz="1000" dirty="0"/>
          </a:p>
          <a:p>
            <a:r>
              <a:rPr lang="en-US" sz="1000" dirty="0"/>
              <a:t>                   </a:t>
            </a:r>
          </a:p>
          <a:p>
            <a:endParaRPr lang="en-US" sz="1000" dirty="0"/>
          </a:p>
          <a:p>
            <a:endParaRPr lang="en-US" sz="1000" dirty="0"/>
          </a:p>
          <a:p>
            <a:endParaRPr lang="en-US" sz="1000" dirty="0"/>
          </a:p>
          <a:p>
            <a:r>
              <a:rPr lang="en-US" sz="1000" dirty="0"/>
              <a:t>                     Three:</a:t>
            </a:r>
          </a:p>
          <a:p>
            <a:endParaRPr lang="en-US" sz="1000" dirty="0"/>
          </a:p>
          <a:p>
            <a:endParaRPr lang="en-US" sz="1000" dirty="0"/>
          </a:p>
          <a:p>
            <a:endParaRPr lang="en-US" sz="1000" dirty="0"/>
          </a:p>
        </p:txBody>
      </p:sp>
      <p:pic>
        <p:nvPicPr>
          <p:cNvPr id="11" name="Picture 10" descr="A picture containing game, table, basketball, mirror&#10;&#10;Description automatically generated">
            <a:extLst>
              <a:ext uri="{FF2B5EF4-FFF2-40B4-BE49-F238E27FC236}">
                <a16:creationId xmlns="" xmlns:a16="http://schemas.microsoft.com/office/drawing/2014/main" id="{5EEF4BB6-490E-574D-A604-689695EE9FF1}"/>
              </a:ext>
            </a:extLst>
          </p:cNvPr>
          <p:cNvPicPr>
            <a:picLocks noChangeAspect="1"/>
          </p:cNvPicPr>
          <p:nvPr/>
        </p:nvPicPr>
        <p:blipFill>
          <a:blip r:embed="rId2"/>
          <a:stretch>
            <a:fillRect/>
          </a:stretch>
        </p:blipFill>
        <p:spPr>
          <a:xfrm>
            <a:off x="4055432" y="4507995"/>
            <a:ext cx="3614537" cy="2025012"/>
          </a:xfrm>
          <a:prstGeom prst="rect">
            <a:avLst/>
          </a:prstGeom>
          <a:ln>
            <a:solidFill>
              <a:schemeClr val="tx1">
                <a:lumMod val="50000"/>
                <a:lumOff val="50000"/>
              </a:schemeClr>
            </a:solidFill>
          </a:ln>
          <a:effectLst>
            <a:outerShdw blurRad="50800" dist="50800" dir="5400000" algn="ctr" rotWithShape="0">
              <a:srgbClr val="000000">
                <a:alpha val="18000"/>
              </a:srgbClr>
            </a:outerShdw>
          </a:effectLst>
        </p:spPr>
      </p:pic>
      <p:sp>
        <p:nvSpPr>
          <p:cNvPr id="10" name="TextBox 9">
            <a:extLst>
              <a:ext uri="{FF2B5EF4-FFF2-40B4-BE49-F238E27FC236}">
                <a16:creationId xmlns="" xmlns:a16="http://schemas.microsoft.com/office/drawing/2014/main" id="{C55F0B03-2AEF-5445-A1CB-4B3B8941B274}"/>
              </a:ext>
            </a:extLst>
          </p:cNvPr>
          <p:cNvSpPr txBox="1"/>
          <p:nvPr/>
        </p:nvSpPr>
        <p:spPr>
          <a:xfrm>
            <a:off x="4907787" y="4575496"/>
            <a:ext cx="2706130" cy="800219"/>
          </a:xfrm>
          <a:prstGeom prst="rect">
            <a:avLst/>
          </a:prstGeom>
          <a:noFill/>
        </p:spPr>
        <p:txBody>
          <a:bodyPr wrap="square" rtlCol="0">
            <a:spAutoFit/>
          </a:bodyPr>
          <a:lstStyle/>
          <a:p>
            <a:r>
              <a:rPr lang="en-US" sz="1000" dirty="0"/>
              <a:t>Crunch the speech – find the nine juiciest words</a:t>
            </a:r>
          </a:p>
          <a:p>
            <a:endParaRPr lang="en-US" dirty="0"/>
          </a:p>
          <a:p>
            <a:endParaRPr lang="en-US" dirty="0"/>
          </a:p>
        </p:txBody>
      </p:sp>
      <p:pic>
        <p:nvPicPr>
          <p:cNvPr id="13" name="Picture 12" descr="A close up of a logo&#10;&#10;Description automatically generated">
            <a:extLst>
              <a:ext uri="{FF2B5EF4-FFF2-40B4-BE49-F238E27FC236}">
                <a16:creationId xmlns="" xmlns:a16="http://schemas.microsoft.com/office/drawing/2014/main" id="{06063976-C4DD-6F47-A676-6C816EA09270}"/>
              </a:ext>
            </a:extLst>
          </p:cNvPr>
          <p:cNvPicPr>
            <a:picLocks noChangeAspect="1"/>
          </p:cNvPicPr>
          <p:nvPr/>
        </p:nvPicPr>
        <p:blipFill>
          <a:blip r:embed="rId3">
            <a:alphaModFix amt="12000"/>
          </a:blip>
          <a:stretch>
            <a:fillRect/>
          </a:stretch>
        </p:blipFill>
        <p:spPr>
          <a:xfrm>
            <a:off x="74663" y="4000613"/>
            <a:ext cx="3035300" cy="2527300"/>
          </a:xfrm>
          <a:prstGeom prst="rect">
            <a:avLst/>
          </a:prstGeom>
          <a:ln>
            <a:solidFill>
              <a:schemeClr val="tx1"/>
            </a:solidFill>
          </a:ln>
        </p:spPr>
      </p:pic>
      <p:sp>
        <p:nvSpPr>
          <p:cNvPr id="14" name="Rectangle 13">
            <a:extLst>
              <a:ext uri="{FF2B5EF4-FFF2-40B4-BE49-F238E27FC236}">
                <a16:creationId xmlns="" xmlns:a16="http://schemas.microsoft.com/office/drawing/2014/main" id="{1AE46CB7-5250-C643-A6EE-00A61189D117}"/>
              </a:ext>
            </a:extLst>
          </p:cNvPr>
          <p:cNvSpPr/>
          <p:nvPr/>
        </p:nvSpPr>
        <p:spPr>
          <a:xfrm>
            <a:off x="0" y="4092176"/>
            <a:ext cx="3109963" cy="1785104"/>
          </a:xfrm>
          <a:prstGeom prst="rect">
            <a:avLst/>
          </a:prstGeom>
        </p:spPr>
        <p:txBody>
          <a:bodyPr wrap="square">
            <a:spAutoFit/>
          </a:bodyPr>
          <a:lstStyle/>
          <a:p>
            <a:pPr algn="ctr"/>
            <a:r>
              <a:rPr lang="en-GB" sz="1100" dirty="0"/>
              <a:t>FIND :</a:t>
            </a:r>
          </a:p>
          <a:p>
            <a:pPr algn="ctr"/>
            <a:endParaRPr lang="en-GB" sz="1100" dirty="0"/>
          </a:p>
          <a:p>
            <a:pPr marL="171450" indent="-171450">
              <a:buFont typeface="+mj-lt"/>
              <a:buAutoNum type="arabicPeriod"/>
            </a:pPr>
            <a:r>
              <a:rPr lang="en-GB" sz="1100" dirty="0"/>
              <a:t>Something that would remind the audience of his father.</a:t>
            </a:r>
          </a:p>
          <a:p>
            <a:pPr marL="171450" indent="-171450">
              <a:buFont typeface="+mj-lt"/>
              <a:buAutoNum type="arabicPeriod"/>
            </a:pPr>
            <a:r>
              <a:rPr lang="en-GB" sz="1100" dirty="0"/>
              <a:t>Something that shows he does not want to accord Macbeth any dignity.</a:t>
            </a:r>
          </a:p>
          <a:p>
            <a:pPr marL="171450" indent="-171450">
              <a:buFont typeface="+mj-lt"/>
              <a:buAutoNum type="arabicPeriod"/>
            </a:pPr>
            <a:r>
              <a:rPr lang="en-GB" sz="1100" dirty="0"/>
              <a:t>A sign that he believes in democracy.  </a:t>
            </a:r>
          </a:p>
          <a:p>
            <a:pPr marL="171450" indent="-171450">
              <a:buFont typeface="+mj-lt"/>
              <a:buAutoNum type="arabicPeriod"/>
            </a:pPr>
            <a:endParaRPr lang="en-GB" sz="1100" dirty="0"/>
          </a:p>
          <a:p>
            <a:pPr marL="228600" indent="-228600">
              <a:buAutoNum type="arabicPeriod"/>
            </a:pPr>
            <a:endParaRPr lang="en-GB" sz="1100" dirty="0"/>
          </a:p>
          <a:p>
            <a:r>
              <a:rPr lang="en-GB" sz="1100" dirty="0"/>
              <a:t>  </a:t>
            </a:r>
          </a:p>
        </p:txBody>
      </p:sp>
      <p:sp>
        <p:nvSpPr>
          <p:cNvPr id="2" name="TextBox 1">
            <a:extLst>
              <a:ext uri="{FF2B5EF4-FFF2-40B4-BE49-F238E27FC236}">
                <a16:creationId xmlns="" xmlns:a16="http://schemas.microsoft.com/office/drawing/2014/main" id="{DAFFA456-D0AD-FC44-A369-6AA3876460B2}"/>
              </a:ext>
            </a:extLst>
          </p:cNvPr>
          <p:cNvSpPr txBox="1"/>
          <p:nvPr/>
        </p:nvSpPr>
        <p:spPr>
          <a:xfrm>
            <a:off x="3184626" y="234779"/>
            <a:ext cx="3309707" cy="3600986"/>
          </a:xfrm>
          <a:prstGeom prst="rect">
            <a:avLst/>
          </a:prstGeom>
          <a:noFill/>
          <a:ln>
            <a:solidFill>
              <a:schemeClr val="tx1">
                <a:lumMod val="50000"/>
                <a:lumOff val="50000"/>
              </a:schemeClr>
            </a:solidFill>
          </a:ln>
        </p:spPr>
        <p:txBody>
          <a:bodyPr wrap="square" rtlCol="0">
            <a:spAutoFit/>
          </a:bodyPr>
          <a:lstStyle/>
          <a:p>
            <a:r>
              <a:rPr lang="en-GB" sz="1200" cap="all" dirty="0"/>
              <a:t>KING MALCOLM</a:t>
            </a:r>
            <a:endParaRPr lang="en-GB" sz="1200" dirty="0"/>
          </a:p>
          <a:p>
            <a:r>
              <a:rPr lang="en-GB" sz="1200" dirty="0"/>
              <a:t>We shall not spend a large expense of time</a:t>
            </a:r>
          </a:p>
          <a:p>
            <a:r>
              <a:rPr lang="en-GB" sz="1200" dirty="0"/>
              <a:t>Before we reckon with your several loves,</a:t>
            </a:r>
          </a:p>
          <a:p>
            <a:r>
              <a:rPr lang="en-GB" sz="1200" dirty="0"/>
              <a:t>And make us even with you. My thanes and kinsmen,</a:t>
            </a:r>
          </a:p>
          <a:p>
            <a:r>
              <a:rPr lang="en-GB" sz="1200" dirty="0"/>
              <a:t>Henceforth be earls, the first that ever Scotland</a:t>
            </a:r>
          </a:p>
          <a:p>
            <a:r>
              <a:rPr lang="en-GB" sz="1200" dirty="0"/>
              <a:t>In such an </a:t>
            </a:r>
            <a:r>
              <a:rPr lang="en-GB" sz="1200" dirty="0" err="1"/>
              <a:t>honor</a:t>
            </a:r>
            <a:r>
              <a:rPr lang="en-GB" sz="1200" dirty="0"/>
              <a:t> </a:t>
            </a:r>
            <a:r>
              <a:rPr lang="en-GB" sz="1200" dirty="0" err="1"/>
              <a:t>nam’d</a:t>
            </a:r>
            <a:r>
              <a:rPr lang="en-GB" sz="1200" dirty="0"/>
              <a:t>. What’s more to do,</a:t>
            </a:r>
          </a:p>
          <a:p>
            <a:r>
              <a:rPr lang="en-GB" sz="1200" dirty="0"/>
              <a:t>Which would be planted newly with the time,</a:t>
            </a:r>
          </a:p>
          <a:p>
            <a:r>
              <a:rPr lang="en-GB" sz="1200" dirty="0"/>
              <a:t>As calling home our </a:t>
            </a:r>
            <a:r>
              <a:rPr lang="en-GB" sz="1200" dirty="0" err="1"/>
              <a:t>exil’d</a:t>
            </a:r>
            <a:r>
              <a:rPr lang="en-GB" sz="1200" dirty="0"/>
              <a:t> friends abroad</a:t>
            </a:r>
          </a:p>
          <a:p>
            <a:r>
              <a:rPr lang="en-GB" sz="1200" dirty="0"/>
              <a:t>That fled the snares of watchful tyranny,</a:t>
            </a:r>
          </a:p>
          <a:p>
            <a:r>
              <a:rPr lang="en-GB" sz="1200" dirty="0"/>
              <a:t>Producing forth the cruel ministers</a:t>
            </a:r>
          </a:p>
          <a:p>
            <a:r>
              <a:rPr lang="en-GB" sz="1200" dirty="0"/>
              <a:t>Of this dead butcher and his fiend-like queen,</a:t>
            </a:r>
          </a:p>
          <a:p>
            <a:r>
              <a:rPr lang="en-GB" sz="1200" dirty="0"/>
              <a:t>Who (as ’tis thought) by self and violent hands</a:t>
            </a:r>
          </a:p>
          <a:p>
            <a:r>
              <a:rPr lang="en-GB" sz="1200" dirty="0"/>
              <a:t>Took off her life; this, and what needful else</a:t>
            </a:r>
          </a:p>
          <a:p>
            <a:r>
              <a:rPr lang="en-GB" sz="1200" dirty="0"/>
              <a:t>That calls upon us, by the grace of Grace,</a:t>
            </a:r>
          </a:p>
          <a:p>
            <a:r>
              <a:rPr lang="en-GB" sz="1200" dirty="0"/>
              <a:t>We will perform in measure, time, and place.</a:t>
            </a:r>
          </a:p>
          <a:p>
            <a:r>
              <a:rPr lang="en-GB" sz="1200" dirty="0"/>
              <a:t>So thanks to all at once and to each one,</a:t>
            </a:r>
          </a:p>
          <a:p>
            <a:r>
              <a:rPr lang="en-GB" sz="1200" dirty="0"/>
              <a:t>Whom we invite to see us </a:t>
            </a:r>
            <a:r>
              <a:rPr lang="en-GB" sz="1200" dirty="0" err="1"/>
              <a:t>crown’d</a:t>
            </a:r>
            <a:r>
              <a:rPr lang="en-GB" sz="1200" dirty="0"/>
              <a:t> at Scone.</a:t>
            </a:r>
          </a:p>
          <a:p>
            <a:r>
              <a:rPr lang="en-GB" sz="1200" i="1" dirty="0"/>
              <a:t>Flourish. Exeunt </a:t>
            </a:r>
            <a:r>
              <a:rPr lang="en-GB" sz="1200" i="1" dirty="0" err="1"/>
              <a:t>omnes</a:t>
            </a:r>
            <a:r>
              <a:rPr lang="en-GB" sz="1200" i="1" dirty="0"/>
              <a:t>.</a:t>
            </a:r>
            <a:endParaRPr lang="en-GB" sz="1200" dirty="0"/>
          </a:p>
        </p:txBody>
      </p:sp>
    </p:spTree>
    <p:extLst>
      <p:ext uri="{BB962C8B-B14F-4D97-AF65-F5344CB8AC3E}">
        <p14:creationId xmlns:p14="http://schemas.microsoft.com/office/powerpoint/2010/main" val="1242881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7EADC95-CE83-1641-952F-53B668D043F6}"/>
              </a:ext>
            </a:extLst>
          </p:cNvPr>
          <p:cNvSpPr>
            <a:spLocks noGrp="1"/>
          </p:cNvSpPr>
          <p:nvPr>
            <p:ph type="body" idx="1"/>
          </p:nvPr>
        </p:nvSpPr>
        <p:spPr/>
        <p:txBody>
          <a:bodyPr/>
          <a:lstStyle/>
          <a:p>
            <a:endParaRPr lang="en-US"/>
          </a:p>
        </p:txBody>
      </p:sp>
      <p:sp>
        <p:nvSpPr>
          <p:cNvPr id="3" name="Title 2">
            <a:extLst>
              <a:ext uri="{FF2B5EF4-FFF2-40B4-BE49-F238E27FC236}">
                <a16:creationId xmlns="" xmlns:a16="http://schemas.microsoft.com/office/drawing/2014/main" id="{4CDD8898-D8E0-034C-9D76-91EC0A148B1E}"/>
              </a:ext>
            </a:extLst>
          </p:cNvPr>
          <p:cNvSpPr>
            <a:spLocks noGrp="1"/>
          </p:cNvSpPr>
          <p:nvPr>
            <p:ph type="title"/>
          </p:nvPr>
        </p:nvSpPr>
        <p:spPr/>
        <p:txBody>
          <a:bodyPr/>
          <a:lstStyle/>
          <a:p>
            <a:endParaRPr lang="en-US"/>
          </a:p>
        </p:txBody>
      </p:sp>
      <p:pic>
        <p:nvPicPr>
          <p:cNvPr id="5" name="Picture 4" descr="A screenshot of text&#10;&#10;Description automatically generated">
            <a:extLst>
              <a:ext uri="{FF2B5EF4-FFF2-40B4-BE49-F238E27FC236}">
                <a16:creationId xmlns="" xmlns:a16="http://schemas.microsoft.com/office/drawing/2014/main" id="{273D35D1-2FF5-AF47-92EF-22855610200B}"/>
              </a:ext>
            </a:extLst>
          </p:cNvPr>
          <p:cNvPicPr>
            <a:picLocks noChangeAspect="1"/>
          </p:cNvPicPr>
          <p:nvPr/>
        </p:nvPicPr>
        <p:blipFill>
          <a:blip r:embed="rId2"/>
          <a:stretch>
            <a:fillRect/>
          </a:stretch>
        </p:blipFill>
        <p:spPr>
          <a:xfrm>
            <a:off x="0" y="345959"/>
            <a:ext cx="9144000" cy="6465693"/>
          </a:xfrm>
          <a:prstGeom prst="rect">
            <a:avLst/>
          </a:prstGeom>
        </p:spPr>
      </p:pic>
      <p:sp>
        <p:nvSpPr>
          <p:cNvPr id="6" name="TextBox 5">
            <a:extLst>
              <a:ext uri="{FF2B5EF4-FFF2-40B4-BE49-F238E27FC236}">
                <a16:creationId xmlns="" xmlns:a16="http://schemas.microsoft.com/office/drawing/2014/main" id="{FD9D81F7-70C1-EB4A-A656-81CDA1A2EAAE}"/>
              </a:ext>
            </a:extLst>
          </p:cNvPr>
          <p:cNvSpPr txBox="1"/>
          <p:nvPr/>
        </p:nvSpPr>
        <p:spPr>
          <a:xfrm>
            <a:off x="6493790" y="6199322"/>
            <a:ext cx="2275810" cy="369332"/>
          </a:xfrm>
          <a:prstGeom prst="rect">
            <a:avLst/>
          </a:prstGeom>
          <a:noFill/>
        </p:spPr>
        <p:txBody>
          <a:bodyPr wrap="square" rtlCol="0">
            <a:spAutoFit/>
          </a:bodyPr>
          <a:lstStyle/>
          <a:p>
            <a:r>
              <a:rPr lang="en-GB" dirty="0">
                <a:hlinkClick r:id="rId3"/>
              </a:rPr>
              <a:t>British Library</a:t>
            </a:r>
            <a:endParaRPr lang="en-US" dirty="0"/>
          </a:p>
        </p:txBody>
      </p:sp>
    </p:spTree>
    <p:extLst>
      <p:ext uri="{BB962C8B-B14F-4D97-AF65-F5344CB8AC3E}">
        <p14:creationId xmlns:p14="http://schemas.microsoft.com/office/powerpoint/2010/main" val="19008138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BB0FEAC-36A0-9B47-BC31-C0B37F3DF555}"/>
              </a:ext>
            </a:extLst>
          </p:cNvPr>
          <p:cNvSpPr>
            <a:spLocks noGrp="1"/>
          </p:cNvSpPr>
          <p:nvPr>
            <p:ph type="title"/>
          </p:nvPr>
        </p:nvSpPr>
        <p:spPr>
          <a:xfrm>
            <a:off x="346832" y="122321"/>
            <a:ext cx="8450336" cy="703422"/>
          </a:xfrm>
        </p:spPr>
        <p:txBody>
          <a:bodyPr>
            <a:normAutofit fontScale="90000"/>
          </a:bodyPr>
          <a:lstStyle/>
          <a:p>
            <a:r>
              <a:rPr lang="en-US" dirty="0"/>
              <a:t>Building up your comparison</a:t>
            </a:r>
          </a:p>
        </p:txBody>
      </p:sp>
      <p:graphicFrame>
        <p:nvGraphicFramePr>
          <p:cNvPr id="5" name="Table 4">
            <a:extLst>
              <a:ext uri="{FF2B5EF4-FFF2-40B4-BE49-F238E27FC236}">
                <a16:creationId xmlns="" xmlns:a16="http://schemas.microsoft.com/office/drawing/2014/main" id="{403B5040-5E1C-4C4D-BA76-169CBC2F7C8C}"/>
              </a:ext>
            </a:extLst>
          </p:cNvPr>
          <p:cNvGraphicFramePr>
            <a:graphicFrameLocks noGrp="1"/>
          </p:cNvGraphicFramePr>
          <p:nvPr/>
        </p:nvGraphicFramePr>
        <p:xfrm>
          <a:off x="160020" y="825743"/>
          <a:ext cx="8637148" cy="5909937"/>
        </p:xfrm>
        <a:graphic>
          <a:graphicData uri="http://schemas.openxmlformats.org/drawingml/2006/table">
            <a:tbl>
              <a:tblPr firstRow="1" firstCol="1" bandRow="1"/>
              <a:tblGrid>
                <a:gridCol w="3296102">
                  <a:extLst>
                    <a:ext uri="{9D8B030D-6E8A-4147-A177-3AD203B41FA5}">
                      <a16:colId xmlns="" xmlns:a16="http://schemas.microsoft.com/office/drawing/2014/main" val="3150939076"/>
                    </a:ext>
                  </a:extLst>
                </a:gridCol>
                <a:gridCol w="5341046">
                  <a:extLst>
                    <a:ext uri="{9D8B030D-6E8A-4147-A177-3AD203B41FA5}">
                      <a16:colId xmlns="" xmlns:a16="http://schemas.microsoft.com/office/drawing/2014/main" val="3693784867"/>
                    </a:ext>
                  </a:extLst>
                </a:gridCol>
              </a:tblGrid>
              <a:tr h="198652">
                <a:tc>
                  <a:txBody>
                    <a:bodyPr/>
                    <a:lstStyle/>
                    <a:p>
                      <a:pPr>
                        <a:spcAft>
                          <a:spcPts val="0"/>
                        </a:spcAft>
                      </a:pPr>
                      <a:r>
                        <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Exposure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Images of war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2332260"/>
                  </a:ext>
                </a:extLst>
              </a:tr>
              <a:tr h="1344026">
                <a:tc rowSpan="4">
                  <a:txBody>
                    <a:bodyPr/>
                    <a:lstStyle/>
                    <a:p>
                      <a:pPr>
                        <a:spcAft>
                          <a:spcPts val="0"/>
                        </a:spcAft>
                      </a:pPr>
                      <a:r>
                        <a:rPr lang="en-GB"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dirty="0">
                          <a:solidFill>
                            <a:schemeClr val="tx2"/>
                          </a:solidFill>
                          <a:effectLst/>
                          <a:latin typeface="Calibri" panose="020F0502020204030204" pitchFamily="34" charset="0"/>
                          <a:ea typeface="Times New Roman" panose="02020603050405020304" pitchFamily="18" charset="0"/>
                        </a:rPr>
                        <a:t>Our brains ache, in the merciless iced east winds that knive us . . .</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Wearied we keep awake because the night is silent . . .</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Low drooping flares confuse our memory of the salient . . .</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Worried by silence, sentries whisper, curious, nervous,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But nothing happens.</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Watching, we hear the mad gusts tugging on the wire,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Like twitching agonies of men among its brambles.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Northward, incessantly, the flickering gunnery rumbles,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Far off, like a dull rumour of some other war.</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What are we doing here?</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The poignant misery of dawn begins to grow . . .</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 only know war lasts, rain soaks, and clouds sag stormy.</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Dawn massing in the east her melancholy army</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Attacks once more in ranks on shivering ranks of grey,</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But nothing happens.</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Sudden successive flights of bullets streak the silence.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Less deadly than the air that shudders black with snow,</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With sidelong flowing flakes that flock, pause, and renew,</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 watch them wandering up and down the wind’s nonchalance,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But nothing happens</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Pale flakes with fingering stealth come feeling for our faces—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 cringe in holes, back on forgotten dreams, and stare, snow-dazed,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Deep into grassier ditches. So we drowse, sun-dozed,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Littered with blossoms trickling where the blackbird fusses.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—Is it that we are dying?</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Slowly our ghosts drag home: glimpsing the sunk fires, glozed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With crusted dark-red jewels; crickets jingle there;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For hours the innocent mice rejoice: the house is theirs;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Shutters and doors, all closed: on us the doors are closed,—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 turn back to our dying.</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Since we believe not otherwise can kind fires burn;</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Now ever suns smile true on child, or field, or fruit.</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For God’s invincible spring our love is made afraid;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Therefore, not loath, we lie out here; therefore were born,</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For love of God seems dying.</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Tonight, this frost will fasten on this mud and us,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Shrivelling many hands, and puckering foreheads crisp.</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The burying-party, picks and shovels in shaking grasp,</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Pause over half-known faces. All their eyes are ice,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But nothing happens</a:t>
                      </a:r>
                      <a:r>
                        <a:rPr lang="en-GB" sz="900" dirty="0">
                          <a:solidFill>
                            <a:schemeClr val="tx2"/>
                          </a:solidFill>
                          <a:effectLst/>
                          <a:latin typeface="Arial" panose="020B0604020202020204" pitchFamily="34" charset="0"/>
                          <a:ea typeface="Times New Roman" panose="02020603050405020304" pitchFamily="18" charset="0"/>
                        </a:rPr>
                        <a:t>.</a:t>
                      </a:r>
                      <a:endParaRPr lang="en-GB" sz="9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1</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63718547"/>
                  </a:ext>
                </a:extLst>
              </a:tr>
              <a:tr h="1333022">
                <a:tc vMerge="1">
                  <a:txBody>
                    <a:bodyPr/>
                    <a:lstStyle/>
                    <a:p>
                      <a:endParaRPr lang="en-US"/>
                    </a:p>
                  </a:txBody>
                  <a:tcPr/>
                </a:tc>
                <a:tc>
                  <a:txBody>
                    <a:bodyPr/>
                    <a:lstStyle/>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2</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34053429"/>
                  </a:ext>
                </a:extLst>
              </a:tr>
              <a:tr h="2033084">
                <a:tc vMerge="1">
                  <a:txBody>
                    <a:bodyPr/>
                    <a:lstStyle/>
                    <a:p>
                      <a:endParaRPr lang="en-US"/>
                    </a:p>
                  </a:txBody>
                  <a:tcPr/>
                </a:tc>
                <a:tc>
                  <a:txBody>
                    <a:bodyPr/>
                    <a:lstStyle/>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3</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30118166"/>
                  </a:ext>
                </a:extLst>
              </a:tr>
              <a:tr h="1001153">
                <a:tc vMerge="1">
                  <a:txBody>
                    <a:bodyPr/>
                    <a:lstStyle/>
                    <a:p>
                      <a:endParaRPr lang="en-US"/>
                    </a:p>
                  </a:txBody>
                  <a:tcPr/>
                </a:tc>
                <a:tc>
                  <a:txBody>
                    <a:bodyPr/>
                    <a:lstStyle/>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Relevant context?  Which point to connect it with.</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54784265"/>
                  </a:ext>
                </a:extLst>
              </a:tr>
            </a:tbl>
          </a:graphicData>
        </a:graphic>
      </p:graphicFrame>
    </p:spTree>
    <p:extLst>
      <p:ext uri="{BB962C8B-B14F-4D97-AF65-F5344CB8AC3E}">
        <p14:creationId xmlns:p14="http://schemas.microsoft.com/office/powerpoint/2010/main" val="1966441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BB0FEAC-36A0-9B47-BC31-C0B37F3DF555}"/>
              </a:ext>
            </a:extLst>
          </p:cNvPr>
          <p:cNvSpPr>
            <a:spLocks noGrp="1"/>
          </p:cNvSpPr>
          <p:nvPr>
            <p:ph type="title"/>
          </p:nvPr>
        </p:nvSpPr>
        <p:spPr>
          <a:xfrm>
            <a:off x="346832" y="122321"/>
            <a:ext cx="8450336" cy="703422"/>
          </a:xfrm>
        </p:spPr>
        <p:txBody>
          <a:bodyPr>
            <a:normAutofit fontScale="90000"/>
          </a:bodyPr>
          <a:lstStyle/>
          <a:p>
            <a:r>
              <a:rPr lang="en-US" dirty="0"/>
              <a:t>Building up your comparison</a:t>
            </a:r>
          </a:p>
        </p:txBody>
      </p:sp>
      <p:graphicFrame>
        <p:nvGraphicFramePr>
          <p:cNvPr id="5" name="Table 4">
            <a:extLst>
              <a:ext uri="{FF2B5EF4-FFF2-40B4-BE49-F238E27FC236}">
                <a16:creationId xmlns="" xmlns:a16="http://schemas.microsoft.com/office/drawing/2014/main" id="{403B5040-5E1C-4C4D-BA76-169CBC2F7C8C}"/>
              </a:ext>
            </a:extLst>
          </p:cNvPr>
          <p:cNvGraphicFramePr>
            <a:graphicFrameLocks noGrp="1"/>
          </p:cNvGraphicFramePr>
          <p:nvPr/>
        </p:nvGraphicFramePr>
        <p:xfrm>
          <a:off x="160019" y="825744"/>
          <a:ext cx="8844495" cy="6096000"/>
        </p:xfrm>
        <a:graphic>
          <a:graphicData uri="http://schemas.openxmlformats.org/drawingml/2006/table">
            <a:tbl>
              <a:tblPr firstRow="1" firstCol="1" bandRow="1"/>
              <a:tblGrid>
                <a:gridCol w="3540252">
                  <a:extLst>
                    <a:ext uri="{9D8B030D-6E8A-4147-A177-3AD203B41FA5}">
                      <a16:colId xmlns="" xmlns:a16="http://schemas.microsoft.com/office/drawing/2014/main" val="3150939076"/>
                    </a:ext>
                  </a:extLst>
                </a:gridCol>
                <a:gridCol w="5304243">
                  <a:extLst>
                    <a:ext uri="{9D8B030D-6E8A-4147-A177-3AD203B41FA5}">
                      <a16:colId xmlns="" xmlns:a16="http://schemas.microsoft.com/office/drawing/2014/main" val="3693784867"/>
                    </a:ext>
                  </a:extLst>
                </a:gridCol>
              </a:tblGrid>
              <a:tr h="134240">
                <a:tc>
                  <a:txBody>
                    <a:bodyPr/>
                    <a:lstStyle/>
                    <a:p>
                      <a:pPr>
                        <a:spcAft>
                          <a:spcPts val="0"/>
                        </a:spcAft>
                      </a:pPr>
                      <a:r>
                        <a:rPr lang="en-GB" sz="12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Exposure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Images of war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2332260"/>
                  </a:ext>
                </a:extLst>
              </a:tr>
              <a:tr h="1252909">
                <a:tc rowSpan="4">
                  <a:txBody>
                    <a:bodyPr/>
                    <a:lstStyle/>
                    <a:p>
                      <a:pPr>
                        <a:spcAft>
                          <a:spcPts val="0"/>
                        </a:spcAft>
                      </a:pPr>
                      <a:r>
                        <a:rPr lang="en-GB"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dirty="0">
                          <a:solidFill>
                            <a:srgbClr val="FF0000"/>
                          </a:solidFill>
                          <a:effectLst/>
                          <a:latin typeface="Calibri" panose="020F0502020204030204" pitchFamily="34" charset="0"/>
                          <a:ea typeface="Times New Roman" panose="02020603050405020304" pitchFamily="18" charset="0"/>
                        </a:rPr>
                        <a:t>Our brains ache, in the merciless iced east winds that knive us . . .</a:t>
                      </a:r>
                      <a:br>
                        <a:rPr lang="en-GB" sz="900" dirty="0">
                          <a:solidFill>
                            <a:srgbClr val="FF0000"/>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Wearied we keep awake because the night is silent . . .</a:t>
                      </a:r>
                      <a:br>
                        <a:rPr lang="en-GB" sz="900" dirty="0">
                          <a:solidFill>
                            <a:srgbClr val="FF0000"/>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Low drooping flares confuse our memory of the salient . . .</a:t>
                      </a:r>
                      <a:br>
                        <a:rPr lang="en-GB" sz="900" dirty="0">
                          <a:solidFill>
                            <a:srgbClr val="FF0000"/>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Worried by silence, sentries whisper, curious, nervous,</a:t>
                      </a:r>
                      <a:br>
                        <a:rPr lang="en-GB" sz="900" dirty="0">
                          <a:solidFill>
                            <a:srgbClr val="FF0000"/>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But nothing happens.</a:t>
                      </a:r>
                      <a:endParaRPr lang="en-GB" sz="900" dirty="0">
                        <a:solidFill>
                          <a:srgbClr val="FF0000"/>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Watching, we hear the mad gusts tugging on the wire,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Like twitching agonies of men among its brambles.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Northward, incessantly, the flickering gunnery rumbles,</a:t>
                      </a:r>
                      <a:br>
                        <a:rPr lang="en-GB" sz="900" dirty="0">
                          <a:solidFill>
                            <a:srgbClr val="FF0000"/>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Far off, like a dull rumour of some other war.</a:t>
                      </a:r>
                      <a:r>
                        <a:rPr lang="en-GB" sz="900" dirty="0">
                          <a:solidFill>
                            <a:schemeClr val="tx2"/>
                          </a:solidFill>
                          <a:effectLst/>
                          <a:latin typeface="Calibri" panose="020F0502020204030204" pitchFamily="34" charset="0"/>
                          <a:ea typeface="Times New Roman" panose="02020603050405020304" pitchFamily="18" charset="0"/>
                        </a:rPr>
                        <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What are we doing here?</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The poignant misery of dawn begins to grow . . .</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 only know war lasts, rain soaks, and clouds sag stormy.</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Dawn massing in the east her melancholy army</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Attacks once more in ranks on shivering ranks of grey,</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But nothing happens.</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rgbClr val="FF0000"/>
                          </a:solidFill>
                          <a:effectLst/>
                          <a:latin typeface="Calibri" panose="020F0502020204030204" pitchFamily="34" charset="0"/>
                          <a:ea typeface="Times New Roman" panose="02020603050405020304" pitchFamily="18" charset="0"/>
                        </a:rPr>
                        <a:t>Sudden successive flights of bullets streak the silence.</a:t>
                      </a:r>
                      <a:r>
                        <a:rPr lang="en-GB" sz="900" dirty="0">
                          <a:solidFill>
                            <a:schemeClr val="tx2"/>
                          </a:solidFill>
                          <a:effectLst/>
                          <a:latin typeface="Calibri" panose="020F0502020204030204" pitchFamily="34" charset="0"/>
                          <a:ea typeface="Times New Roman" panose="02020603050405020304" pitchFamily="18" charset="0"/>
                        </a:rPr>
                        <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Less deadly than the air that shudders black with snow,</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With sidelong flowing flakes that flock, pause, and renew,</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 watch them wandering up and down the wind’s nonchalance,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But nothing happens</a:t>
                      </a:r>
                      <a:endParaRPr lang="en-GB" sz="9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Pale flakes with fingering stealth come feeling for our faces—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We cringe in holes, back on forgotten dreams, and stare, snow-dazed,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Deep into grassier ditches. So we drowse, sun-dozed,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Littered with blossoms trickling where the blackbird fusses.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—Is it that we are dying?</a:t>
                      </a:r>
                      <a:endParaRPr lang="en-GB" sz="900" dirty="0">
                        <a:solidFill>
                          <a:srgbClr val="FF0000"/>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Slowly our ghosts drag home: glimpsing the sunk fires, glozed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With crusted dark-red jewels; crickets jingle there;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For hours the innocent mice rejoice: the house is theirs;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Shutters and doors, all closed: on us the doors are closed,—</a:t>
                      </a:r>
                      <a:br>
                        <a:rPr lang="en-GB" sz="900" dirty="0">
                          <a:solidFill>
                            <a:srgbClr val="FF0000"/>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We turn back to our dying.</a:t>
                      </a:r>
                      <a:endParaRPr lang="en-GB" sz="900" dirty="0">
                        <a:solidFill>
                          <a:srgbClr val="FF0000"/>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Since we believe not otherwise can kind fires burn;</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Now ever suns smile true on child, or field, or fruit.</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For God’s invincible spring our love is made afraid;</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Therefore, not loath, we lie out here; therefore were born,</a:t>
                      </a:r>
                      <a:br>
                        <a:rPr lang="en-GB" sz="900" dirty="0">
                          <a:solidFill>
                            <a:srgbClr val="FF0000"/>
                          </a:solidFill>
                          <a:effectLst/>
                          <a:latin typeface="Calibri" panose="020F0502020204030204" pitchFamily="34" charset="0"/>
                          <a:ea typeface="Times New Roman" panose="02020603050405020304" pitchFamily="18" charset="0"/>
                        </a:rPr>
                      </a:br>
                      <a:r>
                        <a:rPr lang="en-GB" sz="900" dirty="0">
                          <a:solidFill>
                            <a:srgbClr val="FF0000"/>
                          </a:solidFill>
                          <a:effectLst/>
                          <a:latin typeface="Calibri" panose="020F0502020204030204" pitchFamily="34" charset="0"/>
                          <a:ea typeface="Times New Roman" panose="02020603050405020304" pitchFamily="18" charset="0"/>
                        </a:rPr>
                        <a:t>For love of God seems dying.</a:t>
                      </a:r>
                      <a:endParaRPr lang="en-GB" sz="900" dirty="0">
                        <a:solidFill>
                          <a:srgbClr val="FF0000"/>
                        </a:solidFill>
                        <a:effectLst/>
                        <a:latin typeface="Times New Roman" panose="02020603050405020304" pitchFamily="18" charset="0"/>
                        <a:ea typeface="Times New Roman" panose="02020603050405020304" pitchFamily="18" charset="0"/>
                      </a:endParaRPr>
                    </a:p>
                    <a:p>
                      <a:pPr>
                        <a:spcAft>
                          <a:spcPts val="0"/>
                        </a:spcAft>
                      </a:pPr>
                      <a:r>
                        <a:rPr lang="en-GB" sz="900" dirty="0">
                          <a:solidFill>
                            <a:schemeClr val="tx2"/>
                          </a:solidFill>
                          <a:effectLst/>
                          <a:latin typeface="Calibri" panose="020F0502020204030204" pitchFamily="34" charset="0"/>
                          <a:ea typeface="Times New Roman" panose="02020603050405020304" pitchFamily="18" charset="0"/>
                        </a:rPr>
                        <a:t>Tonight, this frost will fasten on this mud and us,</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Shrivelling many hands, and puckering foreheads crisp.</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The burying-party, picks and shovels in shaking grasp,</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Pause over half-known faces. All their eyes are ice,</a:t>
                      </a:r>
                      <a:br>
                        <a:rPr lang="en-GB" sz="900" dirty="0">
                          <a:solidFill>
                            <a:schemeClr val="tx2"/>
                          </a:solidFill>
                          <a:effectLst/>
                          <a:latin typeface="Calibri" panose="020F0502020204030204" pitchFamily="34" charset="0"/>
                          <a:ea typeface="Times New Roman" panose="02020603050405020304" pitchFamily="18" charset="0"/>
                        </a:rPr>
                      </a:br>
                      <a:r>
                        <a:rPr lang="en-GB" sz="900" dirty="0">
                          <a:solidFill>
                            <a:schemeClr val="tx2"/>
                          </a:solidFill>
                          <a:effectLst/>
                          <a:latin typeface="Calibri" panose="020F0502020204030204" pitchFamily="34" charset="0"/>
                          <a:ea typeface="Times New Roman" panose="02020603050405020304" pitchFamily="18" charset="0"/>
                        </a:rPr>
                        <a:t>But nothing happens</a:t>
                      </a:r>
                      <a:r>
                        <a:rPr lang="en-GB" sz="900" dirty="0">
                          <a:solidFill>
                            <a:schemeClr val="tx2"/>
                          </a:solidFill>
                          <a:effectLst/>
                          <a:latin typeface="Arial" panose="020B0604020202020204" pitchFamily="34" charset="0"/>
                          <a:ea typeface="Times New Roman" panose="02020603050405020304" pitchFamily="18" charset="0"/>
                        </a:rPr>
                        <a:t>.</a:t>
                      </a:r>
                      <a:endParaRPr lang="en-GB" sz="9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1 – emotions of soldiers.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opening stanza is powerful as it shows the fear of the men during the cold, silent night.   The stanza shows the psychological effects of war as their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‘brains ache’.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use of the words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silence’, ’whisper’, ‘curious’, ‘nervous’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show how the men are on edge and terrified by everything. Owen then ends the tension by saying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but nothing happens’.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repetition of this phrase at the end of a number of the stanzas underlines not only how the soldiers are living in constant fear, but that the war is futile or pointless</a:t>
                      </a:r>
                      <a:endPar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63718547"/>
                  </a:ext>
                </a:extLst>
              </a:tr>
              <a:tr h="1096296">
                <a:tc vMerge="1">
                  <a:txBody>
                    <a:bodyPr/>
                    <a:lstStyle/>
                    <a:p>
                      <a:endParaRPr lang="en-US"/>
                    </a:p>
                  </a:txBody>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2 – Inevitability of death.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The second part of the poem uses a lot of images and motifs of death and how it is inevitable.  The soldiers’ despair is reflected by the use of rhetorical questions –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 it that we are dying?’.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use of the word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‘ghost’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also implies that they feel dead and forgotten by people at home –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 us the doors are closed’.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They have lost all faith –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 love of God seems dying’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which shows the reader how the soldiers have accepted death as inevitable</a:t>
                      </a:r>
                      <a:endPar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34053429"/>
                  </a:ext>
                </a:extLst>
              </a:tr>
              <a:tr h="1096296">
                <a:tc vMerge="1">
                  <a:txBody>
                    <a:bodyPr/>
                    <a:lstStyle/>
                    <a:p>
                      <a:endParaRPr lang="en-US"/>
                    </a:p>
                  </a:txBody>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3 – Dangers of battle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Owen uses alliteration to describe the bullets which are being fired from the enemy when he refers to how the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‘sudden successive flights of bullets streak the silence.’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This powerful image allows the reader to understand how close to the war the soldiers were as they can hear the bullets.  This adds to the description of how the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flickering gunnery rumbles’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to show the reader what war is really like</a:t>
                      </a:r>
                      <a:endPar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30118166"/>
                  </a:ext>
                </a:extLst>
              </a:tr>
              <a:tr h="894935">
                <a:tc vMerge="1">
                  <a:txBody>
                    <a:bodyPr/>
                    <a:lstStyle/>
                    <a:p>
                      <a:endParaRPr lang="en-US"/>
                    </a:p>
                  </a:txBody>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Relevant context?  Which point to connect it with.</a:t>
                      </a:r>
                    </a:p>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Poem is set in World War One in the trenches.  Owen is a soldier who died in the war.  This links to point 1 as we are getting a first hand account from a person who was directly involved in the war.</a:t>
                      </a:r>
                      <a:endPar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54784265"/>
                  </a:ext>
                </a:extLst>
              </a:tr>
            </a:tbl>
          </a:graphicData>
        </a:graphic>
      </p:graphicFrame>
      <p:cxnSp>
        <p:nvCxnSpPr>
          <p:cNvPr id="4" name="Straight Arrow Connector 3">
            <a:extLst>
              <a:ext uri="{FF2B5EF4-FFF2-40B4-BE49-F238E27FC236}">
                <a16:creationId xmlns="" xmlns:a16="http://schemas.microsoft.com/office/drawing/2014/main" id="{A95C1D54-B61B-DF47-A4EB-C529A8BC8A38}"/>
              </a:ext>
            </a:extLst>
          </p:cNvPr>
          <p:cNvCxnSpPr>
            <a:cxnSpLocks/>
          </p:cNvCxnSpPr>
          <p:nvPr/>
        </p:nvCxnSpPr>
        <p:spPr>
          <a:xfrm>
            <a:off x="2759529" y="3158747"/>
            <a:ext cx="2234502" cy="1764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98FB65C1-2E64-B547-BED2-71B0B5C45CA3}"/>
              </a:ext>
            </a:extLst>
          </p:cNvPr>
          <p:cNvCxnSpPr>
            <a:cxnSpLocks/>
          </p:cNvCxnSpPr>
          <p:nvPr/>
        </p:nvCxnSpPr>
        <p:spPr>
          <a:xfrm>
            <a:off x="2391508" y="2145323"/>
            <a:ext cx="2234754" cy="3446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04C4FCA2-343E-EB44-AB69-DFAEF589F6F8}"/>
              </a:ext>
            </a:extLst>
          </p:cNvPr>
          <p:cNvCxnSpPr>
            <a:cxnSpLocks/>
          </p:cNvCxnSpPr>
          <p:nvPr/>
        </p:nvCxnSpPr>
        <p:spPr>
          <a:xfrm>
            <a:off x="2759528" y="1203976"/>
            <a:ext cx="1600201" cy="325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7BC784F4-A47F-7D4A-9D58-13C41BFF10E8}"/>
              </a:ext>
            </a:extLst>
          </p:cNvPr>
          <p:cNvCxnSpPr>
            <a:cxnSpLocks/>
          </p:cNvCxnSpPr>
          <p:nvPr/>
        </p:nvCxnSpPr>
        <p:spPr>
          <a:xfrm flipV="1">
            <a:off x="1458142" y="3862168"/>
            <a:ext cx="4942658" cy="1061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93DC504A-BAE8-2045-9B96-61EA5B60933F}"/>
              </a:ext>
            </a:extLst>
          </p:cNvPr>
          <p:cNvCxnSpPr>
            <a:cxnSpLocks/>
          </p:cNvCxnSpPr>
          <p:nvPr/>
        </p:nvCxnSpPr>
        <p:spPr>
          <a:xfrm flipV="1">
            <a:off x="1241265" y="3552092"/>
            <a:ext cx="2451504" cy="840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389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BB0FEAC-36A0-9B47-BC31-C0B37F3DF555}"/>
              </a:ext>
            </a:extLst>
          </p:cNvPr>
          <p:cNvSpPr>
            <a:spLocks noGrp="1"/>
          </p:cNvSpPr>
          <p:nvPr>
            <p:ph type="title"/>
          </p:nvPr>
        </p:nvSpPr>
        <p:spPr>
          <a:xfrm>
            <a:off x="346832" y="122320"/>
            <a:ext cx="8450336" cy="703422"/>
          </a:xfrm>
        </p:spPr>
        <p:txBody>
          <a:bodyPr>
            <a:normAutofit fontScale="90000"/>
          </a:bodyPr>
          <a:lstStyle/>
          <a:p>
            <a:r>
              <a:rPr lang="en-US" dirty="0"/>
              <a:t>Building up your comparison</a:t>
            </a:r>
          </a:p>
        </p:txBody>
      </p:sp>
      <p:graphicFrame>
        <p:nvGraphicFramePr>
          <p:cNvPr id="7" name="Table 6">
            <a:extLst>
              <a:ext uri="{FF2B5EF4-FFF2-40B4-BE49-F238E27FC236}">
                <a16:creationId xmlns="" xmlns:a16="http://schemas.microsoft.com/office/drawing/2014/main" id="{EFADBE1D-5C0E-2A4F-961F-15228659A2A7}"/>
              </a:ext>
            </a:extLst>
          </p:cNvPr>
          <p:cNvGraphicFramePr>
            <a:graphicFrameLocks noGrp="1"/>
          </p:cNvGraphicFramePr>
          <p:nvPr/>
        </p:nvGraphicFramePr>
        <p:xfrm>
          <a:off x="346832" y="937260"/>
          <a:ext cx="7848479" cy="5504815"/>
        </p:xfrm>
        <a:graphic>
          <a:graphicData uri="http://schemas.openxmlformats.org/drawingml/2006/table">
            <a:tbl>
              <a:tblPr firstRow="1" firstCol="1" bandRow="1"/>
              <a:tblGrid>
                <a:gridCol w="2156338">
                  <a:extLst>
                    <a:ext uri="{9D8B030D-6E8A-4147-A177-3AD203B41FA5}">
                      <a16:colId xmlns="" xmlns:a16="http://schemas.microsoft.com/office/drawing/2014/main" val="1554481738"/>
                    </a:ext>
                  </a:extLst>
                </a:gridCol>
                <a:gridCol w="2330087">
                  <a:extLst>
                    <a:ext uri="{9D8B030D-6E8A-4147-A177-3AD203B41FA5}">
                      <a16:colId xmlns="" xmlns:a16="http://schemas.microsoft.com/office/drawing/2014/main" val="3425587432"/>
                    </a:ext>
                  </a:extLst>
                </a:gridCol>
                <a:gridCol w="3362054">
                  <a:extLst>
                    <a:ext uri="{9D8B030D-6E8A-4147-A177-3AD203B41FA5}">
                      <a16:colId xmlns="" xmlns:a16="http://schemas.microsoft.com/office/drawing/2014/main" val="4217423130"/>
                    </a:ext>
                  </a:extLst>
                </a:gridCol>
              </a:tblGrid>
              <a:tr h="307975">
                <a:tc gridSpan="2">
                  <a:txBody>
                    <a:bodyPr/>
                    <a:lstStyle/>
                    <a:p>
                      <a:pPr>
                        <a:spcAft>
                          <a:spcPts val="0"/>
                        </a:spcAft>
                      </a:pPr>
                      <a:r>
                        <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Charge of the Light Brigade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Images of war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5718214"/>
                  </a:ext>
                </a:extLst>
              </a:tr>
              <a:tr h="900088">
                <a:tc rowSpan="4">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i="0" dirty="0">
                          <a:solidFill>
                            <a:schemeClr val="tx2"/>
                          </a:solidFill>
                          <a:effectLst/>
                          <a:latin typeface="+mn-lt"/>
                          <a:ea typeface="Calibri" panose="020F0502020204030204" pitchFamily="34" charset="0"/>
                          <a:cs typeface="Times New Roman" panose="02020603050405020304" pitchFamily="18" charset="0"/>
                        </a:rPr>
                        <a:t> Half a league, half a league,</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Half a league onward,</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All in the valley of Death</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   Rode the six hundred.</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‘Forward, the Light Brigade!</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Charge for the guns!’ he said:</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rgbClr val="FF0000"/>
                          </a:solidFill>
                          <a:effectLst/>
                          <a:latin typeface="+mn-lt"/>
                          <a:ea typeface="Calibri" panose="020F0502020204030204" pitchFamily="34" charset="0"/>
                          <a:cs typeface="Times New Roman" panose="02020603050405020304" pitchFamily="18" charset="0"/>
                        </a:rPr>
                        <a:t>Into the valley of Death</a:t>
                      </a:r>
                      <a:r>
                        <a:rPr lang="en-GB" sz="1100" i="0" dirty="0">
                          <a:solidFill>
                            <a:schemeClr val="tx2"/>
                          </a:solidFill>
                          <a:effectLst/>
                          <a:latin typeface="+mn-lt"/>
                          <a:ea typeface="Calibri" panose="020F0502020204030204" pitchFamily="34" charset="0"/>
                          <a:cs typeface="Times New Roman" panose="02020603050405020304" pitchFamily="18" charset="0"/>
                        </a:rPr>
                        <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   Rode the six hundred.</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i="0" dirty="0">
                          <a:solidFill>
                            <a:schemeClr val="tx2"/>
                          </a:solidFill>
                          <a:effectLst/>
                          <a:latin typeface="+mn-lt"/>
                          <a:ea typeface="Calibri" panose="020F0502020204030204" pitchFamily="34" charset="0"/>
                          <a:cs typeface="Times New Roman" panose="02020603050405020304" pitchFamily="18" charset="0"/>
                        </a:rPr>
                        <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‘Forward, the Light Brigade!’</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Was there a man dismay’d?</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Not tho’ the soldier knew</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   Someone had blunder’d:</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Their’s not to make reply,</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Their’s not to reason why,</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Their’s but to do and die:</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rgbClr val="FF0000"/>
                          </a:solidFill>
                          <a:effectLst/>
                          <a:latin typeface="+mn-lt"/>
                          <a:ea typeface="Calibri" panose="020F0502020204030204" pitchFamily="34" charset="0"/>
                          <a:cs typeface="Times New Roman" panose="02020603050405020304" pitchFamily="18" charset="0"/>
                        </a:rPr>
                        <a:t>Into the valley of Death</a:t>
                      </a:r>
                      <a:r>
                        <a:rPr lang="en-GB" sz="1100" i="0" dirty="0">
                          <a:solidFill>
                            <a:schemeClr val="tx2"/>
                          </a:solidFill>
                          <a:effectLst/>
                          <a:latin typeface="+mn-lt"/>
                          <a:ea typeface="Calibri" panose="020F0502020204030204" pitchFamily="34" charset="0"/>
                          <a:cs typeface="Times New Roman" panose="02020603050405020304" pitchFamily="18" charset="0"/>
                        </a:rPr>
                        <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   Rode the six hundred.</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i="0" dirty="0">
                          <a:solidFill>
                            <a:schemeClr val="tx2"/>
                          </a:solidFill>
                          <a:effectLst/>
                          <a:latin typeface="+mn-lt"/>
                          <a:ea typeface="Calibri" panose="020F0502020204030204" pitchFamily="34" charset="0"/>
                          <a:cs typeface="Times New Roman" panose="02020603050405020304" pitchFamily="18" charset="0"/>
                        </a:rPr>
                        <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Cannon to right of them,</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Cannon to left of them,</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Cannon in front of them</a:t>
                      </a:r>
                      <a:br>
                        <a:rPr lang="en-GB" sz="1100" i="0" dirty="0">
                          <a:solidFill>
                            <a:schemeClr val="tx2"/>
                          </a:solidFill>
                          <a:effectLst/>
                          <a:latin typeface="+mn-lt"/>
                          <a:ea typeface="Calibri" panose="020F0502020204030204" pitchFamily="34" charset="0"/>
                          <a:cs typeface="Times New Roman" panose="02020603050405020304" pitchFamily="18" charset="0"/>
                        </a:rPr>
                      </a:br>
                      <a:r>
                        <a:rPr lang="en-GB" sz="1100" i="0" dirty="0">
                          <a:solidFill>
                            <a:schemeClr val="tx2"/>
                          </a:solidFill>
                          <a:effectLst/>
                          <a:latin typeface="+mn-lt"/>
                          <a:ea typeface="Calibri" panose="020F0502020204030204" pitchFamily="34" charset="0"/>
                          <a:cs typeface="Times New Roman" panose="02020603050405020304" pitchFamily="18" charset="0"/>
                        </a:rPr>
                        <a:t>   Volley’d and thunder’d;</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b="0" i="0" u="none" strike="noStrike" cap="none" dirty="0">
                          <a:solidFill>
                            <a:schemeClr val="tx2"/>
                          </a:solidFill>
                          <a:effectLst/>
                          <a:latin typeface="+mn-lt"/>
                          <a:ea typeface="+mn-ea"/>
                          <a:cs typeface="+mn-cs"/>
                          <a:sym typeface="Arial"/>
                        </a:rPr>
                        <a:t>Storm’d at with shot and shell,</a:t>
                      </a:r>
                      <a:r>
                        <a:rPr lang="en-GB" sz="1100" i="0" dirty="0">
                          <a:solidFill>
                            <a:schemeClr val="tx2"/>
                          </a:solidFill>
                          <a:latin typeface="+mn-lt"/>
                        </a:rPr>
                        <a:t/>
                      </a:r>
                      <a:br>
                        <a:rPr lang="en-GB" sz="1100" i="0" dirty="0">
                          <a:solidFill>
                            <a:schemeClr val="tx2"/>
                          </a:solidFill>
                          <a:latin typeface="+mn-lt"/>
                        </a:rPr>
                      </a:br>
                      <a:r>
                        <a:rPr lang="en-GB" sz="1100" b="0" i="0" u="none" strike="noStrike" cap="none" dirty="0">
                          <a:solidFill>
                            <a:schemeClr val="tx2"/>
                          </a:solidFill>
                          <a:effectLst/>
                          <a:latin typeface="+mn-lt"/>
                          <a:ea typeface="+mn-ea"/>
                          <a:cs typeface="+mn-cs"/>
                          <a:sym typeface="Arial"/>
                        </a:rPr>
                        <a:t>Boldly they rode and well,</a:t>
                      </a:r>
                      <a:r>
                        <a:rPr lang="en-GB" sz="1100" i="0" dirty="0">
                          <a:solidFill>
                            <a:schemeClr val="tx2"/>
                          </a:solidFill>
                          <a:latin typeface="+mn-lt"/>
                        </a:rPr>
                        <a:t/>
                      </a:r>
                      <a:br>
                        <a:rPr lang="en-GB" sz="1100" i="0" dirty="0">
                          <a:solidFill>
                            <a:schemeClr val="tx2"/>
                          </a:solidFill>
                          <a:latin typeface="+mn-lt"/>
                        </a:rPr>
                      </a:br>
                      <a:r>
                        <a:rPr lang="en-GB" sz="1100" b="0" i="0" u="none" strike="noStrike" cap="none" dirty="0">
                          <a:solidFill>
                            <a:srgbClr val="FF0000"/>
                          </a:solidFill>
                          <a:effectLst/>
                          <a:latin typeface="+mn-lt"/>
                          <a:ea typeface="+mn-ea"/>
                          <a:cs typeface="+mn-cs"/>
                          <a:sym typeface="Arial"/>
                        </a:rPr>
                        <a:t>Into the jaws of Death,</a:t>
                      </a:r>
                      <a:r>
                        <a:rPr lang="en-GB" sz="1100" i="0" dirty="0">
                          <a:solidFill>
                            <a:schemeClr val="tx2"/>
                          </a:solidFill>
                          <a:latin typeface="+mn-lt"/>
                        </a:rPr>
                        <a:t/>
                      </a:r>
                      <a:br>
                        <a:rPr lang="en-GB" sz="1100" i="0" dirty="0">
                          <a:solidFill>
                            <a:schemeClr val="tx2"/>
                          </a:solidFill>
                          <a:latin typeface="+mn-lt"/>
                        </a:rPr>
                      </a:br>
                      <a:r>
                        <a:rPr lang="en-GB" sz="1100" b="0" i="0" u="none" strike="noStrike" cap="none" dirty="0">
                          <a:solidFill>
                            <a:schemeClr val="tx2"/>
                          </a:solidFill>
                          <a:effectLst/>
                          <a:latin typeface="+mn-lt"/>
                          <a:ea typeface="+mn-ea"/>
                          <a:cs typeface="+mn-cs"/>
                          <a:sym typeface="Arial"/>
                        </a:rPr>
                        <a:t>Into the mouth of Hell</a:t>
                      </a:r>
                      <a:r>
                        <a:rPr lang="en-GB" sz="1100" i="0" dirty="0">
                          <a:solidFill>
                            <a:schemeClr val="tx2"/>
                          </a:solidFill>
                          <a:latin typeface="+mn-lt"/>
                        </a:rPr>
                        <a:t/>
                      </a:r>
                      <a:br>
                        <a:rPr lang="en-GB" sz="1100" i="0" dirty="0">
                          <a:solidFill>
                            <a:schemeClr val="tx2"/>
                          </a:solidFill>
                          <a:latin typeface="+mn-lt"/>
                        </a:rPr>
                      </a:br>
                      <a:r>
                        <a:rPr lang="en-GB" sz="1100" b="0" i="0" u="none" strike="noStrike" cap="none" dirty="0">
                          <a:solidFill>
                            <a:schemeClr val="tx2"/>
                          </a:solidFill>
                          <a:effectLst/>
                          <a:latin typeface="+mn-lt"/>
                          <a:ea typeface="+mn-ea"/>
                          <a:cs typeface="+mn-cs"/>
                          <a:sym typeface="Arial"/>
                        </a:rPr>
                        <a:t>   Rode the six hundred.</a:t>
                      </a:r>
                      <a:r>
                        <a:rPr lang="en-GB" sz="1100" i="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r>
                      <a:br>
                        <a:rPr lang="en-GB" sz="1100" i="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GB" sz="1100" i="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r>
                      <a:br>
                        <a:rPr lang="en-GB" sz="1100" i="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en-GB" sz="1100" i="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b="0" i="0" u="none" strike="noStrike" cap="none" dirty="0">
                          <a:solidFill>
                            <a:schemeClr val="tx2"/>
                          </a:solidFill>
                          <a:effectLst/>
                          <a:latin typeface="+mn-lt"/>
                          <a:ea typeface="+mn-ea"/>
                          <a:cs typeface="+mn-cs"/>
                          <a:sym typeface="Arial"/>
                        </a:rPr>
                        <a:t>Flash’d all their sabres bare,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Flash’d as they turn’d in air</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Sabring the gunners there,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Charging an army, while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   All the world wonder’d:</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Plunged in the battery-smoke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Right thro’ the line they broke;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Cossack and Russian</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Reel’d from the sabre-stroke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Shatter’d and sunder’d.</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Then they rode back, but not</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   </a:t>
                      </a:r>
                      <a:r>
                        <a:rPr lang="en-GB" sz="1100" b="0" i="0" u="none" strike="noStrike" cap="none" dirty="0">
                          <a:solidFill>
                            <a:srgbClr val="FF0000"/>
                          </a:solidFill>
                          <a:effectLst/>
                          <a:latin typeface="+mn-lt"/>
                          <a:ea typeface="+mn-ea"/>
                          <a:cs typeface="+mn-cs"/>
                          <a:sym typeface="Arial"/>
                        </a:rPr>
                        <a:t>Not the six hundred.</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Cannon to right of them,</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Cannon to left of them,</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Cannon behind them</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   Volley’d and thunder’d;</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Storm’d at with shot and shell,</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While horse and hero fell,</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They that had fought so well</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Came thro’ the jaws of Death,</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Back from the mouth of Hell,</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All that was left of them,</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   Left of six hundred.</a:t>
                      </a:r>
                      <a:r>
                        <a:rPr lang="en-GB" sz="1100" i="0" dirty="0">
                          <a:solidFill>
                            <a:schemeClr val="tx2"/>
                          </a:solidFill>
                        </a:rPr>
                        <a:t/>
                      </a:r>
                      <a:br>
                        <a:rPr lang="en-GB" sz="1100" i="0" dirty="0">
                          <a:solidFill>
                            <a:schemeClr val="tx2"/>
                          </a:solidFill>
                        </a:rPr>
                      </a:br>
                      <a:endParaRPr lang="en-GB" sz="1100" i="0" dirty="0">
                        <a:solidFill>
                          <a:schemeClr val="tx2"/>
                        </a:solidFil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b="0" i="0" u="none" strike="noStrike" cap="none" dirty="0">
                          <a:solidFill>
                            <a:schemeClr val="tx2"/>
                          </a:solidFill>
                          <a:effectLst/>
                          <a:latin typeface="+mn-lt"/>
                          <a:ea typeface="+mn-ea"/>
                          <a:cs typeface="+mn-cs"/>
                          <a:sym typeface="Arial"/>
                        </a:rPr>
                        <a:t>When can their glory fade?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O the wild charge they made!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   All the world wonder’d.</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Honour the charge they made!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Honour the Light Brigade,</a:t>
                      </a:r>
                      <a:r>
                        <a:rPr lang="en-GB" sz="1100" i="0" dirty="0">
                          <a:solidFill>
                            <a:schemeClr val="tx2"/>
                          </a:solidFill>
                        </a:rPr>
                        <a:t/>
                      </a:r>
                      <a:br>
                        <a:rPr lang="en-GB" sz="1100" i="0" dirty="0">
                          <a:solidFill>
                            <a:schemeClr val="tx2"/>
                          </a:solidFill>
                        </a:rPr>
                      </a:br>
                      <a:r>
                        <a:rPr lang="en-GB" sz="1100" b="0" i="0" u="none" strike="noStrike" cap="none" dirty="0">
                          <a:solidFill>
                            <a:schemeClr val="tx2"/>
                          </a:solidFill>
                          <a:effectLst/>
                          <a:latin typeface="+mn-lt"/>
                          <a:ea typeface="+mn-ea"/>
                          <a:cs typeface="+mn-cs"/>
                          <a:sym typeface="Arial"/>
                        </a:rPr>
                        <a:t>   Noble six hundred!</a:t>
                      </a:r>
                      <a:endParaRPr lang="en-GB" sz="1100" i="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1 – Emotions of soldiers </a:t>
                      </a:r>
                    </a:p>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87592792"/>
                  </a:ext>
                </a:extLst>
              </a:tr>
              <a:tr h="1231900">
                <a:tc vMerge="1">
                  <a:txBody>
                    <a:bodyPr/>
                    <a:lstStyle/>
                    <a:p>
                      <a:endParaRPr lang="en-US"/>
                    </a:p>
                  </a:txBody>
                  <a:tcPr/>
                </a:tc>
                <a:tc vMerge="1">
                  <a:txBody>
                    <a:bodyPr/>
                    <a:lstStyle/>
                    <a:p>
                      <a:endParaRPr lang="en-US"/>
                    </a:p>
                  </a:txBody>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2 – Inevitability of death .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use of religious imagery underlines the fact that many of the soldiers will die.  Tennyson uses the biblical allusion –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Valley of Death’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as well as personification when he refers to the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‘jaws of Death’.  </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This leaves the reader in no doubt that the soldiers will not all return.  This is confirmed at the end of the 4</a:t>
                      </a:r>
                      <a:r>
                        <a:rPr lang="en-GB" sz="1400" b="0" baseline="30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a:t>
                      </a:r>
                      <a:r>
                        <a:rPr lang="en-GB" sz="14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stanza with the line ‘</a:t>
                      </a:r>
                      <a:r>
                        <a:rPr lang="en-GB"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 the six hundred’. </a:t>
                      </a:r>
                      <a:endParaRPr lang="en-GB"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71222933"/>
                  </a:ext>
                </a:extLst>
              </a:tr>
              <a:tr h="1231900">
                <a:tc vMerge="1">
                  <a:txBody>
                    <a:bodyPr/>
                    <a:lstStyle/>
                    <a:p>
                      <a:endParaRPr lang="en-US"/>
                    </a:p>
                  </a:txBody>
                  <a:tcPr/>
                </a:tc>
                <a:tc vMerge="1">
                  <a:txBody>
                    <a:bodyPr/>
                    <a:lstStyle/>
                    <a:p>
                      <a:endParaRPr lang="en-US"/>
                    </a:p>
                  </a:txBody>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Point 3 – Dangers of battle</a:t>
                      </a:r>
                    </a:p>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82756865"/>
                  </a:ext>
                </a:extLst>
              </a:tr>
              <a:tr h="942731">
                <a:tc vMerge="1">
                  <a:txBody>
                    <a:bodyPr/>
                    <a:lstStyle/>
                    <a:p>
                      <a:endParaRPr lang="en-US"/>
                    </a:p>
                  </a:txBody>
                  <a:tcPr/>
                </a:tc>
                <a:tc vMerge="1">
                  <a:txBody>
                    <a:bodyPr/>
                    <a:lstStyle/>
                    <a:p>
                      <a:endParaRPr lang="en-US"/>
                    </a:p>
                  </a:txBody>
                  <a:tcPr/>
                </a:tc>
                <a:tc>
                  <a:txBody>
                    <a:bodyPr/>
                    <a:lstStyle/>
                    <a:p>
                      <a:pPr>
                        <a:spcAft>
                          <a:spcPts val="0"/>
                        </a:spcAft>
                      </a:pPr>
                      <a:r>
                        <a:rPr lang="en-GB"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Relevant context?  Which point to connect it with.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85272281"/>
                  </a:ext>
                </a:extLst>
              </a:tr>
            </a:tbl>
          </a:graphicData>
        </a:graphic>
      </p:graphicFrame>
      <p:cxnSp>
        <p:nvCxnSpPr>
          <p:cNvPr id="4" name="Straight Arrow Connector 3">
            <a:extLst>
              <a:ext uri="{FF2B5EF4-FFF2-40B4-BE49-F238E27FC236}">
                <a16:creationId xmlns="" xmlns:a16="http://schemas.microsoft.com/office/drawing/2014/main" id="{4D6B0F9B-F91C-8441-AEC9-5EB755E5BBEE}"/>
              </a:ext>
            </a:extLst>
          </p:cNvPr>
          <p:cNvCxnSpPr>
            <a:cxnSpLocks/>
          </p:cNvCxnSpPr>
          <p:nvPr/>
        </p:nvCxnSpPr>
        <p:spPr>
          <a:xfrm>
            <a:off x="1827543" y="2346976"/>
            <a:ext cx="3008226" cy="501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874A8A20-A37F-0F40-A916-28B9E22743F3}"/>
              </a:ext>
            </a:extLst>
          </p:cNvPr>
          <p:cNvCxnSpPr>
            <a:cxnSpLocks/>
          </p:cNvCxnSpPr>
          <p:nvPr/>
        </p:nvCxnSpPr>
        <p:spPr>
          <a:xfrm flipV="1">
            <a:off x="1800537" y="2960226"/>
            <a:ext cx="3035232" cy="1049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F551D5CC-A165-B445-83C6-B5EBAA34F9DA}"/>
              </a:ext>
            </a:extLst>
          </p:cNvPr>
          <p:cNvCxnSpPr>
            <a:cxnSpLocks/>
          </p:cNvCxnSpPr>
          <p:nvPr/>
        </p:nvCxnSpPr>
        <p:spPr>
          <a:xfrm flipV="1">
            <a:off x="1800537" y="3429000"/>
            <a:ext cx="3351755" cy="2166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3BAA3E60-BF64-D64B-B117-B2850B03C951}"/>
              </a:ext>
            </a:extLst>
          </p:cNvPr>
          <p:cNvCxnSpPr>
            <a:cxnSpLocks/>
          </p:cNvCxnSpPr>
          <p:nvPr/>
        </p:nvCxnSpPr>
        <p:spPr>
          <a:xfrm>
            <a:off x="3771899" y="3213015"/>
            <a:ext cx="1608993" cy="1045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140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 xmlns:a16="http://schemas.microsoft.com/office/drawing/2014/main" id="{7881366C-348A-AD43-BDD6-366685555F54}"/>
              </a:ext>
            </a:extLst>
          </p:cNvPr>
          <p:cNvSpPr txBox="1"/>
          <p:nvPr/>
        </p:nvSpPr>
        <p:spPr>
          <a:xfrm>
            <a:off x="704335" y="4732637"/>
            <a:ext cx="2743199" cy="646331"/>
          </a:xfrm>
          <a:prstGeom prst="rect">
            <a:avLst/>
          </a:prstGeom>
          <a:solidFill>
            <a:schemeClr val="tx1"/>
          </a:solidFill>
        </p:spPr>
        <p:txBody>
          <a:bodyPr wrap="square" rtlCol="0">
            <a:spAutoFit/>
          </a:bodyPr>
          <a:lstStyle/>
          <a:p>
            <a:r>
              <a:rPr lang="en-US" sz="3600" dirty="0">
                <a:solidFill>
                  <a:schemeClr val="bg1"/>
                </a:solidFill>
                <a:latin typeface="Arial" panose="020B0604020202020204" pitchFamily="34" charset="0"/>
                <a:ea typeface="STCaiyun" panose="020B0400000000000000" pitchFamily="34" charset="-122"/>
                <a:cs typeface="Arial" panose="020B0604020202020204" pitchFamily="34" charset="0"/>
              </a:rPr>
              <a:t>Tea Break</a:t>
            </a:r>
          </a:p>
        </p:txBody>
      </p:sp>
    </p:spTree>
    <p:extLst>
      <p:ext uri="{BB962C8B-B14F-4D97-AF65-F5344CB8AC3E}">
        <p14:creationId xmlns:p14="http://schemas.microsoft.com/office/powerpoint/2010/main" val="3089535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33920A-816F-EB48-B9B0-DF27FB580D3F}"/>
              </a:ext>
            </a:extLst>
          </p:cNvPr>
          <p:cNvSpPr>
            <a:spLocks noGrp="1"/>
          </p:cNvSpPr>
          <p:nvPr>
            <p:ph type="body" idx="1"/>
          </p:nvPr>
        </p:nvSpPr>
        <p:spPr>
          <a:xfrm>
            <a:off x="552356" y="1798960"/>
            <a:ext cx="8229600" cy="4070500"/>
          </a:xfrm>
        </p:spPr>
        <p:txBody>
          <a:bodyPr/>
          <a:lstStyle/>
          <a:p>
            <a:pPr marL="685800" indent="-457200">
              <a:buFont typeface="Arial" panose="020B0604020202020204" pitchFamily="34" charset="0"/>
              <a:buChar char="•"/>
            </a:pPr>
            <a:r>
              <a:rPr lang="en-US" dirty="0"/>
              <a:t>Your time to share ideas, inspire each other with great ideas or just say hello. </a:t>
            </a:r>
          </a:p>
        </p:txBody>
      </p:sp>
      <p:sp>
        <p:nvSpPr>
          <p:cNvPr id="3" name="Title 2">
            <a:extLst>
              <a:ext uri="{FF2B5EF4-FFF2-40B4-BE49-F238E27FC236}">
                <a16:creationId xmlns="" xmlns:a16="http://schemas.microsoft.com/office/drawing/2014/main" id="{F440E247-CE68-4B45-8E32-F4A14ABFCD3E}"/>
              </a:ext>
            </a:extLst>
          </p:cNvPr>
          <p:cNvSpPr>
            <a:spLocks noGrp="1"/>
          </p:cNvSpPr>
          <p:nvPr>
            <p:ph type="title"/>
          </p:nvPr>
        </p:nvSpPr>
        <p:spPr/>
        <p:txBody>
          <a:bodyPr/>
          <a:lstStyle/>
          <a:p>
            <a:r>
              <a:rPr lang="en-US" dirty="0"/>
              <a:t>Tea break</a:t>
            </a:r>
          </a:p>
        </p:txBody>
      </p:sp>
    </p:spTree>
    <p:extLst>
      <p:ext uri="{BB962C8B-B14F-4D97-AF65-F5344CB8AC3E}">
        <p14:creationId xmlns:p14="http://schemas.microsoft.com/office/powerpoint/2010/main" val="3787728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 xmlns:a16="http://schemas.microsoft.com/office/drawing/2014/main" id="{7881366C-348A-AD43-BDD6-366685555F54}"/>
              </a:ext>
            </a:extLst>
          </p:cNvPr>
          <p:cNvSpPr txBox="1"/>
          <p:nvPr/>
        </p:nvSpPr>
        <p:spPr>
          <a:xfrm>
            <a:off x="704335" y="4732637"/>
            <a:ext cx="2743199" cy="1200329"/>
          </a:xfrm>
          <a:prstGeom prst="rect">
            <a:avLst/>
          </a:prstGeom>
          <a:solidFill>
            <a:schemeClr val="tx1"/>
          </a:solidFill>
        </p:spPr>
        <p:txBody>
          <a:bodyPr wrap="square" rtlCol="0">
            <a:spAutoFit/>
          </a:bodyPr>
          <a:lstStyle/>
          <a:p>
            <a:r>
              <a:rPr lang="en-US" sz="3600" dirty="0">
                <a:solidFill>
                  <a:schemeClr val="bg1"/>
                </a:solidFill>
                <a:latin typeface="Arial" panose="020B0604020202020204" pitchFamily="34" charset="0"/>
                <a:ea typeface="STCaiyun" panose="020B0400000000000000" pitchFamily="34" charset="-122"/>
                <a:cs typeface="Arial" panose="020B0604020202020204" pitchFamily="34" charset="0"/>
              </a:rPr>
              <a:t>Shared Resources</a:t>
            </a:r>
          </a:p>
        </p:txBody>
      </p:sp>
    </p:spTree>
    <p:extLst>
      <p:ext uri="{BB962C8B-B14F-4D97-AF65-F5344CB8AC3E}">
        <p14:creationId xmlns:p14="http://schemas.microsoft.com/office/powerpoint/2010/main" val="3655486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28600" indent="0"/>
            <a:r>
              <a:rPr lang="en-GB" sz="2400" dirty="0"/>
              <a:t> </a:t>
            </a:r>
          </a:p>
          <a:p>
            <a:pPr marL="228600" indent="0"/>
            <a:endParaRPr lang="en-GB" sz="2400" dirty="0"/>
          </a:p>
          <a:p>
            <a:pPr marL="228600" indent="0"/>
            <a:r>
              <a:rPr lang="en-GB" sz="2400" dirty="0"/>
              <a:t>These will all be available on the webpage link below</a:t>
            </a:r>
          </a:p>
          <a:p>
            <a:pPr algn="ctr"/>
            <a:endParaRPr lang="en-GB" dirty="0">
              <a:solidFill>
                <a:srgbClr val="990099"/>
              </a:solidFill>
              <a:hlinkClick r:id="rId2"/>
            </a:endParaRPr>
          </a:p>
          <a:p>
            <a:pPr algn="ctr"/>
            <a:r>
              <a:rPr lang="en-GB" dirty="0">
                <a:solidFill>
                  <a:srgbClr val="990099"/>
                </a:solidFill>
                <a:hlinkClick r:id="rId2"/>
              </a:rPr>
              <a:t>English GCSE Webinar resource page</a:t>
            </a:r>
            <a:endParaRPr lang="en-GB" dirty="0">
              <a:solidFill>
                <a:srgbClr val="990099"/>
              </a:solidFill>
            </a:endParaRPr>
          </a:p>
          <a:p>
            <a:pPr algn="ctr"/>
            <a:endParaRPr lang="en-GB" dirty="0">
              <a:solidFill>
                <a:srgbClr val="990099"/>
              </a:solidFill>
            </a:endParaRPr>
          </a:p>
          <a:p>
            <a:pPr algn="ctr"/>
            <a:endParaRPr lang="en-GB" dirty="0">
              <a:solidFill>
                <a:srgbClr val="990099"/>
              </a:solidFill>
            </a:endParaRPr>
          </a:p>
          <a:p>
            <a:r>
              <a:rPr lang="en-GB" dirty="0">
                <a:solidFill>
                  <a:srgbClr val="990099"/>
                </a:solidFill>
              </a:rPr>
              <a:t>  </a:t>
            </a:r>
          </a:p>
        </p:txBody>
      </p:sp>
      <p:sp>
        <p:nvSpPr>
          <p:cNvPr id="3" name="Title 2"/>
          <p:cNvSpPr>
            <a:spLocks noGrp="1"/>
          </p:cNvSpPr>
          <p:nvPr>
            <p:ph type="title"/>
          </p:nvPr>
        </p:nvSpPr>
        <p:spPr/>
        <p:txBody>
          <a:bodyPr/>
          <a:lstStyle/>
          <a:p>
            <a:r>
              <a:rPr lang="en-GB" dirty="0"/>
              <a:t>Thanks for sharing!</a:t>
            </a:r>
          </a:p>
        </p:txBody>
      </p:sp>
    </p:spTree>
    <p:extLst>
      <p:ext uri="{BB962C8B-B14F-4D97-AF65-F5344CB8AC3E}">
        <p14:creationId xmlns:p14="http://schemas.microsoft.com/office/powerpoint/2010/main" val="364015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Feedback – what’s wanted?</a:t>
            </a:r>
            <a:endParaRPr dirty="0"/>
          </a:p>
        </p:txBody>
      </p:sp>
      <p:sp>
        <p:nvSpPr>
          <p:cNvPr id="3" name="TextBox 2">
            <a:extLst>
              <a:ext uri="{FF2B5EF4-FFF2-40B4-BE49-F238E27FC236}">
                <a16:creationId xmlns="" xmlns:a16="http://schemas.microsoft.com/office/drawing/2014/main" id="{A1412A22-80E8-F344-A403-DF98C79A2B46}"/>
              </a:ext>
            </a:extLst>
          </p:cNvPr>
          <p:cNvSpPr txBox="1"/>
          <p:nvPr/>
        </p:nvSpPr>
        <p:spPr>
          <a:xfrm>
            <a:off x="5254752" y="1609344"/>
            <a:ext cx="184731" cy="369332"/>
          </a:xfrm>
          <a:prstGeom prst="rect">
            <a:avLst/>
          </a:prstGeom>
          <a:noFill/>
        </p:spPr>
        <p:txBody>
          <a:bodyPr wrap="none" rtlCol="0">
            <a:spAutoFit/>
          </a:bodyPr>
          <a:lstStyle/>
          <a:p>
            <a:endParaRPr lang="en-US" dirty="0"/>
          </a:p>
        </p:txBody>
      </p:sp>
      <p:graphicFrame>
        <p:nvGraphicFramePr>
          <p:cNvPr id="5" name="Table 4">
            <a:extLst>
              <a:ext uri="{FF2B5EF4-FFF2-40B4-BE49-F238E27FC236}">
                <a16:creationId xmlns="" xmlns:a16="http://schemas.microsoft.com/office/drawing/2014/main" id="{BE4B5157-229B-0D43-977A-C95F0ED14273}"/>
              </a:ext>
            </a:extLst>
          </p:cNvPr>
          <p:cNvGraphicFramePr>
            <a:graphicFrameLocks noGrp="1"/>
          </p:cNvGraphicFramePr>
          <p:nvPr>
            <p:extLst>
              <p:ext uri="{D42A27DB-BD31-4B8C-83A1-F6EECF244321}">
                <p14:modId xmlns:p14="http://schemas.microsoft.com/office/powerpoint/2010/main" val="1779020751"/>
              </p:ext>
            </p:extLst>
          </p:nvPr>
        </p:nvGraphicFramePr>
        <p:xfrm>
          <a:off x="463296" y="1078804"/>
          <a:ext cx="8388096" cy="5599644"/>
        </p:xfrm>
        <a:graphic>
          <a:graphicData uri="http://schemas.openxmlformats.org/drawingml/2006/table">
            <a:tbl>
              <a:tblPr firstRow="1" bandRow="1">
                <a:tableStyleId>{C083E6E3-FA7D-4D7B-A595-EF9225AFEA82}</a:tableStyleId>
              </a:tblPr>
              <a:tblGrid>
                <a:gridCol w="6760932">
                  <a:extLst>
                    <a:ext uri="{9D8B030D-6E8A-4147-A177-3AD203B41FA5}">
                      <a16:colId xmlns="" xmlns:a16="http://schemas.microsoft.com/office/drawing/2014/main" val="500314492"/>
                    </a:ext>
                  </a:extLst>
                </a:gridCol>
                <a:gridCol w="1627164">
                  <a:extLst>
                    <a:ext uri="{9D8B030D-6E8A-4147-A177-3AD203B41FA5}">
                      <a16:colId xmlns="" xmlns:a16="http://schemas.microsoft.com/office/drawing/2014/main" val="2308613693"/>
                    </a:ext>
                  </a:extLst>
                </a:gridCol>
              </a:tblGrid>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Non linear approaches for a SOW - </a:t>
                      </a:r>
                      <a:r>
                        <a:rPr lang="en-US" b="0" dirty="0" err="1" smtClean="0"/>
                        <a:t>resitting</a:t>
                      </a:r>
                      <a:r>
                        <a:rPr lang="en-US" b="0" dirty="0" smtClean="0"/>
                        <a:t> learners</a:t>
                      </a:r>
                      <a:endParaRPr lang="en-US" b="0" dirty="0"/>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b="0" dirty="0"/>
                        <a:t>Next week</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754371162"/>
                  </a:ext>
                </a:extLst>
              </a:tr>
              <a:tr h="0">
                <a:tc>
                  <a:txBody>
                    <a:bodyPr/>
                    <a:lstStyle/>
                    <a:p>
                      <a:pPr marL="0" indent="0">
                        <a:buFont typeface="Arial" panose="020B0604020202020204" pitchFamily="34" charset="0"/>
                        <a:buNone/>
                      </a:pPr>
                      <a:r>
                        <a:rPr lang="en-US" b="0" dirty="0"/>
                        <a:t>Advice on exams for 2021 / any news around provisional changes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dirty="0"/>
                        <a:t>As soon as we know!</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463483041"/>
                  </a:ext>
                </a:extLst>
              </a:tr>
              <a:tr h="37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Modelling via on line learning</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dirty="0"/>
                        <a:t>Ppt lessons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1704474159"/>
                  </a:ext>
                </a:extLst>
              </a:tr>
              <a:tr h="37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Retrieval practice tips &amp; tricks!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dirty="0"/>
                        <a:t>This session</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80155036"/>
                  </a:ext>
                </a:extLst>
              </a:tr>
              <a:tr h="37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poems in an effective way/ how to effectively plan a poetry comparison</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dirty="0"/>
                        <a:t>This session</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444179448"/>
                  </a:ext>
                </a:extLst>
              </a:tr>
              <a:tr h="37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assessments to reduce teacher workload</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dirty="0"/>
                        <a:t>MCQ – webinar 11</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941073936"/>
                  </a:ext>
                </a:extLst>
              </a:tr>
              <a:tr h="37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Generally more ideas at approaching texts in innovative ways- these have been amazing sessions.</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dirty="0"/>
                        <a:t>This session?!</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290531351"/>
                  </a:ext>
                </a:extLst>
              </a:tr>
              <a:tr h="37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Anything KS3 would be great, especially for reluctant writers. Quick wins for reading and writing re-engagement (particularly with students who haven't completed any work throughout lockdown and aren't attending the in school sessions before the summer break). Possibly how others are tackling "catch-up" work over the summer (and how they're targeting the students who actually need to "catch-up").</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tc>
                  <a:txBody>
                    <a:bodyPr/>
                    <a:lstStyle/>
                    <a:p>
                      <a:r>
                        <a:rPr lang="en-US" dirty="0"/>
                        <a:t>Webinar 3 covered KS3</a:t>
                      </a:r>
                    </a:p>
                    <a:p>
                      <a:endParaRPr lang="en-US" dirty="0"/>
                    </a:p>
                    <a:p>
                      <a:endParaRPr lang="en-US" dirty="0"/>
                    </a:p>
                    <a:p>
                      <a:r>
                        <a:rPr lang="en-US" dirty="0"/>
                        <a:t>Poll</a:t>
                      </a:r>
                    </a:p>
                  </a:txBody>
                  <a:tcPr>
                    <a:lnL w="12700" cap="flat" cmpd="sng" algn="ctr">
                      <a:solidFill>
                        <a:srgbClr val="009193"/>
                      </a:solidFill>
                      <a:prstDash val="solid"/>
                      <a:round/>
                      <a:headEnd type="none" w="med" len="med"/>
                      <a:tailEnd type="none" w="med" len="med"/>
                    </a:lnL>
                    <a:lnR w="12700" cap="flat" cmpd="sng" algn="ctr">
                      <a:solidFill>
                        <a:srgbClr val="009193"/>
                      </a:solidFill>
                      <a:prstDash val="solid"/>
                      <a:round/>
                      <a:headEnd type="none" w="med" len="med"/>
                      <a:tailEnd type="none" w="med" len="med"/>
                    </a:lnR>
                    <a:lnT w="12700" cap="flat" cmpd="sng" algn="ctr">
                      <a:solidFill>
                        <a:srgbClr val="009193"/>
                      </a:solidFill>
                      <a:prstDash val="solid"/>
                      <a:round/>
                      <a:headEnd type="none" w="med" len="med"/>
                      <a:tailEnd type="none" w="med" len="med"/>
                    </a:lnT>
                    <a:lnB w="12700" cap="flat" cmpd="sng" algn="ctr">
                      <a:solidFill>
                        <a:srgbClr val="009193"/>
                      </a:solidFill>
                      <a:prstDash val="solid"/>
                      <a:round/>
                      <a:headEnd type="none" w="med" len="med"/>
                      <a:tailEnd type="none" w="med" len="med"/>
                    </a:lnB>
                  </a:tcPr>
                </a:tc>
                <a:extLst>
                  <a:ext uri="{0D108BD9-81ED-4DB2-BD59-A6C34878D82A}">
                    <a16:rowId xmlns="" xmlns:a16="http://schemas.microsoft.com/office/drawing/2014/main" val="3091783005"/>
                  </a:ext>
                </a:extLst>
              </a:tr>
            </a:tbl>
          </a:graphicData>
        </a:graphic>
      </p:graphicFrame>
    </p:spTree>
    <p:extLst>
      <p:ext uri="{BB962C8B-B14F-4D97-AF65-F5344CB8AC3E}">
        <p14:creationId xmlns:p14="http://schemas.microsoft.com/office/powerpoint/2010/main" val="25734924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7F08B8-0456-414D-8039-1E6625717530}"/>
              </a:ext>
            </a:extLst>
          </p:cNvPr>
          <p:cNvSpPr>
            <a:spLocks noGrp="1"/>
          </p:cNvSpPr>
          <p:nvPr>
            <p:ph type="body" idx="1"/>
          </p:nvPr>
        </p:nvSpPr>
        <p:spPr/>
        <p:txBody>
          <a:bodyPr/>
          <a:lstStyle/>
          <a:p>
            <a:endParaRPr lang="en-US" dirty="0"/>
          </a:p>
          <a:p>
            <a:r>
              <a:rPr lang="en-US" dirty="0"/>
              <a:t>If you send them to us at</a:t>
            </a:r>
          </a:p>
          <a:p>
            <a:r>
              <a:rPr lang="en-US" dirty="0"/>
              <a:t>      </a:t>
            </a:r>
            <a:r>
              <a:rPr lang="en-US" dirty="0">
                <a:hlinkClick r:id="rId2"/>
              </a:rPr>
              <a:t>thefullenglish@pearson.com</a:t>
            </a:r>
            <a:endParaRPr lang="en-US" dirty="0"/>
          </a:p>
          <a:p>
            <a:endParaRPr lang="en-US" dirty="0"/>
          </a:p>
          <a:p>
            <a:r>
              <a:rPr lang="en-US" dirty="0"/>
              <a:t>  we will make them available to all who have signed up today.</a:t>
            </a:r>
          </a:p>
          <a:p>
            <a:endParaRPr lang="en-US" dirty="0"/>
          </a:p>
          <a:p>
            <a:r>
              <a:rPr lang="en-US" dirty="0"/>
              <a:t>Send us your requests (through the questionnaire link at the end) for next week – I’ll try my best to come up with something.</a:t>
            </a:r>
          </a:p>
        </p:txBody>
      </p:sp>
      <p:sp>
        <p:nvSpPr>
          <p:cNvPr id="3" name="Title 2">
            <a:extLst>
              <a:ext uri="{FF2B5EF4-FFF2-40B4-BE49-F238E27FC236}">
                <a16:creationId xmlns="" xmlns:a16="http://schemas.microsoft.com/office/drawing/2014/main" id="{338B1445-944D-844F-B125-DDC86A2C18D2}"/>
              </a:ext>
            </a:extLst>
          </p:cNvPr>
          <p:cNvSpPr>
            <a:spLocks noGrp="1"/>
          </p:cNvSpPr>
          <p:nvPr>
            <p:ph type="title"/>
          </p:nvPr>
        </p:nvSpPr>
        <p:spPr>
          <a:ln>
            <a:solidFill>
              <a:schemeClr val="accent1"/>
            </a:solidFill>
          </a:ln>
        </p:spPr>
        <p:txBody>
          <a:bodyPr/>
          <a:lstStyle/>
          <a:p>
            <a:r>
              <a:rPr lang="en-US" dirty="0"/>
              <a:t>Any other ideas to share?</a:t>
            </a:r>
            <a:br>
              <a:rPr lang="en-US" dirty="0"/>
            </a:br>
            <a:r>
              <a:rPr lang="en-US" sz="3200" dirty="0"/>
              <a:t>£25 voucher shared resource (fortnightly draw) </a:t>
            </a:r>
          </a:p>
        </p:txBody>
      </p:sp>
    </p:spTree>
    <p:extLst>
      <p:ext uri="{BB962C8B-B14F-4D97-AF65-F5344CB8AC3E}">
        <p14:creationId xmlns:p14="http://schemas.microsoft.com/office/powerpoint/2010/main" val="162949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1545" y="1929145"/>
            <a:ext cx="3669323" cy="1293291"/>
          </a:xfrm>
        </p:spPr>
        <p:txBody>
          <a:bodyPr>
            <a:noAutofit/>
          </a:bodyPr>
          <a:lstStyle/>
          <a:p>
            <a:pPr algn="l"/>
            <a:r>
              <a:rPr lang="en-GB" sz="4000" b="1" dirty="0">
                <a:solidFill>
                  <a:srgbClr val="7030A0"/>
                </a:solidFill>
              </a:rPr>
              <a:t/>
            </a:r>
            <a:br>
              <a:rPr lang="en-GB" sz="4000" b="1" dirty="0">
                <a:solidFill>
                  <a:srgbClr val="7030A0"/>
                </a:solidFill>
              </a:rPr>
            </a:br>
            <a:r>
              <a:rPr lang="en-GB" sz="4000" b="1" dirty="0">
                <a:solidFill>
                  <a:srgbClr val="7030A0"/>
                </a:solidFill>
              </a:rPr>
              <a:t/>
            </a:r>
            <a:br>
              <a:rPr lang="en-GB" sz="4000" b="1" dirty="0">
                <a:solidFill>
                  <a:srgbClr val="7030A0"/>
                </a:solidFill>
              </a:rPr>
            </a:br>
            <a:r>
              <a:rPr lang="en-GB" sz="4000" b="1" dirty="0">
                <a:solidFill>
                  <a:srgbClr val="7030A0"/>
                </a:solidFill>
              </a:rPr>
              <a:t>£10 voucher and the winner is..</a:t>
            </a:r>
            <a:br>
              <a:rPr lang="en-GB" sz="4000" b="1" dirty="0">
                <a:solidFill>
                  <a:srgbClr val="7030A0"/>
                </a:solidFill>
              </a:rPr>
            </a:br>
            <a:endParaRPr lang="en-GB" sz="4000" b="1" dirty="0">
              <a:solidFill>
                <a:srgbClr val="7030A0"/>
              </a:solidFill>
            </a:endParaRPr>
          </a:p>
        </p:txBody>
      </p:sp>
      <p:sp>
        <p:nvSpPr>
          <p:cNvPr id="3" name="Subtitle 2"/>
          <p:cNvSpPr>
            <a:spLocks noGrp="1"/>
          </p:cNvSpPr>
          <p:nvPr>
            <p:ph type="subTitle" idx="1"/>
          </p:nvPr>
        </p:nvSpPr>
        <p:spPr>
          <a:xfrm>
            <a:off x="1276299" y="3839538"/>
            <a:ext cx="6858000" cy="1655762"/>
          </a:xfrm>
        </p:spPr>
        <p:txBody>
          <a:bodyPr/>
          <a:lstStyle/>
          <a:p>
            <a:pPr algn="l"/>
            <a:endParaRPr lang="en-GB" dirty="0"/>
          </a:p>
        </p:txBody>
      </p:sp>
      <p:sp>
        <p:nvSpPr>
          <p:cNvPr id="7" name="Title 2">
            <a:extLst>
              <a:ext uri="{FF2B5EF4-FFF2-40B4-BE49-F238E27FC236}">
                <a16:creationId xmlns="" xmlns:a16="http://schemas.microsoft.com/office/drawing/2014/main" id="{338B1445-944D-844F-B125-DDC86A2C18D2}"/>
              </a:ext>
            </a:extLst>
          </p:cNvPr>
          <p:cNvSpPr txBox="1">
            <a:spLocks/>
          </p:cNvSpPr>
          <p:nvPr/>
        </p:nvSpPr>
        <p:spPr>
          <a:xfrm>
            <a:off x="928049" y="1"/>
            <a:ext cx="6793640" cy="1472338"/>
          </a:xfrm>
          <a:prstGeom prst="rect">
            <a:avLst/>
          </a:prstGeom>
          <a:solidFill>
            <a:schemeClr val="bg1"/>
          </a:solidFill>
          <a:ln>
            <a:solidFill>
              <a:srgbClr val="9900CC"/>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7030A0"/>
                </a:solidFill>
              </a:rPr>
              <a:t>Weekly Draw for </a:t>
            </a:r>
          </a:p>
          <a:p>
            <a:r>
              <a:rPr lang="en-US" sz="4400" b="1" dirty="0">
                <a:solidFill>
                  <a:srgbClr val="7030A0"/>
                </a:solidFill>
              </a:rPr>
              <a:t>feedback survey </a:t>
            </a:r>
          </a:p>
        </p:txBody>
      </p:sp>
    </p:spTree>
    <p:extLst>
      <p:ext uri="{BB962C8B-B14F-4D97-AF65-F5344CB8AC3E}">
        <p14:creationId xmlns:p14="http://schemas.microsoft.com/office/powerpoint/2010/main" val="7291669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0EFAA12-AA47-7C42-8AD9-E50A13C91912}"/>
              </a:ext>
            </a:extLst>
          </p:cNvPr>
          <p:cNvSpPr>
            <a:spLocks noGrp="1"/>
          </p:cNvSpPr>
          <p:nvPr>
            <p:ph type="body" idx="1"/>
          </p:nvPr>
        </p:nvSpPr>
        <p:spPr>
          <a:xfrm>
            <a:off x="218364" y="948680"/>
            <a:ext cx="8830102" cy="4605958"/>
          </a:xfrm>
          <a:ln>
            <a:solidFill>
              <a:schemeClr val="accent1"/>
            </a:solidFill>
          </a:ln>
        </p:spPr>
        <p:txBody>
          <a:bodyPr/>
          <a:lstStyle/>
          <a:p>
            <a:endParaRPr lang="en-US" dirty="0"/>
          </a:p>
          <a:p>
            <a:endParaRPr lang="en-US" dirty="0"/>
          </a:p>
          <a:p>
            <a:r>
              <a:rPr lang="en-US" sz="2400" dirty="0"/>
              <a:t>9</a:t>
            </a:r>
            <a:r>
              <a:rPr lang="en-US" sz="2400" baseline="30000" dirty="0"/>
              <a:t>th</a:t>
            </a:r>
            <a:r>
              <a:rPr lang="en-US" sz="2400" dirty="0"/>
              <a:t> July 2020   –  Special guest </a:t>
            </a:r>
            <a:r>
              <a:rPr lang="en-US" sz="2400" b="1" dirty="0"/>
              <a:t>Benjamin Zephaniah</a:t>
            </a:r>
            <a:r>
              <a:rPr lang="en-US" sz="2400" dirty="0"/>
              <a:t>!  			   </a:t>
            </a:r>
            <a:r>
              <a:rPr lang="en-US" sz="2400" dirty="0" smtClean="0"/>
              <a:t>      Focus </a:t>
            </a:r>
            <a:r>
              <a:rPr lang="en-US" sz="2400" dirty="0"/>
              <a:t>on Diversity in Literature</a:t>
            </a:r>
          </a:p>
          <a:p>
            <a:r>
              <a:rPr lang="en-US" sz="2400" dirty="0"/>
              <a:t>16</a:t>
            </a:r>
            <a:r>
              <a:rPr lang="en-US" sz="2400" baseline="30000" dirty="0"/>
              <a:t>th</a:t>
            </a:r>
            <a:r>
              <a:rPr lang="en-US" sz="2400" dirty="0"/>
              <a:t> July 2020  –  Language: Looking ahead to 2021</a:t>
            </a:r>
          </a:p>
          <a:p>
            <a:pPr algn="ctr"/>
            <a:endParaRPr lang="en-GB" dirty="0">
              <a:hlinkClick r:id="rId2"/>
            </a:endParaRPr>
          </a:p>
          <a:p>
            <a:pPr algn="ctr"/>
            <a:r>
              <a:rPr lang="en-GB" dirty="0">
                <a:hlinkClick r:id="rId2"/>
              </a:rPr>
              <a:t>Book your place!</a:t>
            </a:r>
            <a:endParaRPr lang="en-US" dirty="0">
              <a:hlinkClick r:id="rId3"/>
            </a:endParaRPr>
          </a:p>
          <a:p>
            <a:endParaRPr lang="en-US" dirty="0"/>
          </a:p>
        </p:txBody>
      </p:sp>
      <p:sp>
        <p:nvSpPr>
          <p:cNvPr id="3" name="Title 2">
            <a:extLst>
              <a:ext uri="{FF2B5EF4-FFF2-40B4-BE49-F238E27FC236}">
                <a16:creationId xmlns="" xmlns:a16="http://schemas.microsoft.com/office/drawing/2014/main" id="{18A8CE51-4972-6348-8AEE-F2EDD523F56B}"/>
              </a:ext>
            </a:extLst>
          </p:cNvPr>
          <p:cNvSpPr>
            <a:spLocks noGrp="1"/>
          </p:cNvSpPr>
          <p:nvPr>
            <p:ph type="title"/>
          </p:nvPr>
        </p:nvSpPr>
        <p:spPr>
          <a:ln>
            <a:solidFill>
              <a:schemeClr val="accent1"/>
            </a:solidFill>
          </a:ln>
        </p:spPr>
        <p:txBody>
          <a:bodyPr/>
          <a:lstStyle/>
          <a:p>
            <a:r>
              <a:rPr lang="en-US" dirty="0"/>
              <a:t>Further dates</a:t>
            </a:r>
          </a:p>
        </p:txBody>
      </p:sp>
    </p:spTree>
    <p:extLst>
      <p:ext uri="{BB962C8B-B14F-4D97-AF65-F5344CB8AC3E}">
        <p14:creationId xmlns:p14="http://schemas.microsoft.com/office/powerpoint/2010/main" val="20683658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46662" y="1440002"/>
            <a:ext cx="7172812" cy="3609672"/>
          </a:xfrm>
        </p:spPr>
        <p:txBody>
          <a:bodyPr/>
          <a:lstStyle/>
          <a:p>
            <a:r>
              <a:rPr lang="en-GB" b="1" dirty="0">
                <a:solidFill>
                  <a:srgbClr val="7030A0"/>
                </a:solidFill>
              </a:rPr>
              <a:t>Tuesday 14</a:t>
            </a:r>
            <a:r>
              <a:rPr lang="en-GB" b="1" baseline="30000" dirty="0">
                <a:solidFill>
                  <a:srgbClr val="7030A0"/>
                </a:solidFill>
              </a:rPr>
              <a:t>th</a:t>
            </a:r>
            <a:r>
              <a:rPr lang="en-GB" b="1" dirty="0">
                <a:solidFill>
                  <a:srgbClr val="7030A0"/>
                </a:solidFill>
              </a:rPr>
              <a:t> July:  </a:t>
            </a:r>
          </a:p>
          <a:p>
            <a:r>
              <a:rPr lang="en-GB" dirty="0"/>
              <a:t>NQT – Preparing for your first year.  All subjects and exam boards welcome.</a:t>
            </a:r>
          </a:p>
          <a:p>
            <a:endParaRPr lang="en-GB" dirty="0"/>
          </a:p>
          <a:p>
            <a:r>
              <a:rPr lang="en-GB" b="1" dirty="0">
                <a:solidFill>
                  <a:srgbClr val="7030A0"/>
                </a:solidFill>
              </a:rPr>
              <a:t>Wednesday 15</a:t>
            </a:r>
            <a:r>
              <a:rPr lang="en-GB" b="1" baseline="30000" dirty="0">
                <a:solidFill>
                  <a:srgbClr val="7030A0"/>
                </a:solidFill>
              </a:rPr>
              <a:t>th</a:t>
            </a:r>
            <a:r>
              <a:rPr lang="en-GB" b="1" dirty="0">
                <a:solidFill>
                  <a:srgbClr val="7030A0"/>
                </a:solidFill>
              </a:rPr>
              <a:t> July</a:t>
            </a:r>
            <a:r>
              <a:rPr lang="en-GB" dirty="0"/>
              <a:t>:</a:t>
            </a:r>
          </a:p>
          <a:p>
            <a:r>
              <a:rPr lang="en-GB" dirty="0"/>
              <a:t>Heads of Department – Preparing for the return in September.  </a:t>
            </a:r>
          </a:p>
        </p:txBody>
      </p:sp>
      <p:sp>
        <p:nvSpPr>
          <p:cNvPr id="3" name="Title 2"/>
          <p:cNvSpPr>
            <a:spLocks noGrp="1"/>
          </p:cNvSpPr>
          <p:nvPr>
            <p:ph type="title"/>
          </p:nvPr>
        </p:nvSpPr>
        <p:spPr>
          <a:xfrm>
            <a:off x="1034148" y="540957"/>
            <a:ext cx="6568219" cy="553998"/>
          </a:xfrm>
        </p:spPr>
        <p:txBody>
          <a:bodyPr/>
          <a:lstStyle/>
          <a:p>
            <a:r>
              <a:rPr lang="en-GB" dirty="0">
                <a:solidFill>
                  <a:srgbClr val="7030A0"/>
                </a:solidFill>
              </a:rPr>
              <a:t>Additional free online support</a:t>
            </a:r>
          </a:p>
        </p:txBody>
      </p:sp>
    </p:spTree>
    <p:extLst>
      <p:ext uri="{BB962C8B-B14F-4D97-AF65-F5344CB8AC3E}">
        <p14:creationId xmlns:p14="http://schemas.microsoft.com/office/powerpoint/2010/main" val="240397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GCSE (9-1)</a:t>
            </a:r>
            <a:br>
              <a:rPr lang="en-GB" sz="4400" b="1" i="0" u="none" strike="noStrike" cap="none">
                <a:solidFill>
                  <a:schemeClr val="dk1"/>
                </a:solidFill>
                <a:latin typeface="Arial"/>
                <a:ea typeface="Arial"/>
                <a:cs typeface="Arial"/>
                <a:sym typeface="Arial"/>
              </a:rPr>
            </a:br>
            <a:r>
              <a:rPr lang="en-GB" sz="4400" b="1" i="0" u="none" strike="noStrike" cap="none">
                <a:solidFill>
                  <a:schemeClr val="dk1"/>
                </a:solidFill>
                <a:latin typeface="Arial"/>
                <a:ea typeface="Arial"/>
                <a:cs typeface="Arial"/>
                <a:sym typeface="Arial"/>
              </a:rPr>
              <a:t>English </a:t>
            </a:r>
            <a:endParaRPr sz="1200" b="0" i="0" u="none" strike="noStrike" cap="none">
              <a:solidFill>
                <a:srgbClr val="000000"/>
              </a:solidFill>
              <a:latin typeface="Arial"/>
              <a:ea typeface="Arial"/>
              <a:cs typeface="Arial"/>
              <a:sym typeface="Arial"/>
            </a:endParaRPr>
          </a:p>
        </p:txBody>
      </p:sp>
      <p:sp>
        <p:nvSpPr>
          <p:cNvPr id="95" name="Google Shape;95;p1"/>
          <p:cNvSpPr txBox="1"/>
          <p:nvPr/>
        </p:nvSpPr>
        <p:spPr>
          <a:xfrm>
            <a:off x="899472" y="3274313"/>
            <a:ext cx="3974743" cy="738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a:ea typeface="Arial"/>
                <a:cs typeface="Arial"/>
                <a:sym typeface="Arial"/>
              </a:rPr>
              <a:t>What more can we do to help?</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02552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3206" y="2664726"/>
            <a:ext cx="4517409" cy="923330"/>
          </a:xfrm>
          <a:prstGeom prst="rect">
            <a:avLst/>
          </a:prstGeom>
        </p:spPr>
        <p:txBody>
          <a:bodyPr wrap="square">
            <a:spAutoFit/>
          </a:bodyPr>
          <a:lstStyle/>
          <a:p>
            <a:r>
              <a:rPr lang="en-GB" dirty="0"/>
              <a:t>https://qualifications.pearson.com/en/campaigns/pearson-covid-19/united-kingdom-covid-19-coronavirus-update.html</a:t>
            </a:r>
          </a:p>
        </p:txBody>
      </p:sp>
      <p:sp>
        <p:nvSpPr>
          <p:cNvPr id="4" name="TextBox 3"/>
          <p:cNvSpPr txBox="1"/>
          <p:nvPr/>
        </p:nvSpPr>
        <p:spPr>
          <a:xfrm>
            <a:off x="204717" y="586854"/>
            <a:ext cx="5568286" cy="1938992"/>
          </a:xfrm>
          <a:prstGeom prst="rect">
            <a:avLst/>
          </a:prstGeom>
          <a:noFill/>
        </p:spPr>
        <p:txBody>
          <a:bodyPr wrap="square" rtlCol="0">
            <a:spAutoFit/>
          </a:bodyPr>
          <a:lstStyle/>
          <a:p>
            <a:endParaRPr lang="en-GB" sz="2400" b="1" dirty="0">
              <a:solidFill>
                <a:schemeClr val="accent1">
                  <a:lumMod val="75000"/>
                </a:schemeClr>
              </a:solidFill>
            </a:endParaRPr>
          </a:p>
          <a:p>
            <a:r>
              <a:rPr lang="en-GB" sz="2400" b="1" u="sng" dirty="0">
                <a:solidFill>
                  <a:schemeClr val="accent1">
                    <a:lumMod val="75000"/>
                  </a:schemeClr>
                </a:solidFill>
              </a:rPr>
              <a:t>The latest current and 2021 updates </a:t>
            </a:r>
            <a:r>
              <a:rPr lang="en-GB" sz="2400" b="1" dirty="0">
                <a:solidFill>
                  <a:schemeClr val="accent1">
                    <a:lumMod val="75000"/>
                  </a:schemeClr>
                </a:solidFill>
              </a:rPr>
              <a:t>can be found through the following link and will be updated as soon as new information is available </a:t>
            </a:r>
          </a:p>
        </p:txBody>
      </p:sp>
    </p:spTree>
    <p:extLst>
      <p:ext uri="{BB962C8B-B14F-4D97-AF65-F5344CB8AC3E}">
        <p14:creationId xmlns:p14="http://schemas.microsoft.com/office/powerpoint/2010/main" val="1672756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75362D-2156-4367-8CF0-EE24550631EA}"/>
              </a:ext>
            </a:extLst>
          </p:cNvPr>
          <p:cNvSpPr>
            <a:spLocks noGrp="1"/>
          </p:cNvSpPr>
          <p:nvPr>
            <p:ph type="ctrTitle"/>
          </p:nvPr>
        </p:nvSpPr>
        <p:spPr>
          <a:xfrm>
            <a:off x="685800" y="348640"/>
            <a:ext cx="7772400" cy="931520"/>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Free online lessons for Year 10 students</a:t>
            </a:r>
          </a:p>
        </p:txBody>
      </p:sp>
      <p:sp>
        <p:nvSpPr>
          <p:cNvPr id="3" name="Subtitle 2">
            <a:extLst>
              <a:ext uri="{FF2B5EF4-FFF2-40B4-BE49-F238E27FC236}">
                <a16:creationId xmlns="" xmlns:a16="http://schemas.microsoft.com/office/drawing/2014/main" id="{BF51E038-D52E-46CB-A34E-7709C2A524A2}"/>
              </a:ext>
            </a:extLst>
          </p:cNvPr>
          <p:cNvSpPr>
            <a:spLocks noGrp="1"/>
          </p:cNvSpPr>
          <p:nvPr>
            <p:ph type="subTitle" idx="1"/>
          </p:nvPr>
        </p:nvSpPr>
        <p:spPr>
          <a:xfrm>
            <a:off x="1143000" y="1800665"/>
            <a:ext cx="6858000" cy="3981157"/>
          </a:xfrm>
        </p:spPr>
        <p:txBody>
          <a:bodyPr>
            <a:normAutofit/>
          </a:bodyPr>
          <a:lstStyle/>
          <a:p>
            <a:pPr marL="342900" indent="-342900" algn="l">
              <a:buFont typeface="Arial" panose="020B0604020202020204" pitchFamily="34" charset="0"/>
              <a:buChar char="•"/>
            </a:pPr>
            <a:r>
              <a:rPr lang="en-GB" sz="3200" dirty="0">
                <a:latin typeface="Arial" panose="020B0604020202020204" pitchFamily="34" charset="0"/>
                <a:cs typeface="Arial" panose="020B0604020202020204" pitchFamily="34" charset="0"/>
              </a:rPr>
              <a:t>6 weekly 45 minute lessons delivered by a teacher</a:t>
            </a:r>
          </a:p>
          <a:p>
            <a:pPr marL="342900" indent="-342900" algn="l">
              <a:buFont typeface="Arial" panose="020B0604020202020204" pitchFamily="34" charset="0"/>
              <a:buChar char="•"/>
            </a:pPr>
            <a:r>
              <a:rPr lang="en-GB" sz="3200" dirty="0">
                <a:latin typeface="Arial" panose="020B0604020202020204" pitchFamily="34" charset="0"/>
                <a:cs typeface="Arial" panose="020B0604020202020204" pitchFamily="34" charset="0"/>
              </a:rPr>
              <a:t>Started 3</a:t>
            </a:r>
            <a:r>
              <a:rPr lang="en-GB" sz="3200" baseline="30000" dirty="0">
                <a:latin typeface="Arial" panose="020B0604020202020204" pitchFamily="34" charset="0"/>
                <a:cs typeface="Arial" panose="020B0604020202020204" pitchFamily="34" charset="0"/>
              </a:rPr>
              <a:t>rd</a:t>
            </a:r>
            <a:r>
              <a:rPr lang="en-GB" sz="3200" dirty="0">
                <a:latin typeface="Arial" panose="020B0604020202020204" pitchFamily="34" charset="0"/>
                <a:cs typeface="Arial" panose="020B0604020202020204" pitchFamily="34" charset="0"/>
              </a:rPr>
              <a:t> June </a:t>
            </a:r>
          </a:p>
          <a:p>
            <a:pPr marL="342900" indent="-342900" algn="l">
              <a:buFont typeface="Arial" panose="020B0604020202020204" pitchFamily="34" charset="0"/>
              <a:buChar char="•"/>
            </a:pPr>
            <a:r>
              <a:rPr lang="en-GB" sz="3200" dirty="0">
                <a:latin typeface="Arial" panose="020B0604020202020204" pitchFamily="34" charset="0"/>
                <a:cs typeface="Arial" panose="020B0604020202020204" pitchFamily="34" charset="0"/>
              </a:rPr>
              <a:t>English Language focus</a:t>
            </a:r>
          </a:p>
          <a:p>
            <a:pPr marL="342900" indent="-342900" algn="l">
              <a:buFont typeface="Arial" panose="020B0604020202020204" pitchFamily="34" charset="0"/>
              <a:buChar char="•"/>
            </a:pPr>
            <a:r>
              <a:rPr lang="en-GB" dirty="0">
                <a:hlinkClick r:id="rId2"/>
              </a:rPr>
              <a:t>Follow this link</a:t>
            </a:r>
            <a:endParaRPr lang="en-GB" dirty="0"/>
          </a:p>
          <a:p>
            <a:pPr marL="342900" indent="-342900" algn="l">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algn="l"/>
            <a:endParaRPr lang="en-GB" dirty="0"/>
          </a:p>
        </p:txBody>
      </p:sp>
    </p:spTree>
    <p:extLst>
      <p:ext uri="{BB962C8B-B14F-4D97-AF65-F5344CB8AC3E}">
        <p14:creationId xmlns:p14="http://schemas.microsoft.com/office/powerpoint/2010/main" val="32625126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7AA4C08-F359-C44D-95FD-5DB10F8D676C}"/>
              </a:ext>
            </a:extLst>
          </p:cNvPr>
          <p:cNvSpPr>
            <a:spLocks noGrp="1"/>
          </p:cNvSpPr>
          <p:nvPr>
            <p:ph type="body" idx="1"/>
          </p:nvPr>
        </p:nvSpPr>
        <p:spPr/>
        <p:txBody>
          <a:bodyPr/>
          <a:lstStyle/>
          <a:p>
            <a:r>
              <a:rPr lang="en-US" dirty="0"/>
              <a:t>Boys Don’t Cry</a:t>
            </a:r>
          </a:p>
          <a:p>
            <a:endParaRPr lang="en-US" dirty="0"/>
          </a:p>
          <a:p>
            <a:r>
              <a:rPr lang="en-US" dirty="0"/>
              <a:t>The Empress</a:t>
            </a:r>
          </a:p>
          <a:p>
            <a:endParaRPr lang="en-US" dirty="0"/>
          </a:p>
          <a:p>
            <a:r>
              <a:rPr lang="en-US" dirty="0"/>
              <a:t>Refugee Boy</a:t>
            </a:r>
          </a:p>
          <a:p>
            <a:endParaRPr lang="en-US" dirty="0"/>
          </a:p>
          <a:p>
            <a:r>
              <a:rPr lang="en-US" dirty="0"/>
              <a:t>Coram Boy</a:t>
            </a:r>
          </a:p>
          <a:p>
            <a:endParaRPr lang="en-US" dirty="0"/>
          </a:p>
          <a:p>
            <a:r>
              <a:rPr lang="en-GB" dirty="0">
                <a:hlinkClick r:id="rId2"/>
              </a:rPr>
              <a:t>Follow this link</a:t>
            </a:r>
            <a:endParaRPr lang="en-US" dirty="0"/>
          </a:p>
        </p:txBody>
      </p:sp>
      <p:sp>
        <p:nvSpPr>
          <p:cNvPr id="3" name="Title 2">
            <a:extLst>
              <a:ext uri="{FF2B5EF4-FFF2-40B4-BE49-F238E27FC236}">
                <a16:creationId xmlns="" xmlns:a16="http://schemas.microsoft.com/office/drawing/2014/main" id="{9D870932-E694-1743-9EC3-148F925A352C}"/>
              </a:ext>
            </a:extLst>
          </p:cNvPr>
          <p:cNvSpPr>
            <a:spLocks noGrp="1"/>
          </p:cNvSpPr>
          <p:nvPr>
            <p:ph type="title"/>
          </p:nvPr>
        </p:nvSpPr>
        <p:spPr/>
        <p:txBody>
          <a:bodyPr/>
          <a:lstStyle/>
          <a:p>
            <a:r>
              <a:rPr lang="en-US" dirty="0"/>
              <a:t>New Knowledge </a:t>
            </a:r>
            <a:r>
              <a:rPr lang="en-US" dirty="0" err="1"/>
              <a:t>Organisers</a:t>
            </a:r>
            <a:endParaRPr lang="en-US" dirty="0"/>
          </a:p>
        </p:txBody>
      </p:sp>
    </p:spTree>
    <p:extLst>
      <p:ext uri="{BB962C8B-B14F-4D97-AF65-F5344CB8AC3E}">
        <p14:creationId xmlns:p14="http://schemas.microsoft.com/office/powerpoint/2010/main" val="23447305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D9154B0-3079-FE43-AD72-401E89BE57F9}"/>
              </a:ext>
            </a:extLst>
          </p:cNvPr>
          <p:cNvSpPr>
            <a:spLocks noGrp="1"/>
          </p:cNvSpPr>
          <p:nvPr>
            <p:ph type="body" idx="1"/>
          </p:nvPr>
        </p:nvSpPr>
        <p:spPr>
          <a:ln>
            <a:solidFill>
              <a:schemeClr val="accent1"/>
            </a:solidFill>
          </a:ln>
        </p:spPr>
        <p:txBody>
          <a:bodyPr/>
          <a:lstStyle/>
          <a:p>
            <a:r>
              <a:rPr lang="en-GB" sz="1800" dirty="0"/>
              <a:t>Sign-up for Secondary resources form is here: </a:t>
            </a:r>
            <a:r>
              <a:rPr lang="en-GB" sz="1800" dirty="0">
                <a:hlinkClick r:id="rId2"/>
              </a:rPr>
              <a:t>https://www.pearson.com/uk/educators/schools/update-for-schools/secondary-support.html</a:t>
            </a:r>
            <a:endParaRPr lang="en-GB" sz="1800" dirty="0"/>
          </a:p>
          <a:p>
            <a:endParaRPr lang="en-GB" dirty="0"/>
          </a:p>
          <a:p>
            <a:r>
              <a:rPr lang="en-GB" sz="1600" dirty="0"/>
              <a:t>This gives access to: </a:t>
            </a:r>
          </a:p>
          <a:p>
            <a:pPr lvl="1"/>
            <a:r>
              <a:rPr lang="en-GB" sz="1200" dirty="0"/>
              <a:t>KS3 Skills for Writing </a:t>
            </a:r>
            <a:br>
              <a:rPr lang="en-GB" sz="1200" dirty="0"/>
            </a:br>
            <a:r>
              <a:rPr lang="en-GB" sz="1200" dirty="0"/>
              <a:t> </a:t>
            </a:r>
          </a:p>
          <a:p>
            <a:pPr lvl="1"/>
            <a:r>
              <a:rPr lang="en-GB" sz="1200" dirty="0"/>
              <a:t>Pearson Edexcel GCSE (9–1) English Language Text Anthology</a:t>
            </a:r>
            <a:br>
              <a:rPr lang="en-GB" sz="1200" dirty="0"/>
            </a:br>
            <a:r>
              <a:rPr lang="en-GB" sz="1200" dirty="0"/>
              <a:t> </a:t>
            </a:r>
          </a:p>
          <a:p>
            <a:pPr lvl="1"/>
            <a:r>
              <a:rPr lang="en-GB" sz="1200" dirty="0"/>
              <a:t>Pearson Edexcel GCSE (9–1) English Language Core Student Book – coming soon!</a:t>
            </a:r>
            <a:br>
              <a:rPr lang="en-GB" sz="1200" dirty="0"/>
            </a:br>
            <a:r>
              <a:rPr lang="en-GB" sz="1200" dirty="0"/>
              <a:t> </a:t>
            </a:r>
          </a:p>
          <a:p>
            <a:pPr lvl="1"/>
            <a:r>
              <a:rPr lang="en-GB" sz="1200" dirty="0"/>
              <a:t>Pearson Edexcel GCSE (9–1) English Language Revision Guide</a:t>
            </a:r>
            <a:br>
              <a:rPr lang="en-GB" sz="1200" dirty="0"/>
            </a:br>
            <a:r>
              <a:rPr lang="en-GB" sz="1200" dirty="0"/>
              <a:t> </a:t>
            </a:r>
          </a:p>
          <a:p>
            <a:pPr lvl="1"/>
            <a:r>
              <a:rPr lang="en-GB" sz="1200" dirty="0"/>
              <a:t>AQA GCSE (9–1)  English Language Revision Guide.</a:t>
            </a:r>
          </a:p>
          <a:p>
            <a:r>
              <a:rPr lang="en-GB" dirty="0"/>
              <a:t/>
            </a:r>
            <a:br>
              <a:rPr lang="en-GB" dirty="0"/>
            </a:br>
            <a:endParaRPr lang="en-US" dirty="0"/>
          </a:p>
        </p:txBody>
      </p:sp>
      <p:sp>
        <p:nvSpPr>
          <p:cNvPr id="3" name="Title 2">
            <a:extLst>
              <a:ext uri="{FF2B5EF4-FFF2-40B4-BE49-F238E27FC236}">
                <a16:creationId xmlns="" xmlns:a16="http://schemas.microsoft.com/office/drawing/2014/main" id="{CA6CC700-05FC-B04D-8D8B-09AD2AE0C459}"/>
              </a:ext>
            </a:extLst>
          </p:cNvPr>
          <p:cNvSpPr>
            <a:spLocks noGrp="1"/>
          </p:cNvSpPr>
          <p:nvPr>
            <p:ph type="title"/>
          </p:nvPr>
        </p:nvSpPr>
        <p:spPr/>
        <p:txBody>
          <a:bodyPr/>
          <a:lstStyle/>
          <a:p>
            <a:r>
              <a:rPr lang="en-US" dirty="0"/>
              <a:t>Secondary resources</a:t>
            </a:r>
          </a:p>
        </p:txBody>
      </p:sp>
    </p:spTree>
    <p:extLst>
      <p:ext uri="{BB962C8B-B14F-4D97-AF65-F5344CB8AC3E}">
        <p14:creationId xmlns:p14="http://schemas.microsoft.com/office/powerpoint/2010/main" val="15530168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41801" y="3990179"/>
            <a:ext cx="4972915" cy="1388010"/>
          </a:xfrm>
          <a:prstGeom prst="rect">
            <a:avLst/>
          </a:prstGeom>
        </p:spPr>
      </p:pic>
      <p:sp>
        <p:nvSpPr>
          <p:cNvPr id="2" name="Text Placeholder 1"/>
          <p:cNvSpPr>
            <a:spLocks noGrp="1"/>
          </p:cNvSpPr>
          <p:nvPr>
            <p:ph type="body" idx="1"/>
          </p:nvPr>
        </p:nvSpPr>
        <p:spPr>
          <a:xfrm>
            <a:off x="2241801" y="5395356"/>
            <a:ext cx="4972915" cy="504310"/>
          </a:xfrm>
        </p:spPr>
        <p:txBody>
          <a:bodyPr/>
          <a:lstStyle/>
          <a:p>
            <a:r>
              <a:rPr lang="en-GB" dirty="0">
                <a:hlinkClick r:id="rId3"/>
              </a:rPr>
              <a:t>&gt;Find out more on our website</a:t>
            </a:r>
            <a:endParaRPr lang="en-GB" dirty="0"/>
          </a:p>
        </p:txBody>
      </p:sp>
      <p:sp>
        <p:nvSpPr>
          <p:cNvPr id="3" name="Title 2"/>
          <p:cNvSpPr>
            <a:spLocks noGrp="1"/>
          </p:cNvSpPr>
          <p:nvPr>
            <p:ph type="title"/>
          </p:nvPr>
        </p:nvSpPr>
        <p:spPr>
          <a:xfrm>
            <a:off x="1943247" y="958335"/>
            <a:ext cx="5139159" cy="415499"/>
          </a:xfrm>
        </p:spPr>
        <p:txBody>
          <a:bodyPr/>
          <a:lstStyle/>
          <a:p>
            <a:r>
              <a:rPr lang="en-GB" sz="1800" dirty="0"/>
              <a:t>GCSE English Literature 1ET0</a:t>
            </a:r>
            <a:br>
              <a:rPr lang="en-GB" sz="1800" dirty="0"/>
            </a:br>
            <a:endParaRPr lang="en-GB" sz="1800" dirty="0"/>
          </a:p>
        </p:txBody>
      </p:sp>
      <p:pic>
        <p:nvPicPr>
          <p:cNvPr id="12" name="Picture 11"/>
          <p:cNvPicPr>
            <a:picLocks noChangeAspect="1"/>
          </p:cNvPicPr>
          <p:nvPr/>
        </p:nvPicPr>
        <p:blipFill>
          <a:blip r:embed="rId4"/>
          <a:stretch>
            <a:fillRect/>
          </a:stretch>
        </p:blipFill>
        <p:spPr>
          <a:xfrm>
            <a:off x="3029943" y="2463584"/>
            <a:ext cx="994670" cy="1526596"/>
          </a:xfrm>
          <a:prstGeom prst="rect">
            <a:avLst/>
          </a:prstGeom>
        </p:spPr>
      </p:pic>
      <p:pic>
        <p:nvPicPr>
          <p:cNvPr id="14" name="Picture 13"/>
          <p:cNvPicPr>
            <a:picLocks noChangeAspect="1"/>
          </p:cNvPicPr>
          <p:nvPr/>
        </p:nvPicPr>
        <p:blipFill>
          <a:blip r:embed="rId5"/>
          <a:stretch>
            <a:fillRect/>
          </a:stretch>
        </p:blipFill>
        <p:spPr>
          <a:xfrm>
            <a:off x="4130240" y="2461174"/>
            <a:ext cx="998729" cy="1529006"/>
          </a:xfrm>
          <a:prstGeom prst="rect">
            <a:avLst/>
          </a:prstGeom>
        </p:spPr>
      </p:pic>
      <p:pic>
        <p:nvPicPr>
          <p:cNvPr id="1028" name="Picture 4" descr="Image result for boys don't cry malor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3562" y="2461174"/>
            <a:ext cx="995390" cy="1529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6353546" y="2416585"/>
            <a:ext cx="944338" cy="1529006"/>
          </a:xfrm>
          <a:prstGeom prst="rect">
            <a:avLst/>
          </a:prstGeom>
        </p:spPr>
      </p:pic>
      <p:pic>
        <p:nvPicPr>
          <p:cNvPr id="17" name="Picture 16"/>
          <p:cNvPicPr>
            <a:picLocks noChangeAspect="1"/>
          </p:cNvPicPr>
          <p:nvPr/>
        </p:nvPicPr>
        <p:blipFill>
          <a:blip r:embed="rId8"/>
          <a:stretch>
            <a:fillRect/>
          </a:stretch>
        </p:blipFill>
        <p:spPr>
          <a:xfrm>
            <a:off x="1856438" y="2463584"/>
            <a:ext cx="1078453" cy="1529006"/>
          </a:xfrm>
          <a:prstGeom prst="rect">
            <a:avLst/>
          </a:prstGeom>
        </p:spPr>
      </p:pic>
      <p:sp>
        <p:nvSpPr>
          <p:cNvPr id="18" name="TextBox 17"/>
          <p:cNvSpPr txBox="1"/>
          <p:nvPr/>
        </p:nvSpPr>
        <p:spPr>
          <a:xfrm>
            <a:off x="1655182" y="1422340"/>
            <a:ext cx="6146156" cy="923330"/>
          </a:xfrm>
          <a:prstGeom prst="rect">
            <a:avLst/>
          </a:prstGeom>
          <a:noFill/>
        </p:spPr>
        <p:txBody>
          <a:bodyPr wrap="square" rtlCol="0">
            <a:spAutoFit/>
          </a:bodyPr>
          <a:lstStyle/>
          <a:p>
            <a:pPr algn="ctr" defTabSz="685800">
              <a:buClr>
                <a:srgbClr val="000000"/>
              </a:buClr>
            </a:pPr>
            <a:r>
              <a:rPr lang="en-GB" kern="0" dirty="0">
                <a:solidFill>
                  <a:srgbClr val="373C88">
                    <a:lumMod val="75000"/>
                  </a:srgbClr>
                </a:solidFill>
                <a:cs typeface="Arial"/>
                <a:sym typeface="Arial"/>
              </a:rPr>
              <a:t>Introducing four new texts and a new poetry collection</a:t>
            </a:r>
            <a:br>
              <a:rPr lang="en-GB" kern="0" dirty="0">
                <a:solidFill>
                  <a:srgbClr val="373C88">
                    <a:lumMod val="75000"/>
                  </a:srgbClr>
                </a:solidFill>
                <a:cs typeface="Arial"/>
                <a:sym typeface="Arial"/>
              </a:rPr>
            </a:br>
            <a:r>
              <a:rPr lang="en-GB" kern="0" dirty="0">
                <a:solidFill>
                  <a:srgbClr val="373C88">
                    <a:lumMod val="75000"/>
                  </a:srgbClr>
                </a:solidFill>
                <a:cs typeface="Arial"/>
                <a:sym typeface="Arial"/>
              </a:rPr>
              <a:t>First teaching: September 2019   </a:t>
            </a:r>
          </a:p>
          <a:p>
            <a:pPr algn="ctr" defTabSz="685800">
              <a:buClr>
                <a:srgbClr val="000000"/>
              </a:buClr>
            </a:pPr>
            <a:r>
              <a:rPr lang="en-GB" kern="0" dirty="0">
                <a:solidFill>
                  <a:srgbClr val="373C88">
                    <a:lumMod val="75000"/>
                  </a:srgbClr>
                </a:solidFill>
                <a:cs typeface="Arial"/>
                <a:sym typeface="Arial"/>
              </a:rPr>
              <a:t>First assessment: May 2021</a:t>
            </a:r>
          </a:p>
        </p:txBody>
      </p:sp>
    </p:spTree>
    <p:extLst>
      <p:ext uri="{BB962C8B-B14F-4D97-AF65-F5344CB8AC3E}">
        <p14:creationId xmlns:p14="http://schemas.microsoft.com/office/powerpoint/2010/main" val="4189077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745588" y="1434904"/>
            <a:ext cx="8087861" cy="5243543"/>
          </a:xfrm>
          <a:prstGeom prst="rect">
            <a:avLst/>
          </a:prstGeom>
          <a:noFill/>
          <a:ln>
            <a:noFill/>
          </a:ln>
        </p:spPr>
        <p:txBody>
          <a:bodyPr spcFirstLastPara="1" wrap="square" lIns="0" tIns="0" rIns="0" bIns="0" anchor="t" anchorCtr="0">
            <a:noAutofit/>
          </a:bodyPr>
          <a:lstStyle/>
          <a:p>
            <a:pPr marL="685800" indent="-457200">
              <a:buFont typeface="Arial" panose="020B0604020202020204" pitchFamily="34" charset="0"/>
              <a:buChar char="•"/>
            </a:pPr>
            <a:endParaRPr lang="en-GB" dirty="0"/>
          </a:p>
          <a:p>
            <a:pPr marL="685800" indent="-457200">
              <a:buFont typeface="Arial" panose="020B0604020202020204" pitchFamily="34" charset="0"/>
              <a:buChar char="•"/>
            </a:pPr>
            <a:endParaRPr lang="en-GB" dirty="0"/>
          </a:p>
          <a:p>
            <a:pPr marL="685800" indent="-457200">
              <a:buFont typeface="Arial" panose="020B0604020202020204" pitchFamily="34" charset="0"/>
              <a:buChar char="•"/>
            </a:pPr>
            <a:endParaRPr dirty="0"/>
          </a:p>
        </p:txBody>
      </p:sp>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Check-in</a:t>
            </a:r>
            <a:endParaRPr dirty="0"/>
          </a:p>
        </p:txBody>
      </p:sp>
      <p:sp>
        <p:nvSpPr>
          <p:cNvPr id="2" name="TextBox 1">
            <a:extLst>
              <a:ext uri="{FF2B5EF4-FFF2-40B4-BE49-F238E27FC236}">
                <a16:creationId xmlns="" xmlns:a16="http://schemas.microsoft.com/office/drawing/2014/main" id="{A9C17480-8FFA-5C4F-886C-DBFADE2CADE0}"/>
              </a:ext>
            </a:extLst>
          </p:cNvPr>
          <p:cNvSpPr txBox="1"/>
          <p:nvPr/>
        </p:nvSpPr>
        <p:spPr>
          <a:xfrm>
            <a:off x="1278322" y="1637444"/>
            <a:ext cx="6785820" cy="3046988"/>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400" dirty="0"/>
              <a:t>What [if any] catch-up are you offering in the summer?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What are you offering KS3 at the moment?</a:t>
            </a:r>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42676696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40000" y="838590"/>
            <a:ext cx="8229600" cy="5059041"/>
          </a:xfrm>
        </p:spPr>
        <p:txBody>
          <a:bodyPr/>
          <a:lstStyle/>
          <a:p>
            <a:pPr fontAlgn="base"/>
            <a:r>
              <a:rPr lang="en-GB" dirty="0"/>
              <a:t> </a:t>
            </a:r>
          </a:p>
          <a:p>
            <a:pPr fontAlgn="base"/>
            <a:r>
              <a:rPr lang="en-GB" b="1" dirty="0"/>
              <a:t>Teacher assessed grades this summer – what has been your experience?</a:t>
            </a:r>
            <a:r>
              <a:rPr lang="en-GB" dirty="0"/>
              <a:t/>
            </a:r>
            <a:br>
              <a:rPr lang="en-GB" dirty="0"/>
            </a:br>
            <a:endParaRPr lang="en-GB" dirty="0"/>
          </a:p>
          <a:p>
            <a:pPr fontAlgn="base"/>
            <a:r>
              <a:rPr lang="en-GB" dirty="0"/>
              <a:t>If you are a Head of Department*, we’d like to hear from you about your unique experiences at this unprecedented time. Please sign up </a:t>
            </a:r>
            <a:r>
              <a:rPr lang="en-GB" u="sng" dirty="0">
                <a:hlinkClick r:id="rId2"/>
              </a:rPr>
              <a:t>here</a:t>
            </a:r>
            <a:r>
              <a:rPr lang="en-GB" dirty="0"/>
              <a:t> to speak to the Research team at Pearson. </a:t>
            </a:r>
          </a:p>
          <a:p>
            <a:pPr fontAlgn="base"/>
            <a:r>
              <a:rPr lang="en-GB" dirty="0"/>
              <a:t> </a:t>
            </a:r>
          </a:p>
          <a:p>
            <a:pPr fontAlgn="base"/>
            <a:r>
              <a:rPr lang="en-GB" dirty="0"/>
              <a:t>All participants will be entered in a prize draw for £100 Amazon vouchers.  </a:t>
            </a:r>
          </a:p>
          <a:p>
            <a:pPr fontAlgn="base"/>
            <a:r>
              <a:rPr lang="en-GB" dirty="0"/>
              <a:t> </a:t>
            </a:r>
          </a:p>
          <a:p>
            <a:pPr fontAlgn="base"/>
            <a:r>
              <a:rPr lang="en-GB" dirty="0"/>
              <a:t>*Please get in touch if you are a </a:t>
            </a:r>
            <a:r>
              <a:rPr lang="en-GB" dirty="0" err="1"/>
              <a:t>HoD</a:t>
            </a:r>
            <a:r>
              <a:rPr lang="en-GB" dirty="0"/>
              <a:t> for any of the following subjects: GCSE/GCE Maths, English, History, Science, Art and Design, Tech Award Music, Tech Award Health and Social Care, BTEC National Applied Psychology, BTEC National Business, BTEC National Creative Media.  </a:t>
            </a:r>
          </a:p>
          <a:p>
            <a:pPr fontAlgn="base"/>
            <a:r>
              <a:rPr lang="en-GB" dirty="0"/>
              <a:t> </a:t>
            </a:r>
          </a:p>
          <a:p>
            <a:endParaRPr lang="en-GB" dirty="0"/>
          </a:p>
        </p:txBody>
      </p:sp>
      <p:sp>
        <p:nvSpPr>
          <p:cNvPr id="3" name="Title 2"/>
          <p:cNvSpPr>
            <a:spLocks noGrp="1"/>
          </p:cNvSpPr>
          <p:nvPr>
            <p:ph type="title"/>
          </p:nvPr>
        </p:nvSpPr>
        <p:spPr/>
        <p:txBody>
          <a:bodyPr/>
          <a:lstStyle/>
          <a:p>
            <a:r>
              <a:rPr lang="en-GB" dirty="0"/>
              <a:t>Can you help with research?</a:t>
            </a:r>
          </a:p>
        </p:txBody>
      </p:sp>
    </p:spTree>
    <p:extLst>
      <p:ext uri="{BB962C8B-B14F-4D97-AF65-F5344CB8AC3E}">
        <p14:creationId xmlns:p14="http://schemas.microsoft.com/office/powerpoint/2010/main" val="3196169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sp>
        <p:nvSpPr>
          <p:cNvPr id="219" name="Google Shape;219;g4190bae54d_0_1"/>
          <p:cNvSpPr txBox="1">
            <a:spLocks noGrp="1"/>
          </p:cNvSpPr>
          <p:nvPr>
            <p:ph type="title"/>
          </p:nvPr>
        </p:nvSpPr>
        <p:spPr>
          <a:xfrm>
            <a:off x="859514" y="365133"/>
            <a:ext cx="3840085" cy="1692794"/>
          </a:xfrm>
          <a:prstGeom prst="rect">
            <a:avLst/>
          </a:prstGeom>
        </p:spPr>
        <p:txBody>
          <a:bodyPr spcFirstLastPara="1" vert="horz" lIns="91440" tIns="45720" rIns="91440" bIns="45720" rtlCol="0" anchor="ctr" anchorCtr="0">
            <a:normAutofit/>
          </a:bodyPr>
          <a:lstStyle/>
          <a:p>
            <a:pPr marL="0" lvl="0" indent="0" algn="l">
              <a:lnSpc>
                <a:spcPct val="90000"/>
              </a:lnSpc>
              <a:spcBef>
                <a:spcPct val="0"/>
              </a:spcBef>
              <a:spcAft>
                <a:spcPts val="0"/>
              </a:spcAft>
            </a:pPr>
            <a:r>
              <a:rPr lang="en-US" sz="4400" dirty="0">
                <a:solidFill>
                  <a:schemeClr val="tx1"/>
                </a:solidFill>
                <a:latin typeface="+mj-lt"/>
                <a:ea typeface="+mj-ea"/>
                <a:cs typeface="+mj-cs"/>
              </a:rPr>
              <a:t>Your Subject Advisor</a:t>
            </a:r>
          </a:p>
        </p:txBody>
      </p:sp>
      <p:cxnSp>
        <p:nvCxnSpPr>
          <p:cNvPr id="223" name="Straight Arrow Connector 97">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8" name="Google Shape;218;g4190bae54d_0_1"/>
          <p:cNvSpPr txBox="1">
            <a:spLocks noGrp="1"/>
          </p:cNvSpPr>
          <p:nvPr>
            <p:ph type="body" idx="1"/>
          </p:nvPr>
        </p:nvSpPr>
        <p:spPr>
          <a:xfrm>
            <a:off x="491490" y="2575034"/>
            <a:ext cx="3840085" cy="3462228"/>
          </a:xfrm>
          <a:prstGeom prst="rect">
            <a:avLst/>
          </a:prstGeom>
        </p:spPr>
        <p:txBody>
          <a:bodyPr spcFirstLastPara="1" vert="horz" lIns="91440" tIns="45720" rIns="91440" bIns="45720" rtlCol="0" anchorCtr="0">
            <a:normAutofit/>
          </a:bodyPr>
          <a:lstStyle/>
          <a:p>
            <a:pPr marL="0" lvl="0">
              <a:lnSpc>
                <a:spcPct val="90000"/>
              </a:lnSpc>
              <a:spcBef>
                <a:spcPts val="0"/>
              </a:spcBef>
              <a:spcAft>
                <a:spcPts val="0"/>
              </a:spcAft>
              <a:buClr>
                <a:schemeClr val="dk1"/>
              </a:buClr>
              <a:buSzPts val="1100"/>
              <a:buFont typeface="Arial" panose="020B0604020202020204" pitchFamily="34" charset="0"/>
              <a:buChar char="•"/>
            </a:pPr>
            <a:r>
              <a:rPr lang="en-US" sz="1600" b="1">
                <a:solidFill>
                  <a:schemeClr val="tx1"/>
                </a:solidFill>
                <a:latin typeface="+mn-lt"/>
                <a:ea typeface="+mn-ea"/>
                <a:cs typeface="+mn-cs"/>
              </a:rPr>
              <a:t>Clare Haviland</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Telephone: 03330164120</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Twitter: @PearsonTeachEng</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u="sng">
                <a:solidFill>
                  <a:schemeClr val="tx1"/>
                </a:solidFill>
                <a:latin typeface="+mn-lt"/>
                <a:ea typeface="+mn-ea"/>
                <a:cs typeface="+mn-cs"/>
                <a:hlinkClick r:id="rId3"/>
              </a:rPr>
              <a:t>Email or live chat</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You can sign up for Clare’s</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e-updates by completing this</a:t>
            </a:r>
          </a:p>
          <a:p>
            <a:pPr marL="0" lvl="0">
              <a:lnSpc>
                <a:spcPct val="90000"/>
              </a:lnSpc>
              <a:spcBef>
                <a:spcPts val="0"/>
              </a:spcBef>
              <a:spcAft>
                <a:spcPts val="0"/>
              </a:spcAft>
              <a:buFont typeface="Arial" panose="020B0604020202020204" pitchFamily="34" charset="0"/>
              <a:buChar char="•"/>
            </a:pPr>
            <a:r>
              <a:rPr lang="en-US" sz="1600" u="sng">
                <a:solidFill>
                  <a:schemeClr val="tx1"/>
                </a:solidFill>
                <a:latin typeface="+mn-lt"/>
                <a:ea typeface="+mn-ea"/>
                <a:cs typeface="+mn-cs"/>
                <a:hlinkClick r:id="rId4"/>
              </a:rPr>
              <a:t>online form</a:t>
            </a:r>
            <a:endParaRPr lang="en-US" sz="1600">
              <a:solidFill>
                <a:schemeClr val="tx1"/>
              </a:solidFill>
              <a:latin typeface="+mn-lt"/>
              <a:ea typeface="+mn-ea"/>
              <a:cs typeface="+mn-cs"/>
            </a:endParaRPr>
          </a:p>
          <a:p>
            <a:pPr marL="0" lvl="0">
              <a:lnSpc>
                <a:spcPct val="90000"/>
              </a:lnSpc>
              <a:buFont typeface="Arial" panose="020B0604020202020204" pitchFamily="34" charset="0"/>
              <a:buChar char="•"/>
            </a:pPr>
            <a:r>
              <a:rPr lang="en-US" sz="1600">
                <a:solidFill>
                  <a:schemeClr val="tx1"/>
                </a:solidFill>
                <a:latin typeface="+mn-lt"/>
                <a:ea typeface="+mn-ea"/>
                <a:cs typeface="+mn-cs"/>
                <a:hlinkClick r:id="rId5"/>
              </a:rPr>
              <a:t>Facebook page:  https://www.facebook.com/pearsonedexcelenglish/</a:t>
            </a:r>
            <a:endParaRPr lang="en-US" sz="1600">
              <a:solidFill>
                <a:schemeClr val="tx1"/>
              </a:solidFill>
              <a:latin typeface="+mn-lt"/>
              <a:ea typeface="+mn-ea"/>
              <a:cs typeface="+mn-cs"/>
            </a:endParaRPr>
          </a:p>
        </p:txBody>
      </p:sp>
      <p:pic>
        <p:nvPicPr>
          <p:cNvPr id="221" name="Google Shape;221;g4190bae54d_0_1"/>
          <p:cNvPicPr preferRelativeResize="0"/>
          <p:nvPr/>
        </p:nvPicPr>
        <p:blipFill rotWithShape="1">
          <a:blip r:embed="rId6"/>
          <a:srcRect l="9960" r="15206" b="2"/>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
        <p:nvSpPr>
          <p:cNvPr id="2" name="Rectangle 1">
            <a:extLst>
              <a:ext uri="{FF2B5EF4-FFF2-40B4-BE49-F238E27FC236}">
                <a16:creationId xmlns="" xmlns:a16="http://schemas.microsoft.com/office/drawing/2014/main" id="{E31B1DA0-AAF5-4AE1-AD87-2C34844143C6}"/>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
        <p:nvSpPr>
          <p:cNvPr id="3" name="Rectangle 2">
            <a:extLst>
              <a:ext uri="{FF2B5EF4-FFF2-40B4-BE49-F238E27FC236}">
                <a16:creationId xmlns="" xmlns:a16="http://schemas.microsoft.com/office/drawing/2014/main" id="{552354D3-E449-4157-A5DB-3CEB2F25A333}"/>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
        <p:nvSpPr>
          <p:cNvPr id="4" name="Rectangle 3">
            <a:extLst>
              <a:ext uri="{FF2B5EF4-FFF2-40B4-BE49-F238E27FC236}">
                <a16:creationId xmlns="" xmlns:a16="http://schemas.microsoft.com/office/drawing/2014/main" id="{DA031F7A-8747-4E1F-822C-B2D4F8CDB372}"/>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Tree>
    <p:extLst>
      <p:ext uri="{BB962C8B-B14F-4D97-AF65-F5344CB8AC3E}">
        <p14:creationId xmlns:p14="http://schemas.microsoft.com/office/powerpoint/2010/main" val="922998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463322E-F2D1-6144-AFD8-4894DF5A5E8B}"/>
              </a:ext>
            </a:extLst>
          </p:cNvPr>
          <p:cNvSpPr>
            <a:spLocks noGrp="1"/>
          </p:cNvSpPr>
          <p:nvPr>
            <p:ph type="body" idx="1"/>
          </p:nvPr>
        </p:nvSpPr>
        <p:spPr>
          <a:xfrm>
            <a:off x="540000" y="2224216"/>
            <a:ext cx="8229600" cy="4274825"/>
          </a:xfrm>
        </p:spPr>
        <p:txBody>
          <a:bodyPr/>
          <a:lstStyle/>
          <a:p>
            <a:r>
              <a:rPr lang="en-GB" dirty="0">
                <a:hlinkClick r:id="rId2"/>
              </a:rPr>
              <a:t>https://www.youtube.com/watch?v=Q0DYFcgCejI</a:t>
            </a:r>
            <a:r>
              <a:rPr lang="en-GB" dirty="0"/>
              <a:t>. </a:t>
            </a:r>
            <a:endParaRPr lang="en-US" dirty="0"/>
          </a:p>
        </p:txBody>
      </p:sp>
      <p:sp>
        <p:nvSpPr>
          <p:cNvPr id="3" name="Title 2">
            <a:extLst>
              <a:ext uri="{FF2B5EF4-FFF2-40B4-BE49-F238E27FC236}">
                <a16:creationId xmlns="" xmlns:a16="http://schemas.microsoft.com/office/drawing/2014/main" id="{ACD10435-98A7-DB4F-8565-3DA66BF3F635}"/>
              </a:ext>
            </a:extLst>
          </p:cNvPr>
          <p:cNvSpPr>
            <a:spLocks noGrp="1"/>
          </p:cNvSpPr>
          <p:nvPr>
            <p:ph type="title"/>
          </p:nvPr>
        </p:nvSpPr>
        <p:spPr/>
        <p:txBody>
          <a:bodyPr/>
          <a:lstStyle/>
          <a:p>
            <a:r>
              <a:rPr lang="en-US" dirty="0"/>
              <a:t>Switching to Edexcel</a:t>
            </a:r>
          </a:p>
        </p:txBody>
      </p:sp>
    </p:spTree>
    <p:extLst>
      <p:ext uri="{BB962C8B-B14F-4D97-AF65-F5344CB8AC3E}">
        <p14:creationId xmlns:p14="http://schemas.microsoft.com/office/powerpoint/2010/main" val="18556441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1;p2">
            <a:extLst>
              <a:ext uri="{FF2B5EF4-FFF2-40B4-BE49-F238E27FC236}">
                <a16:creationId xmlns="" xmlns:a16="http://schemas.microsoft.com/office/drawing/2014/main" id="{8A529F6A-C653-944E-B8B2-D7E3B6C95F29}"/>
              </a:ext>
            </a:extLst>
          </p:cNvPr>
          <p:cNvSpPr txBox="1">
            <a:spLocks/>
          </p:cNvSpPr>
          <p:nvPr/>
        </p:nvSpPr>
        <p:spPr>
          <a:xfrm>
            <a:off x="794029" y="214003"/>
            <a:ext cx="6568219" cy="79925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accent1"/>
              </a:buClr>
              <a:buSzPts val="3600"/>
              <a:buFont typeface="Arial"/>
              <a:buNone/>
            </a:pPr>
            <a:r>
              <a:rPr lang="en-GB" dirty="0"/>
              <a:t>Feedback</a:t>
            </a:r>
          </a:p>
        </p:txBody>
      </p:sp>
      <p:sp>
        <p:nvSpPr>
          <p:cNvPr id="2" name="Subtitle 1">
            <a:extLst>
              <a:ext uri="{FF2B5EF4-FFF2-40B4-BE49-F238E27FC236}">
                <a16:creationId xmlns="" xmlns:a16="http://schemas.microsoft.com/office/drawing/2014/main" id="{96F7AC86-3FE3-6A45-BEAC-E97DC111CD6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0724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GCSE (9-1)</a:t>
            </a:r>
            <a:br>
              <a:rPr lang="en-GB" sz="4400" b="1" i="0" u="none" strike="noStrike" cap="none">
                <a:solidFill>
                  <a:schemeClr val="dk1"/>
                </a:solidFill>
                <a:latin typeface="Arial"/>
                <a:ea typeface="Arial"/>
                <a:cs typeface="Arial"/>
                <a:sym typeface="Arial"/>
              </a:rPr>
            </a:br>
            <a:r>
              <a:rPr lang="en-GB" sz="4400" b="1" i="0" u="none" strike="noStrike" cap="none">
                <a:solidFill>
                  <a:schemeClr val="dk1"/>
                </a:solidFill>
                <a:latin typeface="Arial"/>
                <a:ea typeface="Arial"/>
                <a:cs typeface="Arial"/>
                <a:sym typeface="Arial"/>
              </a:rPr>
              <a:t>English </a:t>
            </a:r>
            <a:endParaRPr sz="1200" b="0" i="0" u="none" strike="noStrike" cap="none">
              <a:solidFill>
                <a:srgbClr val="000000"/>
              </a:solidFill>
              <a:latin typeface="Arial"/>
              <a:ea typeface="Arial"/>
              <a:cs typeface="Arial"/>
              <a:sym typeface="Arial"/>
            </a:endParaRPr>
          </a:p>
        </p:txBody>
      </p:sp>
      <p:sp>
        <p:nvSpPr>
          <p:cNvPr id="95" name="Google Shape;95;p1"/>
          <p:cNvSpPr txBox="1"/>
          <p:nvPr/>
        </p:nvSpPr>
        <p:spPr>
          <a:xfrm>
            <a:off x="899472" y="3274313"/>
            <a:ext cx="3974743" cy="738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a:ea typeface="Arial"/>
                <a:cs typeface="Arial"/>
                <a:sym typeface="Arial"/>
              </a:rPr>
              <a:t>Online resources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47735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66594AA-8C68-124A-B8E3-1CE8A358F15B}"/>
              </a:ext>
            </a:extLst>
          </p:cNvPr>
          <p:cNvSpPr>
            <a:spLocks noGrp="1"/>
          </p:cNvSpPr>
          <p:nvPr>
            <p:ph type="title"/>
          </p:nvPr>
        </p:nvSpPr>
        <p:spPr>
          <a:xfrm>
            <a:off x="1131684" y="161046"/>
            <a:ext cx="6568219" cy="553998"/>
          </a:xfrm>
        </p:spPr>
        <p:txBody>
          <a:bodyPr/>
          <a:lstStyle/>
          <a:p>
            <a:r>
              <a:rPr lang="en-US" dirty="0"/>
              <a:t>CPD of the week</a:t>
            </a:r>
          </a:p>
        </p:txBody>
      </p:sp>
      <p:sp>
        <p:nvSpPr>
          <p:cNvPr id="9" name="Rectangle 8">
            <a:extLst>
              <a:ext uri="{FF2B5EF4-FFF2-40B4-BE49-F238E27FC236}">
                <a16:creationId xmlns="" xmlns:a16="http://schemas.microsoft.com/office/drawing/2014/main" id="{A1A7899F-55C8-834A-B8AA-AEF6ADFBAAA6}"/>
              </a:ext>
            </a:extLst>
          </p:cNvPr>
          <p:cNvSpPr/>
          <p:nvPr/>
        </p:nvSpPr>
        <p:spPr>
          <a:xfrm>
            <a:off x="1131684" y="922793"/>
            <a:ext cx="4572000" cy="369332"/>
          </a:xfrm>
          <a:prstGeom prst="rect">
            <a:avLst/>
          </a:prstGeom>
        </p:spPr>
        <p:txBody>
          <a:bodyPr>
            <a:spAutoFit/>
          </a:bodyPr>
          <a:lstStyle/>
          <a:p>
            <a:r>
              <a:rPr lang="en-GB" dirty="0">
                <a:hlinkClick r:id="rId2"/>
              </a:rPr>
              <a:t>@TeamEnglishNC</a:t>
            </a:r>
            <a:r>
              <a:rPr lang="en-GB" dirty="0"/>
              <a:t> </a:t>
            </a:r>
            <a:endParaRPr lang="en-US" dirty="0"/>
          </a:p>
        </p:txBody>
      </p:sp>
      <p:pic>
        <p:nvPicPr>
          <p:cNvPr id="4" name="Picture 3" descr="A screenshot of a cell phone&#10;&#10;Description automatically generated">
            <a:extLst>
              <a:ext uri="{FF2B5EF4-FFF2-40B4-BE49-F238E27FC236}">
                <a16:creationId xmlns="" xmlns:a16="http://schemas.microsoft.com/office/drawing/2014/main" id="{4D466987-A271-8A4E-8E16-980B51708BD0}"/>
              </a:ext>
            </a:extLst>
          </p:cNvPr>
          <p:cNvPicPr>
            <a:picLocks noChangeAspect="1"/>
          </p:cNvPicPr>
          <p:nvPr/>
        </p:nvPicPr>
        <p:blipFill>
          <a:blip r:embed="rId3"/>
          <a:stretch>
            <a:fillRect/>
          </a:stretch>
        </p:blipFill>
        <p:spPr>
          <a:xfrm>
            <a:off x="2218944" y="1336396"/>
            <a:ext cx="5680456" cy="5051703"/>
          </a:xfrm>
          <a:prstGeom prst="rect">
            <a:avLst/>
          </a:prstGeom>
        </p:spPr>
      </p:pic>
    </p:spTree>
    <p:extLst>
      <p:ext uri="{BB962C8B-B14F-4D97-AF65-F5344CB8AC3E}">
        <p14:creationId xmlns:p14="http://schemas.microsoft.com/office/powerpoint/2010/main" val="1305774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2A75069-2BF7-0646-B048-65D9F78ADC4A}"/>
              </a:ext>
            </a:extLst>
          </p:cNvPr>
          <p:cNvSpPr>
            <a:spLocks noGrp="1"/>
          </p:cNvSpPr>
          <p:nvPr>
            <p:ph type="title"/>
          </p:nvPr>
        </p:nvSpPr>
        <p:spPr/>
        <p:txBody>
          <a:bodyPr/>
          <a:lstStyle/>
          <a:p>
            <a:r>
              <a:rPr lang="en-US" dirty="0"/>
              <a:t>Great CPD</a:t>
            </a:r>
          </a:p>
        </p:txBody>
      </p:sp>
      <p:sp>
        <p:nvSpPr>
          <p:cNvPr id="7" name="Text Placeholder 6">
            <a:extLst>
              <a:ext uri="{FF2B5EF4-FFF2-40B4-BE49-F238E27FC236}">
                <a16:creationId xmlns="" xmlns:a16="http://schemas.microsoft.com/office/drawing/2014/main" id="{530E4766-D095-834E-B824-494CB83463A0}"/>
              </a:ext>
            </a:extLst>
          </p:cNvPr>
          <p:cNvSpPr>
            <a:spLocks noGrp="1"/>
          </p:cNvSpPr>
          <p:nvPr>
            <p:ph type="body" idx="1"/>
          </p:nvPr>
        </p:nvSpPr>
        <p:spPr>
          <a:xfrm>
            <a:off x="158496" y="1402080"/>
            <a:ext cx="8611104" cy="5096961"/>
          </a:xfrm>
        </p:spPr>
        <p:txBody>
          <a:bodyPr/>
          <a:lstStyle/>
          <a:p>
            <a:r>
              <a:rPr lang="en-GB" dirty="0">
                <a:hlinkClick r:id="rId2"/>
              </a:rPr>
              <a:t>Booking link</a:t>
            </a:r>
            <a:endParaRPr lang="en-GB" dirty="0"/>
          </a:p>
          <a:p>
            <a:endParaRPr lang="en-GB" dirty="0"/>
          </a:p>
          <a:p>
            <a:endParaRPr lang="en-GB" dirty="0"/>
          </a:p>
          <a:p>
            <a:r>
              <a:rPr lang="en-GB" sz="1800" dirty="0"/>
              <a:t>all profits to</a:t>
            </a:r>
          </a:p>
          <a:p>
            <a:r>
              <a:rPr lang="en-GB" sz="1800" dirty="0" err="1"/>
              <a:t>TouchstoneLovesFood</a:t>
            </a:r>
            <a:endParaRPr lang="en-US" sz="1800" dirty="0"/>
          </a:p>
        </p:txBody>
      </p:sp>
      <p:pic>
        <p:nvPicPr>
          <p:cNvPr id="9" name="Picture 8" descr="A screenshot of a cell phone&#10;&#10;Description automatically generated">
            <a:extLst>
              <a:ext uri="{FF2B5EF4-FFF2-40B4-BE49-F238E27FC236}">
                <a16:creationId xmlns="" xmlns:a16="http://schemas.microsoft.com/office/drawing/2014/main" id="{90111493-00BD-FE46-B0A3-626249EC6C7E}"/>
              </a:ext>
            </a:extLst>
          </p:cNvPr>
          <p:cNvPicPr>
            <a:picLocks noChangeAspect="1"/>
          </p:cNvPicPr>
          <p:nvPr/>
        </p:nvPicPr>
        <p:blipFill rotWithShape="1">
          <a:blip r:embed="rId3"/>
          <a:srcRect l="1264" t="20754"/>
          <a:stretch/>
        </p:blipFill>
        <p:spPr>
          <a:xfrm>
            <a:off x="3408555" y="1123627"/>
            <a:ext cx="5576949" cy="4610746"/>
          </a:xfrm>
          <a:prstGeom prst="rect">
            <a:avLst/>
          </a:prstGeom>
        </p:spPr>
      </p:pic>
    </p:spTree>
    <p:extLst>
      <p:ext uri="{BB962C8B-B14F-4D97-AF65-F5344CB8AC3E}">
        <p14:creationId xmlns:p14="http://schemas.microsoft.com/office/powerpoint/2010/main" val="3970076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D9DB657-E89F-824E-927B-BE293374D8FC}"/>
              </a:ext>
            </a:extLst>
          </p:cNvPr>
          <p:cNvSpPr>
            <a:spLocks noGrp="1"/>
          </p:cNvSpPr>
          <p:nvPr>
            <p:ph type="body" idx="1"/>
          </p:nvPr>
        </p:nvSpPr>
        <p:spPr/>
        <p:txBody>
          <a:bodyPr/>
          <a:lstStyle/>
          <a:p>
            <a:r>
              <a:rPr lang="en-GB" dirty="0">
                <a:hlinkClick r:id="rId2"/>
              </a:rPr>
              <a:t>Nomoremarking</a:t>
            </a:r>
            <a:r>
              <a:rPr lang="en-GB" dirty="0"/>
              <a:t>.  </a:t>
            </a:r>
            <a:endParaRPr lang="en-US" dirty="0"/>
          </a:p>
        </p:txBody>
      </p:sp>
      <p:sp>
        <p:nvSpPr>
          <p:cNvPr id="3" name="Title 2">
            <a:extLst>
              <a:ext uri="{FF2B5EF4-FFF2-40B4-BE49-F238E27FC236}">
                <a16:creationId xmlns="" xmlns:a16="http://schemas.microsoft.com/office/drawing/2014/main" id="{682C1BE0-9CCE-B848-9D38-3FEBF27B0E27}"/>
              </a:ext>
            </a:extLst>
          </p:cNvPr>
          <p:cNvSpPr>
            <a:spLocks noGrp="1"/>
          </p:cNvSpPr>
          <p:nvPr>
            <p:ph type="title"/>
          </p:nvPr>
        </p:nvSpPr>
        <p:spPr/>
        <p:txBody>
          <a:bodyPr/>
          <a:lstStyle/>
          <a:p>
            <a:r>
              <a:rPr lang="en-US" dirty="0"/>
              <a:t>Blog of the week</a:t>
            </a:r>
          </a:p>
        </p:txBody>
      </p:sp>
      <p:pic>
        <p:nvPicPr>
          <p:cNvPr id="5" name="Picture 4" descr="A screenshot of a cell phone&#10;&#10;Description automatically generated">
            <a:extLst>
              <a:ext uri="{FF2B5EF4-FFF2-40B4-BE49-F238E27FC236}">
                <a16:creationId xmlns="" xmlns:a16="http://schemas.microsoft.com/office/drawing/2014/main" id="{33C8103A-F19F-D744-8C91-261131498E5C}"/>
              </a:ext>
            </a:extLst>
          </p:cNvPr>
          <p:cNvPicPr>
            <a:picLocks noChangeAspect="1"/>
          </p:cNvPicPr>
          <p:nvPr/>
        </p:nvPicPr>
        <p:blipFill>
          <a:blip r:embed="rId3"/>
          <a:stretch>
            <a:fillRect/>
          </a:stretch>
        </p:blipFill>
        <p:spPr>
          <a:xfrm>
            <a:off x="-92990" y="2624693"/>
            <a:ext cx="9144000" cy="3344423"/>
          </a:xfrm>
          <a:prstGeom prst="rect">
            <a:avLst/>
          </a:prstGeom>
        </p:spPr>
      </p:pic>
    </p:spTree>
    <p:extLst>
      <p:ext uri="{BB962C8B-B14F-4D97-AF65-F5344CB8AC3E}">
        <p14:creationId xmlns:p14="http://schemas.microsoft.com/office/powerpoint/2010/main" val="3380879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CSE EngLit&amp;Lang">
      <a:dk1>
        <a:srgbClr val="000000"/>
      </a:dk1>
      <a:lt1>
        <a:srgbClr val="FFFFFF"/>
      </a:lt1>
      <a:dk2>
        <a:srgbClr val="1F497D"/>
      </a:dk2>
      <a:lt2>
        <a:srgbClr val="EEECE1"/>
      </a:lt2>
      <a:accent1>
        <a:srgbClr val="373C88"/>
      </a:accent1>
      <a:accent2>
        <a:srgbClr val="BECD33"/>
      </a:accent2>
      <a:accent3>
        <a:srgbClr val="007FA3"/>
      </a:accent3>
      <a:accent4>
        <a:srgbClr val="003057"/>
      </a:accent4>
      <a:accent5>
        <a:srgbClr val="DB0020"/>
      </a:accent5>
      <a:accent6>
        <a:srgbClr val="00863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5191</Words>
  <Application>Microsoft Office PowerPoint</Application>
  <PresentationFormat>On-screen Show (4:3)</PresentationFormat>
  <Paragraphs>450</Paragraphs>
  <Slides>53</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Calibri</vt:lpstr>
      <vt:lpstr>Calibri Light</vt:lpstr>
      <vt:lpstr>Cavolini</vt:lpstr>
      <vt:lpstr>STCaiyun</vt:lpstr>
      <vt:lpstr>Times New Roman</vt:lpstr>
      <vt:lpstr>Verdana</vt:lpstr>
      <vt:lpstr>Office Theme</vt:lpstr>
      <vt:lpstr>1_Office Theme</vt:lpstr>
      <vt:lpstr>PowerPoint Presentation</vt:lpstr>
      <vt:lpstr>PowerPoint Presentation</vt:lpstr>
      <vt:lpstr>Agenda</vt:lpstr>
      <vt:lpstr>Feedback – what’s wanted?</vt:lpstr>
      <vt:lpstr>Check-in</vt:lpstr>
      <vt:lpstr>PowerPoint Presentation</vt:lpstr>
      <vt:lpstr>CPD of the week</vt:lpstr>
      <vt:lpstr>Great CPD</vt:lpstr>
      <vt:lpstr>Blog of the week</vt:lpstr>
      <vt:lpstr>Idea of the week</vt:lpstr>
      <vt:lpstr>Kat Howard’s stuff</vt:lpstr>
      <vt:lpstr>PowerPoint Presentation</vt:lpstr>
      <vt:lpstr>PowerPoint Presentation</vt:lpstr>
      <vt:lpstr>PowerPoint Presentation</vt:lpstr>
      <vt:lpstr>PowerPoint Presentation</vt:lpstr>
      <vt:lpstr>Boys Don’t Cry Summary </vt:lpstr>
      <vt:lpstr>Boys Don’t Cry 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up your comparison</vt:lpstr>
      <vt:lpstr>Building up your comparison</vt:lpstr>
      <vt:lpstr>Building up your comparison</vt:lpstr>
      <vt:lpstr>PowerPoint Presentation</vt:lpstr>
      <vt:lpstr>Tea break</vt:lpstr>
      <vt:lpstr>PowerPoint Presentation</vt:lpstr>
      <vt:lpstr>Thanks for sharing!</vt:lpstr>
      <vt:lpstr>Any other ideas to share? £25 voucher shared resource (fortnightly draw) </vt:lpstr>
      <vt:lpstr>  £10 voucher and the winner is.. </vt:lpstr>
      <vt:lpstr>Further dates</vt:lpstr>
      <vt:lpstr>Additional free online support</vt:lpstr>
      <vt:lpstr>PowerPoint Presentation</vt:lpstr>
      <vt:lpstr>PowerPoint Presentation</vt:lpstr>
      <vt:lpstr>Free online lessons for Year 10 students</vt:lpstr>
      <vt:lpstr>New Knowledge Organisers</vt:lpstr>
      <vt:lpstr>Secondary resources</vt:lpstr>
      <vt:lpstr>GCSE English Literature 1ET0 </vt:lpstr>
      <vt:lpstr>Can you help with research?</vt:lpstr>
      <vt:lpstr>Your Subject Advisor</vt:lpstr>
      <vt:lpstr>Switching to Edexcel</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Hughes</dc:creator>
  <cp:lastModifiedBy>McLoughlin, Pamela</cp:lastModifiedBy>
  <cp:revision>14</cp:revision>
  <dcterms:created xsi:type="dcterms:W3CDTF">2020-06-28T15:49:02Z</dcterms:created>
  <dcterms:modified xsi:type="dcterms:W3CDTF">2020-06-30T12:34:26Z</dcterms:modified>
</cp:coreProperties>
</file>