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6" r:id="rId1"/>
  </p:sldMasterIdLst>
  <p:notesMasterIdLst>
    <p:notesMasterId r:id="rId41"/>
  </p:notesMasterIdLst>
  <p:handoutMasterIdLst>
    <p:handoutMasterId r:id="rId42"/>
  </p:handoutMasterIdLst>
  <p:sldIdLst>
    <p:sldId id="256" r:id="rId2"/>
    <p:sldId id="258" r:id="rId3"/>
    <p:sldId id="260" r:id="rId4"/>
    <p:sldId id="261" r:id="rId5"/>
    <p:sldId id="257" r:id="rId6"/>
    <p:sldId id="290" r:id="rId7"/>
    <p:sldId id="291" r:id="rId8"/>
    <p:sldId id="262" r:id="rId9"/>
    <p:sldId id="263" r:id="rId10"/>
    <p:sldId id="269" r:id="rId11"/>
    <p:sldId id="264" r:id="rId12"/>
    <p:sldId id="265" r:id="rId13"/>
    <p:sldId id="266" r:id="rId14"/>
    <p:sldId id="267" r:id="rId15"/>
    <p:sldId id="268" r:id="rId16"/>
    <p:sldId id="270" r:id="rId17"/>
    <p:sldId id="292" r:id="rId18"/>
    <p:sldId id="272" r:id="rId19"/>
    <p:sldId id="273" r:id="rId20"/>
    <p:sldId id="271" r:id="rId21"/>
    <p:sldId id="274" r:id="rId22"/>
    <p:sldId id="282" r:id="rId23"/>
    <p:sldId id="275" r:id="rId24"/>
    <p:sldId id="276" r:id="rId25"/>
    <p:sldId id="277" r:id="rId26"/>
    <p:sldId id="278" r:id="rId27"/>
    <p:sldId id="293" r:id="rId28"/>
    <p:sldId id="281" r:id="rId29"/>
    <p:sldId id="283" r:id="rId30"/>
    <p:sldId id="279" r:id="rId31"/>
    <p:sldId id="280" r:id="rId32"/>
    <p:sldId id="284" r:id="rId33"/>
    <p:sldId id="285" r:id="rId34"/>
    <p:sldId id="286" r:id="rId35"/>
    <p:sldId id="287" r:id="rId36"/>
    <p:sldId id="288" r:id="rId37"/>
    <p:sldId id="289" r:id="rId38"/>
    <p:sldId id="294" r:id="rId39"/>
    <p:sldId id="29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D3A89D-3BFA-BA44-9519-FECBB9F15B9F}" type="datetimeFigureOut">
              <a:rPr lang="en-US" smtClean="0"/>
              <a:t>4/2/2015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9E7E46-8208-B849-8533-8ECA531F411C}" type="slidenum">
              <a:rPr lang="en-US" smtClean="0"/>
              <a:t>‹#›</a:t>
            </a:fld>
            <a:endParaRPr lang="en-US"/>
          </a:p>
        </p:txBody>
      </p:sp>
    </p:spTree>
    <p:extLst>
      <p:ext uri="{BB962C8B-B14F-4D97-AF65-F5344CB8AC3E}">
        <p14:creationId xmlns:p14="http://schemas.microsoft.com/office/powerpoint/2010/main" val="1337559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CF761-52BC-1242-BBF3-54BF43E562A2}"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74AE2-83CE-5644-9B9D-D72D2440896E}" type="slidenum">
              <a:rPr lang="en-US" smtClean="0"/>
              <a:pPr/>
              <a:t>‹#›</a:t>
            </a:fld>
            <a:endParaRPr lang="en-US"/>
          </a:p>
        </p:txBody>
      </p:sp>
    </p:spTree>
    <p:extLst>
      <p:ext uri="{BB962C8B-B14F-4D97-AF65-F5344CB8AC3E}">
        <p14:creationId xmlns:p14="http://schemas.microsoft.com/office/powerpoint/2010/main" val="25410920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174AE2-83CE-5644-9B9D-D72D2440896E}" type="slidenum">
              <a:rPr lang="en-US" smtClean="0"/>
              <a:pPr/>
              <a:t>4</a:t>
            </a:fld>
            <a:endParaRPr lang="en-US"/>
          </a:p>
        </p:txBody>
      </p:sp>
    </p:spTree>
    <p:extLst>
      <p:ext uri="{BB962C8B-B14F-4D97-AF65-F5344CB8AC3E}">
        <p14:creationId xmlns:p14="http://schemas.microsoft.com/office/powerpoint/2010/main" val="3380649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5D07B69-4F8D-6A47-8D41-DAF523C7F04D}"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D5D07B69-4F8D-6A47-8D41-DAF523C7F04D}"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D07B69-4F8D-6A47-8D41-DAF523C7F04D}"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D07B69-4F8D-6A47-8D41-DAF523C7F04D}"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5D07B69-4F8D-6A47-8D41-DAF523C7F04D}"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07B69-4F8D-6A47-8D41-DAF523C7F04D}"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5D07B69-4F8D-6A47-8D41-DAF523C7F04D}"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5D07B69-4F8D-6A47-8D41-DAF523C7F04D}" type="datetimeFigureOut">
              <a:rPr lang="en-US" smtClean="0"/>
              <a:pPr/>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5D07B69-4F8D-6A47-8D41-DAF523C7F04D}" type="datetimeFigureOut">
              <a:rPr lang="en-US" smtClean="0"/>
              <a:pPr/>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07B69-4F8D-6A47-8D41-DAF523C7F04D}" type="datetimeFigureOut">
              <a:rPr lang="en-US" smtClean="0"/>
              <a:pPr/>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7B69-4F8D-6A47-8D41-DAF523C7F04D}"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D5D07B69-4F8D-6A47-8D41-DAF523C7F04D}"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34D40-056B-8E44-83D8-854A17932F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D5D07B69-4F8D-6A47-8D41-DAF523C7F04D}" type="datetimeFigureOut">
              <a:rPr lang="en-US" smtClean="0"/>
              <a:pPr/>
              <a:t>4/2/2015</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F7334D40-056B-8E44-83D8-854A17932F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snbc.msn.com/id/20642550/ns/technolog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nsna.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pr.org/" TargetMode="External"/><Relationship Id="rId2" Type="http://schemas.openxmlformats.org/officeDocument/2006/relationships/hyperlink" Target="http://www.archive.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history.com/" TargetMode="External"/><Relationship Id="rId2" Type="http://schemas.openxmlformats.org/officeDocument/2006/relationships/hyperlink" Target="http://www.api.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109" y="4155140"/>
            <a:ext cx="8329597" cy="1205087"/>
          </a:xfrm>
        </p:spPr>
        <p:txBody>
          <a:bodyPr/>
          <a:lstStyle/>
          <a:p>
            <a:r>
              <a:rPr lang="en-US" sz="4800" dirty="0" smtClean="0"/>
              <a:t>A MULTIMODAL APPROACH TO WRITING</a:t>
            </a:r>
            <a:endParaRPr lang="en-US" sz="4800" dirty="0"/>
          </a:p>
        </p:txBody>
      </p:sp>
      <p:sp>
        <p:nvSpPr>
          <p:cNvPr id="3" name="Subtitle 2"/>
          <p:cNvSpPr>
            <a:spLocks noGrp="1"/>
          </p:cNvSpPr>
          <p:nvPr>
            <p:ph type="subTitle" idx="1"/>
          </p:nvPr>
        </p:nvSpPr>
        <p:spPr>
          <a:xfrm>
            <a:off x="820738" y="5230905"/>
            <a:ext cx="7542212" cy="1201369"/>
          </a:xfrm>
        </p:spPr>
        <p:txBody>
          <a:bodyPr>
            <a:normAutofit fontScale="92500" lnSpcReduction="10000"/>
          </a:bodyPr>
          <a:lstStyle/>
          <a:p>
            <a:endParaRPr lang="en-US" dirty="0" smtClean="0"/>
          </a:p>
          <a:p>
            <a:r>
              <a:rPr lang="en-US" sz="3000" dirty="0" smtClean="0"/>
              <a:t>Reading and Writing with Technology</a:t>
            </a:r>
          </a:p>
          <a:p>
            <a:r>
              <a:rPr lang="en-US" sz="3000" dirty="0" smtClean="0"/>
              <a:t>Kim Flachmann</a:t>
            </a:r>
            <a:endParaRPr lang="en-US" sz="3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WHAT EVOLUTIONARY PSYCHOLOGY SAYS </a:t>
            </a:r>
          </a:p>
          <a:p>
            <a:pPr algn="ctr">
              <a:buNone/>
            </a:pPr>
            <a:r>
              <a:rPr lang="en-US" dirty="0" smtClean="0"/>
              <a:t>ABOUT SOCIAL NETWORKING </a:t>
            </a:r>
          </a:p>
          <a:p>
            <a:pPr algn="ctr">
              <a:buNone/>
            </a:pPr>
            <a:r>
              <a:rPr lang="en-US" dirty="0" smtClean="0"/>
              <a:t>by Michael Rogers</a:t>
            </a:r>
          </a:p>
          <a:p>
            <a:endParaRPr lang="en-US" dirty="0"/>
          </a:p>
        </p:txBody>
      </p:sp>
      <p:sp>
        <p:nvSpPr>
          <p:cNvPr id="4" name="TextBox 3"/>
          <p:cNvSpPr txBox="1"/>
          <p:nvPr/>
        </p:nvSpPr>
        <p:spPr>
          <a:xfrm>
            <a:off x="1748391" y="5042849"/>
            <a:ext cx="5908228" cy="646331"/>
          </a:xfrm>
          <a:prstGeom prst="rect">
            <a:avLst/>
          </a:prstGeom>
          <a:noFill/>
        </p:spPr>
        <p:txBody>
          <a:bodyPr wrap="square" rtlCol="0">
            <a:spAutoFit/>
          </a:bodyPr>
          <a:lstStyle/>
          <a:p>
            <a:r>
              <a:rPr lang="en-US" dirty="0" smtClean="0">
                <a:hlinkClick r:id="rId2"/>
              </a:rPr>
              <a:t>http://www.msnbc.msn.com/id/20642550/ns/technology</a:t>
            </a:r>
            <a:r>
              <a:rPr lang="en-US" dirty="0" smtClean="0"/>
              <a:t> _</a:t>
            </a:r>
            <a:r>
              <a:rPr lang="en-US" dirty="0" err="1" smtClean="0"/>
              <a:t>and_science</a:t>
            </a:r>
            <a:r>
              <a:rPr lang="en-US" dirty="0" smtClean="0"/>
              <a:t>-innovation/t/how-social-can-we-get/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lnSpcReduction="10000"/>
          </a:bodyPr>
          <a:lstStyle/>
          <a:p>
            <a:r>
              <a:rPr lang="en-US" dirty="0" smtClean="0"/>
              <a:t>digerati: the elite of the computer industry and online communities</a:t>
            </a:r>
          </a:p>
          <a:p>
            <a:r>
              <a:rPr lang="en-US" dirty="0" smtClean="0"/>
              <a:t>widgets: mini computer applications</a:t>
            </a:r>
          </a:p>
          <a:p>
            <a:r>
              <a:rPr lang="en-US" dirty="0" smtClean="0"/>
              <a:t>blogosphere: all blogs and their interconnections</a:t>
            </a:r>
          </a:p>
          <a:p>
            <a:r>
              <a:rPr lang="en-US" dirty="0" smtClean="0"/>
              <a:t>Paleolithic: a prehistoric era distinguished by the development of the first stone tools</a:t>
            </a:r>
          </a:p>
          <a:p>
            <a:r>
              <a:rPr lang="en-US" dirty="0" smtClean="0"/>
              <a:t>hominids: a primate of a family (</a:t>
            </a:r>
            <a:r>
              <a:rPr lang="en-US" dirty="0" err="1" smtClean="0"/>
              <a:t>Hominidae</a:t>
            </a:r>
            <a:r>
              <a:rPr lang="en-US" dirty="0" smtClean="0"/>
              <a:t>) that includes humans and their fossil ancestors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Literal/Interpretive</a:t>
            </a:r>
            <a:br>
              <a:rPr lang="en-US" dirty="0" smtClean="0"/>
            </a:br>
            <a:r>
              <a:rPr lang="en-US" dirty="0" smtClean="0"/>
              <a:t>Questions</a:t>
            </a:r>
            <a:endParaRPr lang="en-US" dirty="0"/>
          </a:p>
        </p:txBody>
      </p:sp>
      <p:sp>
        <p:nvSpPr>
          <p:cNvPr id="3" name="Content Placeholder 2"/>
          <p:cNvSpPr>
            <a:spLocks noGrp="1"/>
          </p:cNvSpPr>
          <p:nvPr>
            <p:ph idx="1"/>
          </p:nvPr>
        </p:nvSpPr>
        <p:spPr>
          <a:xfrm>
            <a:off x="779462" y="1882588"/>
            <a:ext cx="7581901" cy="4331222"/>
          </a:xfrm>
        </p:spPr>
        <p:txBody>
          <a:bodyPr>
            <a:normAutofit fontScale="55000" lnSpcReduction="20000"/>
          </a:bodyPr>
          <a:lstStyle/>
          <a:p>
            <a:pPr lvl="0"/>
            <a:endParaRPr lang="en-US" dirty="0" smtClean="0"/>
          </a:p>
          <a:p>
            <a:pPr lvl="0"/>
            <a:r>
              <a:rPr lang="en-US" sz="3273" dirty="0" smtClean="0"/>
              <a:t>This essay focuses on both causes and effects. Write out the essay’s thesis, and list the causes and effects connected with that thesis. Then, circle the real causes. Does the author put more stress on causes or effects? Why do you think this is so?</a:t>
            </a:r>
          </a:p>
          <a:p>
            <a:pPr lvl="0"/>
            <a:r>
              <a:rPr lang="en-US" sz="3273" dirty="0" smtClean="0"/>
              <a:t>What do you believe the author means when he says, “</a:t>
            </a:r>
            <a:r>
              <a:rPr lang="en-US" sz="3273" dirty="0" err="1" smtClean="0"/>
              <a:t>Facebook</a:t>
            </a:r>
            <a:r>
              <a:rPr lang="en-US" sz="3273" dirty="0" smtClean="0"/>
              <a:t> . . . might become the new Internet” (</a:t>
            </a:r>
            <a:r>
              <a:rPr lang="en-US" sz="3273" dirty="0" err="1" smtClean="0"/>
              <a:t>para</a:t>
            </a:r>
            <a:r>
              <a:rPr lang="en-US" sz="3273" dirty="0" smtClean="0"/>
              <a:t>.  1)? According to the information in this article, how realistic do you think this prediction is?</a:t>
            </a:r>
          </a:p>
          <a:p>
            <a:pPr lvl="0"/>
            <a:r>
              <a:rPr lang="en-US" sz="3273" dirty="0" smtClean="0"/>
              <a:t>What does the timeline of social networking sites tell us about our instinctive need to gossip? According to Michael Rogers, in what ways is gossiping about relationships a basic necessity of human existence?</a:t>
            </a:r>
          </a:p>
          <a:p>
            <a:pPr lvl="0"/>
            <a:r>
              <a:rPr lang="en-US" sz="3273" dirty="0" smtClean="0"/>
              <a:t>Robin Dunbar claims, “language evolved as a way to maintain and identify social relationships” (</a:t>
            </a:r>
            <a:r>
              <a:rPr lang="en-US" sz="3273" dirty="0" err="1" smtClean="0"/>
              <a:t>para</a:t>
            </a:r>
            <a:r>
              <a:rPr lang="en-US" sz="3273" dirty="0" smtClean="0"/>
              <a:t>. 6).  What do you think he means by this statement?</a:t>
            </a:r>
          </a:p>
          <a:p>
            <a:endParaRPr lang="en-US" sz="3273"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Questions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Based on the information in this essay, what is the relationship between evolutionary psychology and gossip? Which is the cause, and which is the effect?</a:t>
            </a:r>
          </a:p>
          <a:p>
            <a:pPr lvl="0"/>
            <a:r>
              <a:rPr lang="en-US" dirty="0" smtClean="0"/>
              <a:t>How are grooming and social networking related? What other social processes are involved in this relationship?</a:t>
            </a:r>
          </a:p>
          <a:p>
            <a:pPr lvl="0"/>
            <a:r>
              <a:rPr lang="en-US" dirty="0" smtClean="0"/>
              <a:t>According to Dunbar, understanding their place in the “group hierarchy” (</a:t>
            </a:r>
            <a:r>
              <a:rPr lang="en-US" dirty="0" err="1" smtClean="0"/>
              <a:t>para</a:t>
            </a:r>
            <a:r>
              <a:rPr lang="en-US" dirty="0" smtClean="0"/>
              <a:t>. 4) was extremely important to the primates. Is this process still important today? What is the role of this process in human communication in our world today?</a:t>
            </a:r>
          </a:p>
          <a:p>
            <a:pPr lvl="0"/>
            <a:r>
              <a:rPr lang="en-US" dirty="0" smtClean="0"/>
              <a:t>What is Rogers implying in this essay about the future of social networking?</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Rogers uses several analogies or comparisons in his first two paragraphs. List these comparisons, and then discuss which ones you find most effective.</a:t>
            </a:r>
          </a:p>
          <a:p>
            <a:pPr lvl="0"/>
            <a:r>
              <a:rPr lang="en-US" dirty="0" smtClean="0"/>
              <a:t>The author introduces Robin Dunbar early in the essay and then quotes him throughout the essay. What does Dunbar’s expertise add to Rogers's argument?</a:t>
            </a:r>
          </a:p>
          <a:p>
            <a:pPr lvl="0"/>
            <a:r>
              <a:rPr lang="en-US" dirty="0" smtClean="0"/>
              <a:t>What does Rogers’ </a:t>
            </a:r>
            <a:r>
              <a:rPr lang="en-US" dirty="0" err="1" smtClean="0"/>
              <a:t>s</a:t>
            </a:r>
            <a:r>
              <a:rPr lang="en-US" dirty="0" smtClean="0"/>
              <a:t> reference to celebrity journalism contribute to the essay?</a:t>
            </a:r>
          </a:p>
          <a:p>
            <a:pPr lvl="0"/>
            <a:r>
              <a:rPr lang="en-US" dirty="0" smtClean="0"/>
              <a:t>The author ends his essay with a series of questions that ask us to consider whether or not we are redefining human communication and our role as social creatures. Is this an effective ending to this essay or not? Add one more question to his list of inquiries.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a:xfrm>
            <a:off x="779462" y="1761565"/>
            <a:ext cx="7581901" cy="4074459"/>
          </a:xfrm>
        </p:spPr>
        <p:txBody>
          <a:bodyPr>
            <a:normAutofit fontScale="62500" lnSpcReduction="20000"/>
          </a:bodyPr>
          <a:lstStyle/>
          <a:p>
            <a:pPr lvl="0"/>
            <a:endParaRPr lang="en-US" dirty="0" smtClean="0"/>
          </a:p>
          <a:p>
            <a:pPr lvl="0"/>
            <a:r>
              <a:rPr lang="en-US" sz="2857" dirty="0" smtClean="0"/>
              <a:t>Podcast/DVD/Video: In a medium of your choice, make your own statement about the importance of social networking in today’s world.</a:t>
            </a:r>
          </a:p>
          <a:p>
            <a:pPr lvl="0"/>
            <a:r>
              <a:rPr lang="en-US" sz="2857" dirty="0" smtClean="0"/>
              <a:t>Web Site: Design a fictitious Web site that explains the most important aspects of human communication and why they are important.</a:t>
            </a:r>
          </a:p>
          <a:p>
            <a:pPr lvl="0"/>
            <a:r>
              <a:rPr lang="en-US" sz="2857" dirty="0" smtClean="0"/>
              <a:t>Blog/Wiki/</a:t>
            </a:r>
            <a:r>
              <a:rPr lang="en-US" sz="2857" dirty="0" err="1" smtClean="0"/>
              <a:t>Ning</a:t>
            </a:r>
            <a:r>
              <a:rPr lang="en-US" sz="2857" dirty="0" smtClean="0"/>
              <a:t>: Start a Blog, Wiki, or </a:t>
            </a:r>
            <a:r>
              <a:rPr lang="en-US" sz="2857" dirty="0" err="1" smtClean="0"/>
              <a:t>Ning</a:t>
            </a:r>
            <a:r>
              <a:rPr lang="en-US" sz="2857" dirty="0" smtClean="0"/>
              <a:t> conversation about how social networking helps us learn “why we are the creatures we are today” (</a:t>
            </a:r>
            <a:r>
              <a:rPr lang="en-US" sz="2857" dirty="0" err="1" smtClean="0"/>
              <a:t>para</a:t>
            </a:r>
            <a:r>
              <a:rPr lang="en-US" sz="2857" dirty="0" smtClean="0"/>
              <a:t>. 3). Then write your own commentary on the reasoning behind the thread of responses that occurred.</a:t>
            </a:r>
          </a:p>
          <a:p>
            <a:pPr lvl="0"/>
            <a:r>
              <a:rPr lang="en-US" sz="2857" dirty="0" smtClean="0"/>
              <a:t>Research: Read and summarize the three resources below . Generate one specific question from each resource that focuses on cause/effect reasoning. Then answer one of your questions in a documented essay, consulting these and other sources as necessary.</a:t>
            </a:r>
          </a:p>
          <a:p>
            <a:endParaRPr lang="en-US" sz="257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779462" y="1978490"/>
            <a:ext cx="7581901" cy="4016330"/>
          </a:xfrm>
        </p:spPr>
        <p:txBody>
          <a:bodyPr>
            <a:noAutofit/>
          </a:bodyPr>
          <a:lstStyle/>
          <a:p>
            <a:pPr>
              <a:spcBef>
                <a:spcPts val="0"/>
              </a:spcBef>
              <a:buNone/>
            </a:pPr>
            <a:r>
              <a:rPr lang="en-US" sz="1600" u="sng" dirty="0" smtClean="0"/>
              <a:t>Web Site</a:t>
            </a:r>
          </a:p>
          <a:p>
            <a:pPr>
              <a:spcBef>
                <a:spcPts val="0"/>
              </a:spcBef>
              <a:buNone/>
            </a:pPr>
            <a:r>
              <a:rPr lang="en-US" sz="1600" dirty="0" smtClean="0"/>
              <a:t>International Network for Social Network Analysis: </a:t>
            </a:r>
            <a:r>
              <a:rPr lang="en-US" sz="1600" u="sng" dirty="0" smtClean="0">
                <a:hlinkClick r:id="rId2"/>
              </a:rPr>
              <a:t>www.insna.com</a:t>
            </a:r>
            <a:endParaRPr lang="en-US" sz="1600" dirty="0" smtClean="0"/>
          </a:p>
          <a:p>
            <a:pPr>
              <a:spcBef>
                <a:spcPts val="0"/>
              </a:spcBef>
              <a:buNone/>
            </a:pPr>
            <a:r>
              <a:rPr lang="en-US" sz="1600" dirty="0" smtClean="0"/>
              <a:t>Under the About SNA tab, click on the What is Social Network Analysis link</a:t>
            </a:r>
          </a:p>
          <a:p>
            <a:pPr>
              <a:spcBef>
                <a:spcPts val="0"/>
              </a:spcBef>
              <a:buNone/>
            </a:pPr>
            <a:endParaRPr lang="en-US" sz="1600" dirty="0" smtClean="0"/>
          </a:p>
          <a:p>
            <a:pPr>
              <a:spcBef>
                <a:spcPts val="0"/>
              </a:spcBef>
              <a:buNone/>
            </a:pPr>
            <a:r>
              <a:rPr lang="en-US" sz="1600" u="sng" dirty="0" smtClean="0">
                <a:effectLst>
                  <a:outerShdw blurRad="38100" dist="38100" dir="2700000" algn="tl">
                    <a:srgbClr val="000000">
                      <a:alpha val="43137"/>
                    </a:srgbClr>
                  </a:outerShdw>
                </a:effectLst>
              </a:rPr>
              <a:t>Academic Article</a:t>
            </a:r>
          </a:p>
          <a:p>
            <a:pPr marL="0" indent="0">
              <a:spcBef>
                <a:spcPts val="0"/>
              </a:spcBef>
              <a:buNone/>
            </a:pPr>
            <a:r>
              <a:rPr lang="en-US" sz="1600" dirty="0" smtClean="0">
                <a:effectLst>
                  <a:outerShdw blurRad="38100" dist="38100" dir="2700000" algn="tl">
                    <a:srgbClr val="000000">
                      <a:alpha val="43137"/>
                    </a:srgbClr>
                  </a:outerShdw>
                </a:effectLst>
              </a:rPr>
              <a:t>“Alone in the Crowd: The Structure and Spread of Loneliness in a Large Social Network” by John T. </a:t>
            </a:r>
            <a:r>
              <a:rPr lang="en-US" sz="1600" dirty="0" err="1" smtClean="0">
                <a:effectLst>
                  <a:outerShdw blurRad="38100" dist="38100" dir="2700000" algn="tl">
                    <a:srgbClr val="000000">
                      <a:alpha val="43137"/>
                    </a:srgbClr>
                  </a:outerShdw>
                </a:effectLst>
              </a:rPr>
              <a:t>Cacioppo</a:t>
            </a:r>
            <a:r>
              <a:rPr lang="en-US" sz="1600" dirty="0" smtClean="0">
                <a:effectLst>
                  <a:outerShdw blurRad="38100" dist="38100" dir="2700000" algn="tl">
                    <a:srgbClr val="000000">
                      <a:alpha val="43137"/>
                    </a:srgbClr>
                  </a:outerShdw>
                </a:effectLst>
              </a:rPr>
              <a:t>, James H. Fowler, and Nicholas A. Christakis</a:t>
            </a:r>
          </a:p>
          <a:p>
            <a:pPr marL="0" indent="0">
              <a:spcBef>
                <a:spcPts val="0"/>
              </a:spcBef>
              <a:buNone/>
            </a:pPr>
            <a:r>
              <a:rPr lang="en-US" sz="1600" i="1" dirty="0" smtClean="0">
                <a:effectLst>
                  <a:outerShdw blurRad="38100" dist="38100" dir="2700000" algn="tl">
                    <a:srgbClr val="000000">
                      <a:alpha val="43137"/>
                    </a:srgbClr>
                  </a:outerShdw>
                </a:effectLst>
              </a:rPr>
              <a:t>Journal of Personality and Social Psychology</a:t>
            </a:r>
            <a:r>
              <a:rPr lang="en-US" sz="1600" dirty="0" smtClean="0">
                <a:effectLst>
                  <a:outerShdw blurRad="38100" dist="38100" dir="2700000" algn="tl">
                    <a:srgbClr val="000000">
                      <a:alpha val="43137"/>
                    </a:srgbClr>
                  </a:outerShdw>
                </a:effectLst>
              </a:rPr>
              <a:t> 97.6 (2009): 977–991</a:t>
            </a:r>
          </a:p>
          <a:p>
            <a:pPr>
              <a:spcBef>
                <a:spcPts val="0"/>
              </a:spcBef>
              <a:buNone/>
            </a:pPr>
            <a:endParaRPr lang="en-US" sz="1600" dirty="0" smtClean="0">
              <a:effectLst>
                <a:outerShdw blurRad="38100" dist="38100" dir="2700000" algn="tl">
                  <a:srgbClr val="000000">
                    <a:alpha val="43137"/>
                  </a:srgbClr>
                </a:outerShdw>
              </a:effectLst>
            </a:endParaRPr>
          </a:p>
          <a:p>
            <a:pPr>
              <a:spcBef>
                <a:spcPts val="0"/>
              </a:spcBef>
              <a:buNone/>
            </a:pPr>
            <a:r>
              <a:rPr lang="en-US" sz="1600" u="sng" dirty="0" smtClean="0">
                <a:effectLst>
                  <a:outerShdw blurRad="38100" dist="38100" dir="2700000" algn="tl">
                    <a:srgbClr val="000000">
                      <a:alpha val="43137"/>
                    </a:srgbClr>
                  </a:outerShdw>
                </a:effectLst>
              </a:rPr>
              <a:t>Audio/Video</a:t>
            </a:r>
          </a:p>
          <a:p>
            <a:pPr>
              <a:spcBef>
                <a:spcPts val="0"/>
              </a:spcBef>
              <a:buNone/>
            </a:pPr>
            <a:r>
              <a:rPr lang="en-US" sz="1600" dirty="0" smtClean="0">
                <a:effectLst>
                  <a:outerShdw blurRad="38100" dist="38100" dir="2700000" algn="tl">
                    <a:srgbClr val="000000">
                      <a:alpha val="43137"/>
                    </a:srgbClr>
                  </a:outerShdw>
                </a:effectLst>
              </a:rPr>
              <a:t>YouTube: </a:t>
            </a:r>
            <a:r>
              <a:rPr lang="en-US" sz="1600" dirty="0" err="1" smtClean="0">
                <a:effectLst>
                  <a:outerShdw blurRad="38100" dist="38100" dir="2700000" algn="tl">
                    <a:srgbClr val="000000">
                      <a:alpha val="43137"/>
                    </a:srgbClr>
                  </a:outerShdw>
                </a:effectLst>
              </a:rPr>
              <a:t>www.youtube.com</a:t>
            </a:r>
            <a:endParaRPr lang="en-US" sz="1600" dirty="0" smtClean="0">
              <a:effectLst>
                <a:outerShdw blurRad="38100" dist="38100" dir="2700000" algn="tl">
                  <a:srgbClr val="000000">
                    <a:alpha val="43137"/>
                  </a:srgbClr>
                </a:outerShdw>
              </a:effectLst>
            </a:endParaRPr>
          </a:p>
          <a:p>
            <a:pPr>
              <a:spcBef>
                <a:spcPts val="0"/>
              </a:spcBef>
              <a:buNone/>
            </a:pPr>
            <a:r>
              <a:rPr lang="en-US" sz="1600" dirty="0" smtClean="0">
                <a:effectLst>
                  <a:outerShdw blurRad="38100" dist="38100" dir="2700000" algn="tl">
                    <a:srgbClr val="000000">
                      <a:alpha val="43137"/>
                    </a:srgbClr>
                  </a:outerShdw>
                </a:effectLst>
              </a:rPr>
              <a:t>Search: “The Business of Social Networks” by </a:t>
            </a:r>
            <a:r>
              <a:rPr lang="en-US" sz="1600" dirty="0" err="1" smtClean="0">
                <a:effectLst>
                  <a:outerShdw blurRad="38100" dist="38100" dir="2700000" algn="tl">
                    <a:srgbClr val="000000">
                      <a:alpha val="43137"/>
                    </a:srgbClr>
                  </a:outerShdw>
                </a:effectLst>
              </a:rPr>
              <a:t>Rocketboom</a:t>
            </a:r>
            <a:endParaRPr lang="en-US" sz="1600" dirty="0" smtClean="0">
              <a:effectLst>
                <a:outerShdw blurRad="38100" dist="38100" dir="2700000" algn="tl">
                  <a:srgbClr val="000000">
                    <a:alpha val="43137"/>
                  </a:srgbClr>
                </a:outerShdw>
              </a:effectLst>
            </a:endParaRPr>
          </a:p>
          <a:p>
            <a:pPr>
              <a:spcBef>
                <a:spcPts val="0"/>
              </a:spcBef>
              <a:buNone/>
            </a:pPr>
            <a:r>
              <a:rPr lang="en-US" sz="1600" dirty="0" smtClean="0">
                <a:effectLst>
                  <a:outerShdw blurRad="38100" dist="38100" dir="2700000" algn="tl">
                    <a:srgbClr val="000000">
                      <a:alpha val="43137"/>
                    </a:srgbClr>
                  </a:outerShdw>
                </a:effectLst>
              </a:rPr>
              <a:t>Click on the Video link </a:t>
            </a:r>
            <a:endParaRPr lang="en-US" sz="1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 Cartoon</a:t>
            </a:r>
            <a:endParaRPr lang="en-US" dirty="0"/>
          </a:p>
        </p:txBody>
      </p:sp>
      <p:sp>
        <p:nvSpPr>
          <p:cNvPr id="3" name="Content Placeholder 2"/>
          <p:cNvSpPr>
            <a:spLocks noGrp="1"/>
          </p:cNvSpPr>
          <p:nvPr>
            <p:ph idx="1"/>
          </p:nvPr>
        </p:nvSpPr>
        <p:spPr>
          <a:xfrm>
            <a:off x="486580" y="2144090"/>
            <a:ext cx="8230631" cy="3691933"/>
          </a:xfrm>
        </p:spPr>
        <p:txBody>
          <a:bodyPr>
            <a:normAutofit/>
          </a:bodyPr>
          <a:lstStyle/>
          <a:p>
            <a:pPr algn="ctr"/>
            <a:r>
              <a:rPr lang="en-US" sz="3200" dirty="0" smtClean="0"/>
              <a:t>Traditional Apparatus</a:t>
            </a:r>
          </a:p>
          <a:p>
            <a:pPr marL="0" indent="0" algn="ctr">
              <a:buNone/>
            </a:pPr>
            <a:r>
              <a:rPr lang="en-US" sz="3200" dirty="0" smtClean="0"/>
              <a:t>+</a:t>
            </a:r>
            <a:endParaRPr lang="en-US" sz="2800" dirty="0" smtClean="0"/>
          </a:p>
          <a:p>
            <a:pPr algn="ctr"/>
            <a:r>
              <a:rPr lang="en-US" sz="3200" dirty="0" smtClean="0"/>
              <a:t>Technological Resources</a:t>
            </a:r>
          </a:p>
          <a:p>
            <a:pPr marL="0" indent="0" algn="ctr">
              <a:buNone/>
            </a:pPr>
            <a:r>
              <a:rPr lang="en-US" sz="3200" dirty="0" smtClean="0"/>
              <a:t>+</a:t>
            </a:r>
          </a:p>
          <a:p>
            <a:pPr algn="ctr"/>
            <a:r>
              <a:rPr lang="en-US" sz="3200" dirty="0" smtClean="0"/>
              <a:t>Multimodal Assignments</a:t>
            </a:r>
          </a:p>
          <a:p>
            <a:pPr marL="0" indent="0">
              <a:buNone/>
            </a:pPr>
            <a:endParaRPr lang="en-US" dirty="0"/>
          </a:p>
        </p:txBody>
      </p:sp>
    </p:spTree>
    <p:extLst>
      <p:ext uri="{BB962C8B-B14F-4D97-AF65-F5344CB8AC3E}">
        <p14:creationId xmlns:p14="http://schemas.microsoft.com/office/powerpoint/2010/main" val="3188256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Prereading</a:t>
            </a:r>
            <a:endParaRPr lang="en-US" dirty="0"/>
          </a:p>
        </p:txBody>
      </p:sp>
      <p:sp>
        <p:nvSpPr>
          <p:cNvPr id="3" name="Content Placeholder 2"/>
          <p:cNvSpPr>
            <a:spLocks noGrp="1"/>
          </p:cNvSpPr>
          <p:nvPr>
            <p:ph idx="1"/>
          </p:nvPr>
        </p:nvSpPr>
        <p:spPr>
          <a:xfrm>
            <a:off x="779462" y="2194560"/>
            <a:ext cx="7581901" cy="3641464"/>
          </a:xfrm>
        </p:spPr>
        <p:txBody>
          <a:bodyPr/>
          <a:lstStyle/>
          <a:p>
            <a:r>
              <a:rPr lang="en-US" dirty="0" smtClean="0"/>
              <a:t>When did you read your first entire book? What was it?</a:t>
            </a:r>
          </a:p>
          <a:p>
            <a:r>
              <a:rPr lang="en-US" dirty="0" smtClean="0"/>
              <a:t>What books and magazines have you read recently?</a:t>
            </a:r>
          </a:p>
          <a:p>
            <a:r>
              <a:rPr lang="en-US" dirty="0" smtClean="0"/>
              <a:t>Do you like to read? Why or why not?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Biography</a:t>
            </a:r>
            <a:endParaRPr lang="en-US" dirty="0"/>
          </a:p>
        </p:txBody>
      </p:sp>
      <p:sp>
        <p:nvSpPr>
          <p:cNvPr id="3" name="Content Placeholder 2"/>
          <p:cNvSpPr>
            <a:spLocks noGrp="1"/>
          </p:cNvSpPr>
          <p:nvPr>
            <p:ph idx="1"/>
          </p:nvPr>
        </p:nvSpPr>
        <p:spPr>
          <a:xfrm>
            <a:off x="779462" y="2145244"/>
            <a:ext cx="7581901" cy="3690780"/>
          </a:xfrm>
        </p:spPr>
        <p:txBody>
          <a:bodyPr/>
          <a:lstStyle/>
          <a:p>
            <a:pPr>
              <a:buNone/>
            </a:pPr>
            <a:r>
              <a:rPr lang="en-US" dirty="0" smtClean="0"/>
              <a:t>	Roz </a:t>
            </a:r>
            <a:r>
              <a:rPr lang="en-US" dirty="0" err="1" smtClean="0"/>
              <a:t>Chast</a:t>
            </a:r>
            <a:r>
              <a:rPr lang="en-US" dirty="0" smtClean="0"/>
              <a:t> is a staff cartoonist for the</a:t>
            </a:r>
            <a:r>
              <a:rPr lang="en-US" i="1" dirty="0" smtClean="0"/>
              <a:t> </a:t>
            </a:r>
            <a:r>
              <a:rPr lang="en-US" dirty="0" smtClean="0"/>
              <a:t> </a:t>
            </a:r>
            <a:r>
              <a:rPr lang="en-US" i="1" dirty="0" smtClean="0"/>
              <a:t>New Yorker</a:t>
            </a:r>
            <a:r>
              <a:rPr lang="en-US" dirty="0" smtClean="0"/>
              <a:t>, to which she has contributed over a thousand cartoons since 1979. Her most recent book is </a:t>
            </a:r>
            <a:r>
              <a:rPr lang="en-US" i="1" dirty="0" smtClean="0"/>
              <a:t>Theories of Everything: Selected, Collected, and Health-Inspected Cartoons, 1978-2006</a:t>
            </a:r>
            <a:r>
              <a:rPr lang="en-US" dirty="0" smtClean="0"/>
              <a:t>. She also illustrated </a:t>
            </a:r>
            <a:r>
              <a:rPr lang="en-US" i="1" dirty="0" smtClean="0"/>
              <a:t>The Alphabet from A to Y with Bonus Letter Z</a:t>
            </a:r>
            <a:r>
              <a:rPr lang="en-US" dirty="0" smtClean="0"/>
              <a:t> written by Steve Martin.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Basic Premises</a:t>
            </a:r>
            <a:endParaRPr lang="en-US" dirty="0"/>
          </a:p>
        </p:txBody>
      </p:sp>
      <p:sp>
        <p:nvSpPr>
          <p:cNvPr id="2" name="Content Placeholder 1"/>
          <p:cNvSpPr>
            <a:spLocks noGrp="1"/>
          </p:cNvSpPr>
          <p:nvPr>
            <p:ph idx="1"/>
          </p:nvPr>
        </p:nvSpPr>
        <p:spPr>
          <a:xfrm>
            <a:off x="779462" y="1882588"/>
            <a:ext cx="7581901" cy="3953436"/>
          </a:xfrm>
        </p:spPr>
        <p:txBody>
          <a:bodyPr/>
          <a:lstStyle/>
          <a:p>
            <a:r>
              <a:rPr lang="en-US" dirty="0" smtClean="0"/>
              <a:t>Our students are reading and writing now more than they ever have before—in the form of email, text messages, blogs, Web sites, and </a:t>
            </a:r>
            <a:r>
              <a:rPr lang="en-US" dirty="0" err="1" smtClean="0"/>
              <a:t>Nings</a:t>
            </a:r>
            <a:r>
              <a:rPr lang="en-US" dirty="0" smtClean="0"/>
              <a:t>.</a:t>
            </a:r>
          </a:p>
          <a:p>
            <a:r>
              <a:rPr lang="en-US" dirty="0" smtClean="0"/>
              <a:t>Students are surrounded by all forms of media daily: ads, music, videos, Podcasts, eBooks, photos.</a:t>
            </a:r>
          </a:p>
          <a:p>
            <a:r>
              <a:rPr lang="en-US" dirty="0" smtClean="0"/>
              <a:t>Granted, these forms of communication are abbreviated and often superficial, but this is where we need to start.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a:t>
            </a:r>
            <a:endParaRPr lang="en-US" dirty="0"/>
          </a:p>
        </p:txBody>
      </p:sp>
      <p:pic>
        <p:nvPicPr>
          <p:cNvPr id="4" name="Content Placeholder 3" descr="Chaz_Read_at_your_own_risk.gif"/>
          <p:cNvPicPr>
            <a:picLocks noGrp="1" noChangeAspect="1"/>
          </p:cNvPicPr>
          <p:nvPr>
            <p:ph idx="1"/>
          </p:nvPr>
        </p:nvPicPr>
        <p:blipFill>
          <a:blip r:embed="rId2"/>
          <a:srcRect l="-24497" r="-24497"/>
          <a:stretch>
            <a:fillRect/>
          </a:stretch>
        </p:blipFill>
        <p:spPr>
          <a:xfrm>
            <a:off x="779462" y="1597317"/>
            <a:ext cx="7581901" cy="3953436"/>
          </a:xfrm>
        </p:spPr>
      </p:pic>
      <p:sp>
        <p:nvSpPr>
          <p:cNvPr id="5" name="TextBox 4"/>
          <p:cNvSpPr txBox="1"/>
          <p:nvPr/>
        </p:nvSpPr>
        <p:spPr>
          <a:xfrm>
            <a:off x="1315981" y="5999887"/>
            <a:ext cx="7045382" cy="369332"/>
          </a:xfrm>
          <a:prstGeom prst="rect">
            <a:avLst/>
          </a:prstGeom>
          <a:noFill/>
        </p:spPr>
        <p:txBody>
          <a:bodyPr wrap="square" rtlCol="0">
            <a:spAutoFit/>
          </a:bodyPr>
          <a:lstStyle/>
          <a:p>
            <a:pPr>
              <a:buNone/>
            </a:pPr>
            <a:r>
              <a:rPr lang="en-US" dirty="0" smtClean="0"/>
              <a:t>http://</a:t>
            </a:r>
            <a:r>
              <a:rPr lang="en-US" dirty="0" err="1" smtClean="0"/>
              <a:t>www.cornwalllibrary.org/Chaz_Read_at_your_own_risk.gif</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779462" y="2206888"/>
            <a:ext cx="7581901" cy="3629135"/>
          </a:xfrm>
        </p:spPr>
        <p:txBody>
          <a:bodyPr/>
          <a:lstStyle/>
          <a:p>
            <a:r>
              <a:rPr lang="en-US" dirty="0" smtClean="0"/>
              <a:t>pasteurized: cleansed of harmful microorganisms</a:t>
            </a:r>
          </a:p>
          <a:p>
            <a:r>
              <a:rPr lang="en-US" dirty="0" smtClean="0"/>
              <a:t>sterilized: sanitized</a:t>
            </a:r>
          </a:p>
          <a:p>
            <a:r>
              <a:rPr lang="en-US" dirty="0" smtClean="0"/>
              <a:t>homogenized: made of the same consistency throughout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Literal/Interpretive Questions</a:t>
            </a:r>
            <a:endParaRPr lang="en-US" dirty="0"/>
          </a:p>
        </p:txBody>
      </p:sp>
      <p:sp>
        <p:nvSpPr>
          <p:cNvPr id="3" name="Content Placeholder 2"/>
          <p:cNvSpPr>
            <a:spLocks noGrp="1"/>
          </p:cNvSpPr>
          <p:nvPr>
            <p:ph idx="1"/>
          </p:nvPr>
        </p:nvSpPr>
        <p:spPr>
          <a:xfrm>
            <a:off x="779462" y="2033704"/>
            <a:ext cx="7581901" cy="3802320"/>
          </a:xfrm>
        </p:spPr>
        <p:txBody>
          <a:bodyPr/>
          <a:lstStyle/>
          <a:p>
            <a:pPr lvl="0"/>
            <a:r>
              <a:rPr lang="en-US" dirty="0" smtClean="0"/>
              <a:t>What role does cause and effect reasoning play in this cartoon?</a:t>
            </a:r>
          </a:p>
          <a:p>
            <a:pPr lvl="0"/>
            <a:r>
              <a:rPr lang="en-US" dirty="0" smtClean="0"/>
              <a:t>What is the general tone of this cartoon?</a:t>
            </a:r>
          </a:p>
          <a:p>
            <a:pPr lvl="0"/>
            <a:r>
              <a:rPr lang="en-US" dirty="0" smtClean="0"/>
              <a:t>Which of the messages in this cartoon is most humorous to you? What makes it funny?</a:t>
            </a:r>
          </a:p>
          <a:p>
            <a:pPr lvl="0"/>
            <a:r>
              <a:rPr lang="en-US" dirty="0" smtClean="0"/>
              <a:t>Why would someone want books that are “pasteurized, homogenized, and sterilized”?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Questions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How do the signs on the windows explain the name of the bookstore?</a:t>
            </a:r>
          </a:p>
          <a:p>
            <a:pPr lvl="0"/>
            <a:r>
              <a:rPr lang="en-US" dirty="0" smtClean="0"/>
              <a:t>Where do you imagine this storefront might be? What in the drawing brings you to this conclusion? </a:t>
            </a:r>
          </a:p>
          <a:p>
            <a:pPr lvl="0"/>
            <a:r>
              <a:rPr lang="en-US" dirty="0" smtClean="0"/>
              <a:t>In what ways are the signs in this cartoon similar to signs in other stores? What is the reason for these types of signs?</a:t>
            </a:r>
          </a:p>
          <a:p>
            <a:r>
              <a:rPr lang="en-US" dirty="0" smtClean="0"/>
              <a:t>What is the significance of the sign on the door? Is that the most effective place for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Questions</a:t>
            </a:r>
            <a:endParaRPr lang="en-US" dirty="0"/>
          </a:p>
        </p:txBody>
      </p:sp>
      <p:sp>
        <p:nvSpPr>
          <p:cNvPr id="3" name="Content Placeholder 2"/>
          <p:cNvSpPr>
            <a:spLocks noGrp="1"/>
          </p:cNvSpPr>
          <p:nvPr>
            <p:ph idx="1"/>
          </p:nvPr>
        </p:nvSpPr>
        <p:spPr/>
        <p:txBody>
          <a:bodyPr/>
          <a:lstStyle/>
          <a:p>
            <a:pPr lvl="0"/>
            <a:r>
              <a:rPr lang="en-US" dirty="0" smtClean="0"/>
              <a:t>What do you like or dislike about the cartoonist’s artistic style?</a:t>
            </a:r>
          </a:p>
          <a:p>
            <a:pPr lvl="0"/>
            <a:r>
              <a:rPr lang="en-US" dirty="0" smtClean="0"/>
              <a:t>What does the woman in front of the bookstore add to the cartoon?</a:t>
            </a:r>
          </a:p>
          <a:p>
            <a:pPr lvl="0"/>
            <a:r>
              <a:rPr lang="en-US" dirty="0" smtClean="0"/>
              <a:t>Which of the cartoonist’s artistic elements attract the most attention? Why do you think this is so?</a:t>
            </a:r>
          </a:p>
          <a:p>
            <a:pPr lvl="0"/>
            <a:r>
              <a:rPr lang="en-US" dirty="0" smtClean="0"/>
              <a:t>How do the different types of handwriting on the signs help make the cartoon funny?</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Script: Develop this cartoon into a conversation between two or more people talking about reading.</a:t>
            </a:r>
          </a:p>
          <a:p>
            <a:pPr lvl="0"/>
            <a:r>
              <a:rPr lang="en-US" dirty="0" smtClean="0"/>
              <a:t>Billboard: Design a billboard with your own message about the benefits of reading.</a:t>
            </a:r>
          </a:p>
          <a:p>
            <a:pPr lvl="0"/>
            <a:r>
              <a:rPr lang="en-US" dirty="0" smtClean="0"/>
              <a:t>Survey/Essay: Develop a questionnaire about people’s reading habits. Phrase your questions so you can discover the reasons behind these habits. Then write up the results of your survey for your class.</a:t>
            </a:r>
          </a:p>
          <a:p>
            <a:pPr lvl="0"/>
            <a:r>
              <a:rPr lang="en-US" dirty="0" smtClean="0"/>
              <a:t>Research: Read and summarize the three resources below . Generate one specific question from each resource that focuses on cause and effect reasoning. Then answer one of your questions in a documented essay, consulting these and other sources as necessary.</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779462" y="1761565"/>
            <a:ext cx="7581901" cy="4304296"/>
          </a:xfrm>
        </p:spPr>
        <p:txBody>
          <a:bodyPr>
            <a:normAutofit/>
          </a:bodyPr>
          <a:lstStyle/>
          <a:p>
            <a:pPr>
              <a:spcBef>
                <a:spcPts val="0"/>
              </a:spcBef>
              <a:buNone/>
            </a:pPr>
            <a:r>
              <a:rPr lang="en-US" sz="1882" u="sng" dirty="0" smtClean="0"/>
              <a:t>Web Site</a:t>
            </a:r>
          </a:p>
          <a:p>
            <a:pPr>
              <a:spcBef>
                <a:spcPts val="0"/>
              </a:spcBef>
              <a:buNone/>
            </a:pPr>
            <a:r>
              <a:rPr lang="en-US" sz="1882" dirty="0" smtClean="0"/>
              <a:t>Internet Archive: </a:t>
            </a:r>
            <a:r>
              <a:rPr lang="en-US" sz="1882" u="sng" dirty="0" smtClean="0">
                <a:hlinkClick r:id="rId2"/>
              </a:rPr>
              <a:t>www.archive.org</a:t>
            </a:r>
            <a:endParaRPr lang="en-US" sz="1882" dirty="0" smtClean="0"/>
          </a:p>
          <a:p>
            <a:pPr marL="0" indent="0">
              <a:spcBef>
                <a:spcPts val="0"/>
              </a:spcBef>
              <a:buNone/>
            </a:pPr>
            <a:r>
              <a:rPr lang="en-US" sz="1882" dirty="0" smtClean="0"/>
              <a:t>Explore the many public domain works you can download for free or view on the Internet</a:t>
            </a:r>
          </a:p>
          <a:p>
            <a:pPr>
              <a:spcBef>
                <a:spcPts val="0"/>
              </a:spcBef>
              <a:buNone/>
            </a:pPr>
            <a:endParaRPr lang="en-US" sz="1882" dirty="0" smtClean="0"/>
          </a:p>
          <a:p>
            <a:pPr>
              <a:spcBef>
                <a:spcPts val="0"/>
              </a:spcBef>
              <a:buNone/>
            </a:pPr>
            <a:r>
              <a:rPr lang="en-US" sz="1882" u="sng" dirty="0" smtClean="0"/>
              <a:t>Academic Article</a:t>
            </a:r>
          </a:p>
          <a:p>
            <a:pPr>
              <a:spcBef>
                <a:spcPts val="0"/>
              </a:spcBef>
              <a:buNone/>
            </a:pPr>
            <a:r>
              <a:rPr lang="en-US" sz="1882" dirty="0" smtClean="0"/>
              <a:t>“Cartoon Violence and Freedom of Expression” by David Keane</a:t>
            </a:r>
          </a:p>
          <a:p>
            <a:pPr>
              <a:spcBef>
                <a:spcPts val="0"/>
              </a:spcBef>
              <a:buNone/>
            </a:pPr>
            <a:r>
              <a:rPr lang="en-US" sz="1882" i="1" dirty="0" smtClean="0"/>
              <a:t>Human Rights Quarterly</a:t>
            </a:r>
            <a:r>
              <a:rPr lang="en-US" sz="1882" dirty="0" smtClean="0"/>
              <a:t> 30.4 (2008): 845–875</a:t>
            </a:r>
          </a:p>
          <a:p>
            <a:pPr>
              <a:spcBef>
                <a:spcPts val="0"/>
              </a:spcBef>
              <a:buNone/>
            </a:pPr>
            <a:endParaRPr lang="en-US" sz="1882" dirty="0" smtClean="0"/>
          </a:p>
          <a:p>
            <a:pPr>
              <a:spcBef>
                <a:spcPts val="0"/>
              </a:spcBef>
              <a:buNone/>
            </a:pPr>
            <a:r>
              <a:rPr lang="en-US" sz="1882" u="sng" dirty="0" smtClean="0"/>
              <a:t> Audio/Video</a:t>
            </a:r>
          </a:p>
          <a:p>
            <a:pPr>
              <a:spcBef>
                <a:spcPts val="0"/>
              </a:spcBef>
              <a:buNone/>
            </a:pPr>
            <a:r>
              <a:rPr lang="en-US" sz="1882" dirty="0" smtClean="0"/>
              <a:t>National Public Radio: </a:t>
            </a:r>
            <a:r>
              <a:rPr lang="en-US" sz="1882" u="sng" dirty="0" smtClean="0">
                <a:hlinkClick r:id="rId3"/>
              </a:rPr>
              <a:t>www.npr.org</a:t>
            </a:r>
            <a:endParaRPr lang="en-US" sz="1882" dirty="0" smtClean="0"/>
          </a:p>
          <a:p>
            <a:pPr>
              <a:spcBef>
                <a:spcPts val="0"/>
              </a:spcBef>
              <a:buNone/>
            </a:pPr>
            <a:r>
              <a:rPr lang="en-US" sz="1882" dirty="0" smtClean="0"/>
              <a:t>Search: “‘Reading Rainbow’ Reaches Its Final Chapter” </a:t>
            </a:r>
          </a:p>
          <a:p>
            <a:pPr>
              <a:spcBef>
                <a:spcPts val="0"/>
              </a:spcBef>
              <a:buNone/>
            </a:pPr>
            <a:r>
              <a:rPr lang="en-US" sz="1882" dirty="0" smtClean="0"/>
              <a:t>Click on the Listen Now  link</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 Graph</a:t>
            </a:r>
            <a:endParaRPr lang="en-US" dirty="0"/>
          </a:p>
        </p:txBody>
      </p:sp>
      <p:sp>
        <p:nvSpPr>
          <p:cNvPr id="3" name="Content Placeholder 2"/>
          <p:cNvSpPr>
            <a:spLocks noGrp="1"/>
          </p:cNvSpPr>
          <p:nvPr>
            <p:ph idx="1"/>
          </p:nvPr>
        </p:nvSpPr>
        <p:spPr>
          <a:xfrm>
            <a:off x="486580" y="2144090"/>
            <a:ext cx="8230631" cy="3691933"/>
          </a:xfrm>
        </p:spPr>
        <p:txBody>
          <a:bodyPr>
            <a:normAutofit/>
          </a:bodyPr>
          <a:lstStyle/>
          <a:p>
            <a:pPr algn="ctr"/>
            <a:r>
              <a:rPr lang="en-US" sz="3200" dirty="0" smtClean="0"/>
              <a:t>Traditional Apparatus</a:t>
            </a:r>
          </a:p>
          <a:p>
            <a:pPr marL="0" indent="0" algn="ctr">
              <a:buNone/>
            </a:pPr>
            <a:r>
              <a:rPr lang="en-US" sz="3200" dirty="0" smtClean="0"/>
              <a:t>+</a:t>
            </a:r>
            <a:endParaRPr lang="en-US" sz="2800" dirty="0" smtClean="0"/>
          </a:p>
          <a:p>
            <a:pPr algn="ctr"/>
            <a:r>
              <a:rPr lang="en-US" sz="3200" dirty="0" smtClean="0"/>
              <a:t>Technological Resources</a:t>
            </a:r>
          </a:p>
          <a:p>
            <a:pPr marL="0" indent="0" algn="ctr">
              <a:buNone/>
            </a:pPr>
            <a:r>
              <a:rPr lang="en-US" sz="3200" dirty="0" smtClean="0"/>
              <a:t>+</a:t>
            </a:r>
          </a:p>
          <a:p>
            <a:pPr algn="ctr"/>
            <a:r>
              <a:rPr lang="en-US" sz="3200" dirty="0" smtClean="0"/>
              <a:t>Multimodal Assignments</a:t>
            </a:r>
          </a:p>
          <a:p>
            <a:pPr marL="0" indent="0">
              <a:buNone/>
            </a:pPr>
            <a:endParaRPr lang="en-US" dirty="0"/>
          </a:p>
        </p:txBody>
      </p:sp>
    </p:spTree>
    <p:extLst>
      <p:ext uri="{BB962C8B-B14F-4D97-AF65-F5344CB8AC3E}">
        <p14:creationId xmlns:p14="http://schemas.microsoft.com/office/powerpoint/2010/main" val="81445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Prereading</a:t>
            </a:r>
            <a:endParaRPr lang="en-US" dirty="0"/>
          </a:p>
        </p:txBody>
      </p:sp>
      <p:sp>
        <p:nvSpPr>
          <p:cNvPr id="3" name="Content Placeholder 2"/>
          <p:cNvSpPr>
            <a:spLocks noGrp="1"/>
          </p:cNvSpPr>
          <p:nvPr>
            <p:ph idx="1"/>
          </p:nvPr>
        </p:nvSpPr>
        <p:spPr>
          <a:xfrm>
            <a:off x="779462" y="2268534"/>
            <a:ext cx="7581901" cy="3567490"/>
          </a:xfrm>
        </p:spPr>
        <p:txBody>
          <a:bodyPr/>
          <a:lstStyle/>
          <a:p>
            <a:r>
              <a:rPr lang="en-US" dirty="0" smtClean="0"/>
              <a:t>What do you know about the oil industry? </a:t>
            </a:r>
          </a:p>
          <a:p>
            <a:r>
              <a:rPr lang="en-US" dirty="0" smtClean="0"/>
              <a:t>What different types of power does oil generate in the U.S.?</a:t>
            </a:r>
          </a:p>
          <a:p>
            <a:r>
              <a:rPr lang="en-US" dirty="0" smtClean="0"/>
              <a:t>How do you personally rely on oil in your daily life?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Biography</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This article was written by a team of contributors at the McKinsey Global Institute, a subdivision of McKinsey &amp; Company, a worldwide  management consulting firm whose global managing director is Dominic Barton . The Institute, which is the company’s economics research arm, studies global markets, consumption, productivity, and the impact of technology on the world economic marketplace. Graphics for the article were created by Katherine Yester, a designer at </a:t>
            </a:r>
            <a:r>
              <a:rPr lang="en-US" i="1" dirty="0" smtClean="0"/>
              <a:t>Foreign Policy Magazine </a:t>
            </a:r>
            <a:r>
              <a:rPr lang="en-US" dirty="0" smtClean="0"/>
              <a:t>. The article first appeared in the September-October 2009 issue of </a:t>
            </a:r>
            <a:r>
              <a:rPr lang="en-US" i="1" dirty="0" smtClean="0"/>
              <a:t>Foreign Policy Magazine</a:t>
            </a:r>
            <a:r>
              <a:rPr lang="en-US" dirty="0" smtClean="0"/>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and Writing</a:t>
            </a:r>
            <a:endParaRPr lang="en-US" dirty="0"/>
          </a:p>
        </p:txBody>
      </p:sp>
      <p:sp>
        <p:nvSpPr>
          <p:cNvPr id="3" name="Content Placeholder 2"/>
          <p:cNvSpPr>
            <a:spLocks noGrp="1"/>
          </p:cNvSpPr>
          <p:nvPr>
            <p:ph idx="1"/>
          </p:nvPr>
        </p:nvSpPr>
        <p:spPr/>
        <p:txBody>
          <a:bodyPr/>
          <a:lstStyle/>
          <a:p>
            <a:r>
              <a:rPr lang="en-US" dirty="0" smtClean="0"/>
              <a:t>Readers and writers need to work together to make meaning.</a:t>
            </a:r>
          </a:p>
          <a:p>
            <a:r>
              <a:rPr lang="en-US" dirty="0" smtClean="0"/>
              <a:t>Teaching students how to read and write as part of a continuous process is essential to their success in these two skills.</a:t>
            </a:r>
          </a:p>
          <a:p>
            <a:r>
              <a:rPr lang="en-US" dirty="0" smtClean="0"/>
              <a:t>Students will benefit from practicing the full integration of reading and writing.</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pic>
        <p:nvPicPr>
          <p:cNvPr id="4" name="Content Placeholder 3" descr="Screen shot 2011-10-09 at 10.53.02 PM.png"/>
          <p:cNvPicPr>
            <a:picLocks noGrp="1" noChangeAspect="1"/>
          </p:cNvPicPr>
          <p:nvPr>
            <p:ph idx="1"/>
          </p:nvPr>
        </p:nvPicPr>
        <p:blipFill>
          <a:blip r:embed="rId2"/>
          <a:srcRect l="-59138" r="-59138"/>
          <a:stretch>
            <a:fillRect/>
          </a:stretch>
        </p:blipFill>
        <p:spPr>
          <a:xfrm>
            <a:off x="-297251" y="1481567"/>
            <a:ext cx="9665565" cy="5039923"/>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135828"/>
          </a:xfrm>
        </p:spPr>
        <p:txBody>
          <a:bodyPr/>
          <a:lstStyle/>
          <a:p>
            <a:r>
              <a:rPr lang="en-US" dirty="0" smtClean="0"/>
              <a:t>GRAPH</a:t>
            </a:r>
            <a:endParaRPr lang="en-US" dirty="0"/>
          </a:p>
        </p:txBody>
      </p:sp>
      <p:pic>
        <p:nvPicPr>
          <p:cNvPr id="4" name="Content Placeholder 3" descr="Screen shot 2011-10-09 at 10.53.20 PM.png"/>
          <p:cNvPicPr>
            <a:picLocks noGrp="1" noChangeAspect="1"/>
          </p:cNvPicPr>
          <p:nvPr>
            <p:ph idx="1"/>
          </p:nvPr>
        </p:nvPicPr>
        <p:blipFill>
          <a:blip r:embed="rId2"/>
          <a:srcRect l="-50203" r="-50203"/>
          <a:stretch>
            <a:fillRect/>
          </a:stretch>
        </p:blipFill>
        <p:spPr>
          <a:xfrm>
            <a:off x="0" y="1243405"/>
            <a:ext cx="9294153" cy="4846257"/>
          </a:xfrm>
        </p:spPr>
      </p:pic>
      <p:sp>
        <p:nvSpPr>
          <p:cNvPr id="5" name="TextBox 4"/>
          <p:cNvSpPr txBox="1"/>
          <p:nvPr/>
        </p:nvSpPr>
        <p:spPr>
          <a:xfrm>
            <a:off x="1610467" y="6405884"/>
            <a:ext cx="6635123" cy="369332"/>
          </a:xfrm>
          <a:prstGeom prst="rect">
            <a:avLst/>
          </a:prstGeom>
          <a:noFill/>
        </p:spPr>
        <p:txBody>
          <a:bodyPr wrap="square" rtlCol="0">
            <a:spAutoFit/>
          </a:bodyPr>
          <a:lstStyle/>
          <a:p>
            <a:r>
              <a:rPr lang="en-US" dirty="0" smtClean="0"/>
              <a:t>                                    Kinsey Global Institute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t>OPEC: Organization of the Petroleum Exporting Countries; a group that protects the interests of countries that export petroleum</a:t>
            </a:r>
          </a:p>
          <a:p>
            <a:r>
              <a:rPr lang="en-US" dirty="0" smtClean="0"/>
              <a:t>tar sands: naturally occurring mixtures of sand or clay, water, and an extremely dense and viscous form of petroleum called bitumen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6"/>
            <a:ext cx="7581901" cy="2184952"/>
          </a:xfrm>
        </p:spPr>
        <p:txBody>
          <a:bodyPr/>
          <a:lstStyle/>
          <a:p>
            <a:r>
              <a:rPr lang="en-US" dirty="0" smtClean="0"/>
              <a:t>Literal/Interpretive Questions</a:t>
            </a:r>
            <a:endParaRPr lang="en-US" dirty="0"/>
          </a:p>
        </p:txBody>
      </p:sp>
      <p:sp>
        <p:nvSpPr>
          <p:cNvPr id="3" name="Content Placeholder 2"/>
          <p:cNvSpPr>
            <a:spLocks noGrp="1"/>
          </p:cNvSpPr>
          <p:nvPr>
            <p:ph idx="1"/>
          </p:nvPr>
        </p:nvSpPr>
        <p:spPr>
          <a:xfrm>
            <a:off x="779462" y="2292528"/>
            <a:ext cx="7581901" cy="3735667"/>
          </a:xfrm>
        </p:spPr>
        <p:txBody>
          <a:bodyPr>
            <a:normAutofit fontScale="92500" lnSpcReduction="20000"/>
          </a:bodyPr>
          <a:lstStyle/>
          <a:p>
            <a:pPr lvl="0"/>
            <a:r>
              <a:rPr lang="en-US" dirty="0" smtClean="0"/>
              <a:t>This series of graphs tells a very complex story about the oil industry. Explain Graphs  1 through 5 in your own words.</a:t>
            </a:r>
          </a:p>
          <a:p>
            <a:pPr lvl="0"/>
            <a:r>
              <a:rPr lang="en-US" dirty="0" smtClean="0"/>
              <a:t>According to the information here, what are the main reasons oil prices increase? What causes them to decline?</a:t>
            </a:r>
          </a:p>
          <a:p>
            <a:pPr lvl="0"/>
            <a:r>
              <a:rPr lang="en-US" dirty="0" smtClean="0"/>
              <a:t>What does the author mean by the phrase “When GDP growth returns” (Graph 2)? What is the significance of this statement in reference to the price of oil?</a:t>
            </a:r>
          </a:p>
          <a:p>
            <a:pPr lvl="0"/>
            <a:r>
              <a:rPr lang="en-US" dirty="0" smtClean="0"/>
              <a:t>According to these graphs, how do OPEC quotas affect oil prices?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Questions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How can the world reduce its demand for oil? Explain the primary actions required based on the graphs provided here.</a:t>
            </a:r>
          </a:p>
          <a:p>
            <a:pPr lvl="0"/>
            <a:r>
              <a:rPr lang="en-US" dirty="0" smtClean="0"/>
              <a:t>Once economic growth returns, when will demand for oil catch up to supply (Graph 3)? What will make this happen?</a:t>
            </a:r>
          </a:p>
          <a:p>
            <a:pPr lvl="0"/>
            <a:r>
              <a:rPr lang="en-US" dirty="0" smtClean="0"/>
              <a:t>What does the number 4,015,000,000 refer to in Graph 5? What are the consequences of this number in the oil industry for the year 2020?</a:t>
            </a:r>
          </a:p>
          <a:p>
            <a:pPr lvl="0"/>
            <a:r>
              <a:rPr lang="en-US" dirty="0" smtClean="0"/>
              <a:t>Why could the world see a rapid spike in oil prices in the near future? Explain the reasons for this increase.</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How does the visual layout of these graphs help you understand them?</a:t>
            </a:r>
          </a:p>
          <a:p>
            <a:pPr lvl="0"/>
            <a:r>
              <a:rPr lang="en-US" dirty="0" smtClean="0"/>
              <a:t>In your opinion, which types of people and organizations would be most interested in the information in these graphs?</a:t>
            </a:r>
          </a:p>
          <a:p>
            <a:pPr lvl="0"/>
            <a:r>
              <a:rPr lang="en-US" dirty="0" smtClean="0"/>
              <a:t>Which of the graphs do you think is easiest to understand? Why?</a:t>
            </a:r>
          </a:p>
          <a:p>
            <a:pPr lvl="0"/>
            <a:r>
              <a:rPr lang="en-US" dirty="0" smtClean="0"/>
              <a:t>What does a graph accomplish that another format could not? In your opinion, is this the most effective way of displaying such information? Explain your answer.</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571" dirty="0" smtClean="0"/>
              <a:t>Blog/Wiki/</a:t>
            </a:r>
            <a:r>
              <a:rPr lang="en-US" sz="2571" dirty="0" err="1" smtClean="0"/>
              <a:t>Ning</a:t>
            </a:r>
            <a:r>
              <a:rPr lang="en-US" sz="2571" dirty="0" smtClean="0"/>
              <a:t>: Find more information about world oil production, and enter an existing Internet conversation about oil. Exchange at least five posts with others on the site. Print your conversation for class discussion.</a:t>
            </a:r>
          </a:p>
          <a:p>
            <a:pPr lvl="0"/>
            <a:r>
              <a:rPr lang="en-US" sz="2571" dirty="0" smtClean="0"/>
              <a:t>YouTube Video: Research one of the causes or effects associated with oil prices and create a brief YouTube production about your findings. Make sure your video shows a clear relationship between one specific market variable and the current price of oil.</a:t>
            </a:r>
          </a:p>
          <a:p>
            <a:pPr lvl="0"/>
            <a:r>
              <a:rPr lang="en-US" sz="2571" dirty="0" smtClean="0"/>
              <a:t>Graph/Essay: Choose one of the predictions for 2012 in Graph 6, draw a hypothetical Graph 7, and write an essay explaining your graph.</a:t>
            </a:r>
          </a:p>
          <a:p>
            <a:pPr lvl="0"/>
            <a:r>
              <a:rPr lang="en-US" sz="2571" dirty="0" smtClean="0"/>
              <a:t>Research: Read and summarize the three resources below . Generate one specific question from each resource that focuses on cause/effect reasoning. Then answer one of your questions in a documented essay, consulting these and other sources as necessary.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579768" y="1761566"/>
            <a:ext cx="7581901" cy="4074458"/>
          </a:xfrm>
        </p:spPr>
        <p:txBody>
          <a:bodyPr>
            <a:normAutofit fontScale="85000" lnSpcReduction="20000"/>
          </a:bodyPr>
          <a:lstStyle/>
          <a:p>
            <a:pPr>
              <a:buNone/>
            </a:pPr>
            <a:r>
              <a:rPr lang="en-US" u="sng" dirty="0" smtClean="0"/>
              <a:t>Web Site</a:t>
            </a:r>
          </a:p>
          <a:p>
            <a:pPr>
              <a:buNone/>
            </a:pPr>
            <a:r>
              <a:rPr lang="en-US" dirty="0" smtClean="0"/>
              <a:t>American Petroleum Institute: </a:t>
            </a:r>
            <a:r>
              <a:rPr lang="en-US" u="sng" dirty="0" smtClean="0">
                <a:hlinkClick r:id="rId2"/>
              </a:rPr>
              <a:t>www.api.org</a:t>
            </a:r>
            <a:r>
              <a:rPr lang="en-US" dirty="0" smtClean="0"/>
              <a:t>  </a:t>
            </a:r>
          </a:p>
          <a:p>
            <a:pPr>
              <a:buNone/>
            </a:pPr>
            <a:r>
              <a:rPr lang="en-US" u="sng" dirty="0" smtClean="0"/>
              <a:t>Academic Article</a:t>
            </a:r>
          </a:p>
          <a:p>
            <a:pPr marL="0" indent="0">
              <a:buNone/>
            </a:pPr>
            <a:r>
              <a:rPr lang="en-US" dirty="0" smtClean="0"/>
              <a:t>“Causes and Consequences of the Oil Shock of 2007-08” by James D. Hamilton</a:t>
            </a:r>
          </a:p>
          <a:p>
            <a:pPr>
              <a:buNone/>
            </a:pPr>
            <a:r>
              <a:rPr lang="en-US" i="1" dirty="0" smtClean="0"/>
              <a:t>Brookings Papers on Economic Activity</a:t>
            </a:r>
            <a:r>
              <a:rPr lang="en-US" dirty="0" smtClean="0"/>
              <a:t> Spring (2009): 215–261</a:t>
            </a:r>
          </a:p>
          <a:p>
            <a:pPr>
              <a:buNone/>
            </a:pPr>
            <a:r>
              <a:rPr lang="en-US" u="sng" dirty="0" smtClean="0"/>
              <a:t>Audio/Video</a:t>
            </a:r>
          </a:p>
          <a:p>
            <a:pPr>
              <a:buNone/>
            </a:pPr>
            <a:r>
              <a:rPr lang="en-US" dirty="0" err="1" smtClean="0"/>
              <a:t>History.com</a:t>
            </a:r>
            <a:r>
              <a:rPr lang="en-US" dirty="0" smtClean="0"/>
              <a:t>: </a:t>
            </a:r>
            <a:r>
              <a:rPr lang="en-US" u="sng" dirty="0" smtClean="0">
                <a:hlinkClick r:id="rId3"/>
              </a:rPr>
              <a:t>www.history.com</a:t>
            </a:r>
            <a:endParaRPr lang="en-US" dirty="0" smtClean="0"/>
          </a:p>
          <a:p>
            <a:pPr>
              <a:buNone/>
            </a:pPr>
            <a:r>
              <a:rPr lang="en-US" dirty="0" smtClean="0"/>
              <a:t>Search: “Oil Drilling Ships”; click on the Modern Marvels Video link</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04110" y="1921436"/>
            <a:ext cx="8313102" cy="4337662"/>
          </a:xfrm>
        </p:spPr>
        <p:txBody>
          <a:bodyPr>
            <a:normAutofit fontScale="85000" lnSpcReduction="20000"/>
          </a:bodyPr>
          <a:lstStyle/>
          <a:p>
            <a:r>
              <a:rPr lang="en-US" sz="3800" dirty="0" smtClean="0"/>
              <a:t>A multimodal approach to writing starts with the students’ interests.</a:t>
            </a:r>
          </a:p>
          <a:p>
            <a:r>
              <a:rPr lang="en-US" sz="3800" dirty="0" smtClean="0"/>
              <a:t>It teaches students close reading of both     visuals and texts.</a:t>
            </a:r>
          </a:p>
          <a:p>
            <a:r>
              <a:rPr lang="en-US" sz="3800" dirty="0" smtClean="0"/>
              <a:t>Close reading is a habit of mind that will transfer with your students to other courses.</a:t>
            </a:r>
          </a:p>
          <a:p>
            <a:r>
              <a:rPr lang="en-US" sz="3800" dirty="0" smtClean="0"/>
              <a:t>Close reading leads to “deeper</a:t>
            </a:r>
            <a:r>
              <a:rPr lang="en-US" sz="3800" smtClean="0"/>
              <a:t>” learning.</a:t>
            </a:r>
            <a:endParaRPr lang="en-US" sz="3800" dirty="0" smtClean="0"/>
          </a:p>
          <a:p>
            <a:pPr marL="0" indent="0">
              <a:buNone/>
            </a:pPr>
            <a:endParaRPr lang="en-US" dirty="0"/>
          </a:p>
        </p:txBody>
      </p:sp>
    </p:spTree>
    <p:extLst>
      <p:ext uri="{BB962C8B-B14F-4D97-AF65-F5344CB8AC3E}">
        <p14:creationId xmlns:p14="http://schemas.microsoft.com/office/powerpoint/2010/main" val="10063103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404110" y="2465704"/>
            <a:ext cx="8313102" cy="3793393"/>
          </a:xfrm>
        </p:spPr>
        <p:txBody>
          <a:bodyPr>
            <a:normAutofit/>
          </a:bodyPr>
          <a:lstStyle/>
          <a:p>
            <a:pPr marL="0" indent="0" algn="ctr"/>
            <a:r>
              <a:rPr lang="en-US" sz="3800" dirty="0" smtClean="0"/>
              <a:t>Kim Flachmann</a:t>
            </a:r>
          </a:p>
          <a:p>
            <a:pPr marL="0" lvl="1" indent="0" algn="ctr">
              <a:buNone/>
            </a:pPr>
            <a:r>
              <a:rPr lang="en-US" sz="3200" dirty="0" smtClean="0"/>
              <a:t>Writing Program Coordinator	</a:t>
            </a:r>
          </a:p>
          <a:p>
            <a:pPr marL="0" lvl="1" indent="0" algn="ctr">
              <a:buNone/>
            </a:pPr>
            <a:r>
              <a:rPr lang="en-US" sz="3200" dirty="0" smtClean="0"/>
              <a:t>California State University, Bakersfield</a:t>
            </a:r>
          </a:p>
          <a:p>
            <a:pPr marL="0" lvl="1" indent="0" algn="ctr"/>
            <a:endParaRPr lang="en-US" sz="3200" dirty="0" smtClean="0"/>
          </a:p>
          <a:p>
            <a:pPr marL="0" lvl="2" indent="0" algn="ctr"/>
            <a:r>
              <a:rPr lang="en-US" sz="3000" dirty="0" err="1" smtClean="0"/>
              <a:t>kflachmann@csub.edu</a:t>
            </a:r>
            <a:endParaRPr lang="en-US" sz="3000" dirty="0" smtClean="0"/>
          </a:p>
          <a:p>
            <a:pPr marL="0" indent="0">
              <a:buNone/>
            </a:pPr>
            <a:endParaRPr lang="en-US" dirty="0"/>
          </a:p>
        </p:txBody>
      </p:sp>
    </p:spTree>
    <p:extLst>
      <p:ext uri="{BB962C8B-B14F-4D97-AF65-F5344CB8AC3E}">
        <p14:creationId xmlns:p14="http://schemas.microsoft.com/office/powerpoint/2010/main" val="1945051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lstStyle/>
          <a:p>
            <a:r>
              <a:rPr lang="en-US" dirty="0" smtClean="0"/>
              <a:t>Students need to progress from literal to interpretive to analytical thinking.</a:t>
            </a:r>
          </a:p>
          <a:p>
            <a:r>
              <a:rPr lang="en-US" dirty="0" smtClean="0"/>
              <a:t>No matter what form of communication we use as a vehicle, we can teach analytical or critical thinking.</a:t>
            </a:r>
          </a:p>
          <a:p>
            <a:r>
              <a:rPr lang="en-US" dirty="0" smtClean="0"/>
              <a:t>Critical thinking is an essential component of succeeding in college.</a:t>
            </a:r>
          </a:p>
          <a:p>
            <a:r>
              <a:rPr lang="en-US" dirty="0" smtClean="0"/>
              <a:t>Critical thinking leads to close reading, which leads to “deeper” learning.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Reading</a:t>
            </a:r>
            <a:endParaRPr lang="en-US" dirty="0"/>
          </a:p>
        </p:txBody>
      </p:sp>
      <p:sp>
        <p:nvSpPr>
          <p:cNvPr id="3" name="Content Placeholder 2"/>
          <p:cNvSpPr>
            <a:spLocks noGrp="1"/>
          </p:cNvSpPr>
          <p:nvPr>
            <p:ph idx="1"/>
          </p:nvPr>
        </p:nvSpPr>
        <p:spPr>
          <a:xfrm>
            <a:off x="779462" y="1882588"/>
            <a:ext cx="7581901" cy="4294044"/>
          </a:xfrm>
        </p:spPr>
        <p:txBody>
          <a:bodyPr/>
          <a:lstStyle/>
          <a:p>
            <a:r>
              <a:rPr lang="en-US" dirty="0" smtClean="0"/>
              <a:t>Students learn best from participating as fully as possible in their reading and writing.</a:t>
            </a:r>
          </a:p>
          <a:p>
            <a:r>
              <a:rPr lang="en-US" dirty="0" smtClean="0"/>
              <a:t>We remember 10 percent of what we hear, 20 percent of what we read, and 80 percent of what we say and do.</a:t>
            </a:r>
          </a:p>
          <a:p>
            <a:r>
              <a:rPr lang="en-US" dirty="0" smtClean="0"/>
              <a:t>So our students will learn most effectively if we actively involve them in the material.</a:t>
            </a:r>
          </a:p>
          <a:p>
            <a:r>
              <a:rPr lang="en-US" dirty="0" smtClean="0"/>
              <a:t>Active reading also promotes “deeper</a:t>
            </a:r>
            <a:r>
              <a:rPr lang="en-US" smtClean="0"/>
              <a:t>” learning.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WPA Outcomes</a:t>
            </a:r>
            <a:endParaRPr lang="en-US" dirty="0"/>
          </a:p>
        </p:txBody>
      </p:sp>
      <p:sp>
        <p:nvSpPr>
          <p:cNvPr id="3" name="Content Placeholder 2"/>
          <p:cNvSpPr>
            <a:spLocks noGrp="1"/>
          </p:cNvSpPr>
          <p:nvPr>
            <p:ph idx="1"/>
          </p:nvPr>
        </p:nvSpPr>
        <p:spPr>
          <a:xfrm>
            <a:off x="486580" y="2144090"/>
            <a:ext cx="8230631" cy="3691933"/>
          </a:xfrm>
        </p:spPr>
        <p:txBody>
          <a:bodyPr/>
          <a:lstStyle/>
          <a:p>
            <a:r>
              <a:rPr lang="en-US" sz="3200" dirty="0" smtClean="0"/>
              <a:t>Rhetorical Knowledge</a:t>
            </a:r>
          </a:p>
          <a:p>
            <a:r>
              <a:rPr lang="en-US" sz="3200" dirty="0" smtClean="0"/>
              <a:t>Critical Thinking, Reading, and Composing</a:t>
            </a:r>
          </a:p>
          <a:p>
            <a:r>
              <a:rPr lang="en-US" sz="3200" dirty="0" smtClean="0"/>
              <a:t>Processes</a:t>
            </a:r>
          </a:p>
          <a:p>
            <a:r>
              <a:rPr lang="en-US" sz="3200" dirty="0" smtClean="0"/>
              <a:t>Knowledge and Conventions</a:t>
            </a:r>
          </a:p>
          <a:p>
            <a:pPr marL="0" indent="0">
              <a:buNone/>
            </a:pPr>
            <a:endParaRPr lang="en-US" dirty="0"/>
          </a:p>
        </p:txBody>
      </p:sp>
    </p:spTree>
    <p:extLst>
      <p:ext uri="{BB962C8B-B14F-4D97-AF65-F5344CB8AC3E}">
        <p14:creationId xmlns:p14="http://schemas.microsoft.com/office/powerpoint/2010/main" val="3203488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 Essay</a:t>
            </a:r>
            <a:endParaRPr lang="en-US" dirty="0"/>
          </a:p>
        </p:txBody>
      </p:sp>
      <p:sp>
        <p:nvSpPr>
          <p:cNvPr id="3" name="Content Placeholder 2"/>
          <p:cNvSpPr>
            <a:spLocks noGrp="1"/>
          </p:cNvSpPr>
          <p:nvPr>
            <p:ph idx="1"/>
          </p:nvPr>
        </p:nvSpPr>
        <p:spPr>
          <a:xfrm>
            <a:off x="486580" y="2144090"/>
            <a:ext cx="8230631" cy="3691933"/>
          </a:xfrm>
        </p:spPr>
        <p:txBody>
          <a:bodyPr>
            <a:normAutofit/>
          </a:bodyPr>
          <a:lstStyle/>
          <a:p>
            <a:pPr algn="ctr"/>
            <a:r>
              <a:rPr lang="en-US" sz="3200" dirty="0" smtClean="0"/>
              <a:t>Traditional Apparatus</a:t>
            </a:r>
          </a:p>
          <a:p>
            <a:pPr marL="0" indent="0" algn="ctr">
              <a:buNone/>
            </a:pPr>
            <a:r>
              <a:rPr lang="en-US" sz="3200" dirty="0" smtClean="0"/>
              <a:t>+</a:t>
            </a:r>
            <a:endParaRPr lang="en-US" sz="2800" dirty="0" smtClean="0"/>
          </a:p>
          <a:p>
            <a:pPr algn="ctr"/>
            <a:r>
              <a:rPr lang="en-US" sz="3200" dirty="0" smtClean="0"/>
              <a:t>Technological Resources</a:t>
            </a:r>
          </a:p>
          <a:p>
            <a:pPr marL="0" indent="0" algn="ctr">
              <a:buNone/>
            </a:pPr>
            <a:r>
              <a:rPr lang="en-US" sz="3200" dirty="0" smtClean="0"/>
              <a:t>+</a:t>
            </a:r>
          </a:p>
          <a:p>
            <a:pPr algn="ctr"/>
            <a:r>
              <a:rPr lang="en-US" sz="3200" dirty="0" smtClean="0"/>
              <a:t>Multimodal Assignments</a:t>
            </a:r>
          </a:p>
          <a:p>
            <a:pPr marL="0" indent="0">
              <a:buNone/>
            </a:pPr>
            <a:endParaRPr lang="en-US" dirty="0"/>
          </a:p>
        </p:txBody>
      </p:sp>
    </p:spTree>
    <p:extLst>
      <p:ext uri="{BB962C8B-B14F-4D97-AF65-F5344CB8AC3E}">
        <p14:creationId xmlns:p14="http://schemas.microsoft.com/office/powerpoint/2010/main" val="3788538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Prereading</a:t>
            </a:r>
            <a:endParaRPr lang="en-US" dirty="0"/>
          </a:p>
        </p:txBody>
      </p:sp>
      <p:sp>
        <p:nvSpPr>
          <p:cNvPr id="3" name="Content Placeholder 2"/>
          <p:cNvSpPr>
            <a:spLocks noGrp="1"/>
          </p:cNvSpPr>
          <p:nvPr>
            <p:ph idx="1"/>
          </p:nvPr>
        </p:nvSpPr>
        <p:spPr/>
        <p:txBody>
          <a:bodyPr/>
          <a:lstStyle/>
          <a:p>
            <a:r>
              <a:rPr lang="en-US" dirty="0" smtClean="0"/>
              <a:t>Approximately how many “friends” do you have? Do they fall into different categories? How many are you close to? What purpose do the others serve in your social network?</a:t>
            </a:r>
          </a:p>
          <a:p>
            <a:r>
              <a:rPr lang="en-US" dirty="0" smtClean="0"/>
              <a:t>Why do so many people socialize on the Internet? What are the advantages and disadvantages of this type of networking?</a:t>
            </a:r>
          </a:p>
          <a:p>
            <a:r>
              <a:rPr lang="en-US" dirty="0" smtClean="0"/>
              <a:t>Do you enjoy hearing stories about other people’s lives?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Biography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Michael Rogers is a “futurist-in-residence” at the New York Times Company, where he writes articles on media and technology. He also runs a speaking, writing, and consulting business called “Practical Futurist,” which he founded in 2004. He was previously the technology guru at </a:t>
            </a:r>
            <a:r>
              <a:rPr lang="en-US" i="1" dirty="0" smtClean="0"/>
              <a:t>Newsweek</a:t>
            </a:r>
            <a:r>
              <a:rPr lang="en-US" dirty="0" smtClean="0"/>
              <a:t> and vice president of the new media division at the</a:t>
            </a:r>
            <a:r>
              <a:rPr lang="en-US" i="1" dirty="0" smtClean="0"/>
              <a:t> </a:t>
            </a:r>
            <a:r>
              <a:rPr lang="en-US" dirty="0" smtClean="0"/>
              <a:t> </a:t>
            </a:r>
            <a:r>
              <a:rPr lang="en-US" i="1" dirty="0" smtClean="0"/>
              <a:t>Washington Post</a:t>
            </a:r>
            <a:r>
              <a:rPr lang="en-US" dirty="0" smtClean="0"/>
              <a:t>. His article “What Evolutionary Psychology Says about Social Networking” was originally published in an MSNBC column on September 10, 2007.</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FFFFFF"/>
      </a:dk1>
      <a:lt1>
        <a:srgbClr val="000000"/>
      </a:lt1>
      <a:dk2>
        <a:srgbClr val="212C28"/>
      </a:dk2>
      <a:lt2>
        <a:srgbClr val="7C9BA5"/>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majorFont>
      <a:minorFont>
        <a:latin typeface="Candara"/>
        <a:ea typeface=""/>
        <a:cs typeface=""/>
        <a:font script="Jpan" typeface="ＭＳ Ｐゴシック"/>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450</TotalTime>
  <Words>1743</Words>
  <Application>Microsoft Office PowerPoint</Application>
  <PresentationFormat>On-screen Show (4:3)</PresentationFormat>
  <Paragraphs>196</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Candara</vt:lpstr>
      <vt:lpstr>Orbit</vt:lpstr>
      <vt:lpstr>A MULTIMODAL APPROACH TO WRITING</vt:lpstr>
      <vt:lpstr>The Basic Premises</vt:lpstr>
      <vt:lpstr>Reading and Writing</vt:lpstr>
      <vt:lpstr>Critical Thinking</vt:lpstr>
      <vt:lpstr>Active Reading</vt:lpstr>
      <vt:lpstr>WPA Outcomes</vt:lpstr>
      <vt:lpstr>Teaching an Essay</vt:lpstr>
      <vt:lpstr>Prereading</vt:lpstr>
      <vt:lpstr>Author Biography</vt:lpstr>
      <vt:lpstr>ESSAY</vt:lpstr>
      <vt:lpstr>Vocabulary</vt:lpstr>
      <vt:lpstr>Literal/Interpretive Questions</vt:lpstr>
      <vt:lpstr>Analytical Questions</vt:lpstr>
      <vt:lpstr>Rhetorical Questions</vt:lpstr>
      <vt:lpstr>Projects</vt:lpstr>
      <vt:lpstr>Resources</vt:lpstr>
      <vt:lpstr>Teaching a Cartoon</vt:lpstr>
      <vt:lpstr>Prereading</vt:lpstr>
      <vt:lpstr>Author Biography</vt:lpstr>
      <vt:lpstr>CARTOON</vt:lpstr>
      <vt:lpstr>Vocabulary</vt:lpstr>
      <vt:lpstr>Literal/Interpretive Questions</vt:lpstr>
      <vt:lpstr>Analytical Questions</vt:lpstr>
      <vt:lpstr>Rhetorical Questions</vt:lpstr>
      <vt:lpstr>Projects</vt:lpstr>
      <vt:lpstr>Resources</vt:lpstr>
      <vt:lpstr>Teaching a Graph</vt:lpstr>
      <vt:lpstr>Prereading</vt:lpstr>
      <vt:lpstr>Author Biography</vt:lpstr>
      <vt:lpstr>GRAPH</vt:lpstr>
      <vt:lpstr>GRAPH</vt:lpstr>
      <vt:lpstr>Vocabulary</vt:lpstr>
      <vt:lpstr>Literal/Interpretive Questions</vt:lpstr>
      <vt:lpstr>Analytical Questions</vt:lpstr>
      <vt:lpstr>Rhetorical Questions</vt:lpstr>
      <vt:lpstr>Projects</vt:lpstr>
      <vt:lpstr>Resources</vt:lpstr>
      <vt:lpstr>Summary</vt:lpstr>
      <vt:lpstr>Contact Information</vt:lpstr>
    </vt:vector>
  </TitlesOfParts>
  <Company>California State University, Bakersfield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Facing the Future</dc:title>
  <dc:creator>Kim Flachmann</dc:creator>
  <cp:lastModifiedBy>MacKay, Stephen</cp:lastModifiedBy>
  <cp:revision>18</cp:revision>
  <cp:lastPrinted>2015-03-26T06:07:32Z</cp:lastPrinted>
  <dcterms:created xsi:type="dcterms:W3CDTF">2011-10-11T08:39:02Z</dcterms:created>
  <dcterms:modified xsi:type="dcterms:W3CDTF">2015-04-02T17:06:28Z</dcterms:modified>
</cp:coreProperties>
</file>