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214" r:id="rId1"/>
  </p:sldMasterIdLst>
  <p:notesMasterIdLst>
    <p:notesMasterId r:id="rId25"/>
  </p:notesMasterIdLst>
  <p:sldIdLst>
    <p:sldId id="256" r:id="rId2"/>
    <p:sldId id="282" r:id="rId3"/>
    <p:sldId id="271" r:id="rId4"/>
    <p:sldId id="272" r:id="rId5"/>
    <p:sldId id="260" r:id="rId6"/>
    <p:sldId id="257" r:id="rId7"/>
    <p:sldId id="258" r:id="rId8"/>
    <p:sldId id="273" r:id="rId9"/>
    <p:sldId id="262" r:id="rId10"/>
    <p:sldId id="278" r:id="rId11"/>
    <p:sldId id="279" r:id="rId12"/>
    <p:sldId id="274" r:id="rId13"/>
    <p:sldId id="266" r:id="rId14"/>
    <p:sldId id="275" r:id="rId15"/>
    <p:sldId id="281" r:id="rId16"/>
    <p:sldId id="280" r:id="rId17"/>
    <p:sldId id="287" r:id="rId18"/>
    <p:sldId id="277" r:id="rId19"/>
    <p:sldId id="284" r:id="rId20"/>
    <p:sldId id="286" r:id="rId21"/>
    <p:sldId id="285" r:id="rId22"/>
    <p:sldId id="259" r:id="rId23"/>
    <p:sldId id="283" r:id="rId24"/>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79209" autoAdjust="0"/>
  </p:normalViewPr>
  <p:slideViewPr>
    <p:cSldViewPr snapToGrid="0" snapToObjects="1">
      <p:cViewPr varScale="1">
        <p:scale>
          <a:sx n="86" d="100"/>
          <a:sy n="86" d="100"/>
        </p:scale>
        <p:origin x="714" y="90"/>
      </p:cViewPr>
      <p:guideLst>
        <p:guide orient="horz" pos="2160"/>
        <p:guide pos="2880"/>
      </p:guideLst>
    </p:cSldViewPr>
  </p:slideViewPr>
  <p:outlineViewPr>
    <p:cViewPr>
      <p:scale>
        <a:sx n="33" d="100"/>
        <a:sy n="33" d="100"/>
      </p:scale>
      <p:origin x="0" y="108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0034C79-8141-8C4C-85B3-5AC501E6DFAC}" type="datetimeFigureOut">
              <a:rPr lang="en-US" smtClean="0"/>
              <a:t>3/23/2015</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951BBBB-B428-1541-A93B-0377D7194824}" type="slidenum">
              <a:rPr lang="en-US" smtClean="0"/>
              <a:t>‹#›</a:t>
            </a:fld>
            <a:endParaRPr lang="en-US"/>
          </a:p>
        </p:txBody>
      </p:sp>
    </p:spTree>
    <p:extLst>
      <p:ext uri="{BB962C8B-B14F-4D97-AF65-F5344CB8AC3E}">
        <p14:creationId xmlns:p14="http://schemas.microsoft.com/office/powerpoint/2010/main" val="29349256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1</a:t>
            </a:fld>
            <a:endParaRPr lang="en-US"/>
          </a:p>
        </p:txBody>
      </p:sp>
    </p:spTree>
    <p:extLst>
      <p:ext uri="{BB962C8B-B14F-4D97-AF65-F5344CB8AC3E}">
        <p14:creationId xmlns:p14="http://schemas.microsoft.com/office/powerpoint/2010/main" val="261601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10</a:t>
            </a:fld>
            <a:endParaRPr lang="en-US"/>
          </a:p>
        </p:txBody>
      </p:sp>
    </p:spTree>
    <p:extLst>
      <p:ext uri="{BB962C8B-B14F-4D97-AF65-F5344CB8AC3E}">
        <p14:creationId xmlns:p14="http://schemas.microsoft.com/office/powerpoint/2010/main" val="2941019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11</a:t>
            </a:fld>
            <a:endParaRPr lang="en-US"/>
          </a:p>
        </p:txBody>
      </p:sp>
    </p:spTree>
    <p:extLst>
      <p:ext uri="{BB962C8B-B14F-4D97-AF65-F5344CB8AC3E}">
        <p14:creationId xmlns:p14="http://schemas.microsoft.com/office/powerpoint/2010/main" val="258414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12</a:t>
            </a:fld>
            <a:endParaRPr lang="en-US"/>
          </a:p>
        </p:txBody>
      </p:sp>
    </p:spTree>
    <p:extLst>
      <p:ext uri="{BB962C8B-B14F-4D97-AF65-F5344CB8AC3E}">
        <p14:creationId xmlns:p14="http://schemas.microsoft.com/office/powerpoint/2010/main" val="1512320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1BBBB-B428-1541-A93B-0377D7194824}" type="slidenum">
              <a:rPr lang="en-US" smtClean="0"/>
              <a:t>13</a:t>
            </a:fld>
            <a:endParaRPr lang="en-US"/>
          </a:p>
        </p:txBody>
      </p:sp>
    </p:spTree>
    <p:extLst>
      <p:ext uri="{BB962C8B-B14F-4D97-AF65-F5344CB8AC3E}">
        <p14:creationId xmlns:p14="http://schemas.microsoft.com/office/powerpoint/2010/main" val="169394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14</a:t>
            </a:fld>
            <a:endParaRPr lang="en-US"/>
          </a:p>
        </p:txBody>
      </p:sp>
    </p:spTree>
    <p:extLst>
      <p:ext uri="{BB962C8B-B14F-4D97-AF65-F5344CB8AC3E}">
        <p14:creationId xmlns:p14="http://schemas.microsoft.com/office/powerpoint/2010/main" val="1263442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15</a:t>
            </a:fld>
            <a:endParaRPr lang="en-US"/>
          </a:p>
        </p:txBody>
      </p:sp>
    </p:spTree>
    <p:extLst>
      <p:ext uri="{BB962C8B-B14F-4D97-AF65-F5344CB8AC3E}">
        <p14:creationId xmlns:p14="http://schemas.microsoft.com/office/powerpoint/2010/main" val="1971073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16</a:t>
            </a:fld>
            <a:endParaRPr lang="en-US"/>
          </a:p>
        </p:txBody>
      </p:sp>
    </p:spTree>
    <p:extLst>
      <p:ext uri="{BB962C8B-B14F-4D97-AF65-F5344CB8AC3E}">
        <p14:creationId xmlns:p14="http://schemas.microsoft.com/office/powerpoint/2010/main" val="3472381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17</a:t>
            </a:fld>
            <a:endParaRPr lang="en-US"/>
          </a:p>
        </p:txBody>
      </p:sp>
    </p:spTree>
    <p:extLst>
      <p:ext uri="{BB962C8B-B14F-4D97-AF65-F5344CB8AC3E}">
        <p14:creationId xmlns:p14="http://schemas.microsoft.com/office/powerpoint/2010/main" val="2654428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18</a:t>
            </a:fld>
            <a:endParaRPr lang="en-US"/>
          </a:p>
        </p:txBody>
      </p:sp>
    </p:spTree>
    <p:extLst>
      <p:ext uri="{BB962C8B-B14F-4D97-AF65-F5344CB8AC3E}">
        <p14:creationId xmlns:p14="http://schemas.microsoft.com/office/powerpoint/2010/main" val="205875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19</a:t>
            </a:fld>
            <a:endParaRPr lang="en-US"/>
          </a:p>
        </p:txBody>
      </p:sp>
    </p:spTree>
    <p:extLst>
      <p:ext uri="{BB962C8B-B14F-4D97-AF65-F5344CB8AC3E}">
        <p14:creationId xmlns:p14="http://schemas.microsoft.com/office/powerpoint/2010/main" val="20587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2</a:t>
            </a:fld>
            <a:endParaRPr lang="en-US"/>
          </a:p>
        </p:txBody>
      </p:sp>
    </p:spTree>
    <p:extLst>
      <p:ext uri="{BB962C8B-B14F-4D97-AF65-F5344CB8AC3E}">
        <p14:creationId xmlns:p14="http://schemas.microsoft.com/office/powerpoint/2010/main" val="1326320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a:t>
            </a:r>
            <a:r>
              <a:rPr lang="en-US" baseline="0" dirty="0" smtClean="0"/>
              <a:t> fully implemented audio feedback in my writing classes, I’ve now become interested in other applications for audio feedback. In Talking About Text, Jeff </a:t>
            </a:r>
            <a:r>
              <a:rPr lang="en-US" baseline="0" dirty="0" err="1" smtClean="0"/>
              <a:t>Sommers</a:t>
            </a:r>
            <a:r>
              <a:rPr lang="en-US" baseline="0" dirty="0" smtClean="0"/>
              <a:t> describes a kind of audio author’s note or letter of reflection to launch the instructor’s feedback—at the time, recorded on a cassette tape. I have my students compose an author’s note that accompanies their essays, setting the stage for my feedback. I can see them submitting those with Mp3 or M4a files, supporting that feeling of a conversation that’s happening between writer and teacher, or writer and audience. The 2008 essay, “Can You Hear Us Now, A Comparison of peer review quality when students give audio versus written feedback” found that the quality of the comments was “significantly higher than the quality of the written comments.” So this could really benefit peer review—particularly when students are in an online course—a venue that can feel impersonal. Other research findings support the use of audio feedback in campus writing centers, and, of course, many teachers are combining audio feedback with screen-capturing software, which allows more control over students’ “reading” of the feedback. So there are certainly other applications to explore.</a:t>
            </a:r>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20</a:t>
            </a:fld>
            <a:endParaRPr lang="en-US"/>
          </a:p>
        </p:txBody>
      </p:sp>
    </p:spTree>
    <p:extLst>
      <p:ext uri="{BB962C8B-B14F-4D97-AF65-F5344CB8AC3E}">
        <p14:creationId xmlns:p14="http://schemas.microsoft.com/office/powerpoint/2010/main" val="288202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21</a:t>
            </a:fld>
            <a:endParaRPr lang="en-US"/>
          </a:p>
        </p:txBody>
      </p:sp>
    </p:spTree>
    <p:extLst>
      <p:ext uri="{BB962C8B-B14F-4D97-AF65-F5344CB8AC3E}">
        <p14:creationId xmlns:p14="http://schemas.microsoft.com/office/powerpoint/2010/main" val="507691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22</a:t>
            </a:fld>
            <a:endParaRPr lang="en-US"/>
          </a:p>
        </p:txBody>
      </p:sp>
    </p:spTree>
    <p:extLst>
      <p:ext uri="{BB962C8B-B14F-4D97-AF65-F5344CB8AC3E}">
        <p14:creationId xmlns:p14="http://schemas.microsoft.com/office/powerpoint/2010/main" val="2960111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23</a:t>
            </a:fld>
            <a:endParaRPr lang="en-US"/>
          </a:p>
        </p:txBody>
      </p:sp>
    </p:spTree>
    <p:extLst>
      <p:ext uri="{BB962C8B-B14F-4D97-AF65-F5344CB8AC3E}">
        <p14:creationId xmlns:p14="http://schemas.microsoft.com/office/powerpoint/2010/main" val="2616011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3</a:t>
            </a:fld>
            <a:endParaRPr lang="en-US"/>
          </a:p>
        </p:txBody>
      </p:sp>
    </p:spTree>
    <p:extLst>
      <p:ext uri="{BB962C8B-B14F-4D97-AF65-F5344CB8AC3E}">
        <p14:creationId xmlns:p14="http://schemas.microsoft.com/office/powerpoint/2010/main" val="161413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4</a:t>
            </a:fld>
            <a:endParaRPr lang="en-US"/>
          </a:p>
        </p:txBody>
      </p:sp>
    </p:spTree>
    <p:extLst>
      <p:ext uri="{BB962C8B-B14F-4D97-AF65-F5344CB8AC3E}">
        <p14:creationId xmlns:p14="http://schemas.microsoft.com/office/powerpoint/2010/main" val="265442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5</a:t>
            </a:fld>
            <a:endParaRPr lang="en-US"/>
          </a:p>
        </p:txBody>
      </p:sp>
    </p:spTree>
    <p:extLst>
      <p:ext uri="{BB962C8B-B14F-4D97-AF65-F5344CB8AC3E}">
        <p14:creationId xmlns:p14="http://schemas.microsoft.com/office/powerpoint/2010/main" val="3648705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6</a:t>
            </a:fld>
            <a:endParaRPr lang="en-US"/>
          </a:p>
        </p:txBody>
      </p:sp>
    </p:spTree>
    <p:extLst>
      <p:ext uri="{BB962C8B-B14F-4D97-AF65-F5344CB8AC3E}">
        <p14:creationId xmlns:p14="http://schemas.microsoft.com/office/powerpoint/2010/main" val="1843510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7</a:t>
            </a:fld>
            <a:endParaRPr lang="en-US"/>
          </a:p>
        </p:txBody>
      </p:sp>
    </p:spTree>
    <p:extLst>
      <p:ext uri="{BB962C8B-B14F-4D97-AF65-F5344CB8AC3E}">
        <p14:creationId xmlns:p14="http://schemas.microsoft.com/office/powerpoint/2010/main" val="231790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BBBB-B428-1541-A93B-0377D7194824}" type="slidenum">
              <a:rPr lang="en-US" smtClean="0"/>
              <a:t>8</a:t>
            </a:fld>
            <a:endParaRPr lang="en-US"/>
          </a:p>
        </p:txBody>
      </p:sp>
    </p:spTree>
    <p:extLst>
      <p:ext uri="{BB962C8B-B14F-4D97-AF65-F5344CB8AC3E}">
        <p14:creationId xmlns:p14="http://schemas.microsoft.com/office/powerpoint/2010/main" val="270876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baseline="0" dirty="0" smtClean="0"/>
          </a:p>
        </p:txBody>
      </p:sp>
      <p:sp>
        <p:nvSpPr>
          <p:cNvPr id="4" name="Slide Number Placeholder 3"/>
          <p:cNvSpPr>
            <a:spLocks noGrp="1"/>
          </p:cNvSpPr>
          <p:nvPr>
            <p:ph type="sldNum" sz="quarter" idx="10"/>
          </p:nvPr>
        </p:nvSpPr>
        <p:spPr/>
        <p:txBody>
          <a:bodyPr/>
          <a:lstStyle/>
          <a:p>
            <a:fld id="{C951BBBB-B428-1541-A93B-0377D7194824}" type="slidenum">
              <a:rPr lang="en-US" smtClean="0"/>
              <a:t>9</a:t>
            </a:fld>
            <a:endParaRPr lang="en-US"/>
          </a:p>
        </p:txBody>
      </p:sp>
    </p:spTree>
    <p:extLst>
      <p:ext uri="{BB962C8B-B14F-4D97-AF65-F5344CB8AC3E}">
        <p14:creationId xmlns:p14="http://schemas.microsoft.com/office/powerpoint/2010/main" val="184351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3/23/2015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D8923-A6FF-EE43-A9DC-BB640DEDD141}" type="datetimeFigureOut">
              <a:rPr lang="en-US" smtClean="0"/>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D8923-A6FF-EE43-A9DC-BB640DEDD141}" type="datetimeFigureOut">
              <a:rPr lang="en-US" smtClean="0"/>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1EEC4-CDEA-CE4F-B2C0-1D79718FBED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D8923-A6FF-EE43-A9DC-BB640DEDD141}" type="datetimeFigureOut">
              <a:rPr lang="en-US" smtClean="0"/>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1EEC4-CDEA-CE4F-B2C0-1D79718FBED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8AD8923-A6FF-EE43-A9DC-BB640DEDD141}" type="datetimeFigureOut">
              <a:rPr lang="en-US" smtClean="0"/>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1EEC4-CDEA-CE4F-B2C0-1D79718FBEDF}" type="slidenum">
              <a:rPr lang="en-US" smtClean="0"/>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Drag picture to placeholder or click icon to add</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AD8923-A6FF-EE43-A9DC-BB640DEDD141}" type="datetimeFigureOut">
              <a:rPr lang="en-US" smtClean="0"/>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1EEC4-CDEA-CE4F-B2C0-1D79718FBEDF}" type="slidenum">
              <a:rPr lang="en-US" smtClean="0"/>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8AD8923-A6FF-EE43-A9DC-BB640DEDD141}" type="datetimeFigureOut">
              <a:rPr lang="en-US" smtClean="0"/>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1EEC4-CDEA-CE4F-B2C0-1D79718FBEDF}"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8AD8923-A6FF-EE43-A9DC-BB640DEDD141}" type="datetimeFigureOut">
              <a:rPr lang="en-US" smtClean="0"/>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1EEC4-CDEA-CE4F-B2C0-1D79718FBEDF}" type="slidenum">
              <a:rPr lang="en-US" smtClean="0"/>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78AD8923-A6FF-EE43-A9DC-BB640DEDD141}" type="datetimeFigureOut">
              <a:rPr lang="en-US" smtClean="0"/>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1EEC4-CDEA-CE4F-B2C0-1D79718FBED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78AD8923-A6FF-EE43-A9DC-BB640DEDD141}" type="datetimeFigureOut">
              <a:rPr lang="en-US" smtClean="0"/>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1EEC4-CDEA-CE4F-B2C0-1D79718FBEDF}" type="slidenum">
              <a:rPr lang="en-US" smtClean="0"/>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Drag picture to placeholder or click icon to add</a:t>
            </a:r>
            <a:endParaRPr/>
          </a:p>
        </p:txBody>
      </p:sp>
      <p:sp>
        <p:nvSpPr>
          <p:cNvPr id="4" name="Date Placeholder 3"/>
          <p:cNvSpPr>
            <a:spLocks noGrp="1"/>
          </p:cNvSpPr>
          <p:nvPr>
            <p:ph type="dt" sz="half" idx="10"/>
          </p:nvPr>
        </p:nvSpPr>
        <p:spPr/>
        <p:txBody>
          <a:bodyPr/>
          <a:lstStyle/>
          <a:p>
            <a:fld id="{78AD8923-A6FF-EE43-A9DC-BB640DEDD141}" type="datetimeFigureOut">
              <a:rPr lang="en-US" smtClean="0"/>
              <a:t>3/23/2015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1EEC4-CDEA-CE4F-B2C0-1D79718FBEDF}" type="slidenum">
              <a:rPr lang="en-US" smtClean="0"/>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78AD8923-A6FF-EE43-A9DC-BB640DEDD141}" type="datetimeFigureOut">
              <a:rPr lang="en-US" smtClean="0"/>
              <a:t>3/23/2015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1EEC4-CDEA-CE4F-B2C0-1D79718FBED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78AD8923-A6FF-EE43-A9DC-BB640DEDD141}" type="datetimeFigureOut">
              <a:rPr lang="en-US" smtClean="0"/>
              <a:t>3/23/2015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21EEC4-CDEA-CE4F-B2C0-1D79718FBED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8AD8923-A6FF-EE43-A9DC-BB640DEDD141}" type="datetimeFigureOut">
              <a:rPr lang="en-US" smtClean="0"/>
              <a:t>3/23/2015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1EEC4-CDEA-CE4F-B2C0-1D79718FBED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AD8923-A6FF-EE43-A9DC-BB640DEDD141}" type="datetimeFigureOut">
              <a:rPr lang="en-US" smtClean="0"/>
              <a:t>3/23/2015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21EEC4-CDEA-CE4F-B2C0-1D79718FBEDF}" type="slidenum">
              <a:rPr lang="en-US" smtClean="0"/>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78AD8923-A6FF-EE43-A9DC-BB640DEDD141}" type="datetimeFigureOut">
              <a:rPr lang="en-US" smtClean="0"/>
              <a:t>3/23/2015</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4821EEC4-CDEA-CE4F-B2C0-1D79718FBEDF}" type="slidenum">
              <a:rPr lang="en-US" smtClean="0"/>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6215" r:id="rId1"/>
    <p:sldLayoutId id="2147486216" r:id="rId2"/>
    <p:sldLayoutId id="2147486217" r:id="rId3"/>
    <p:sldLayoutId id="2147486218" r:id="rId4"/>
    <p:sldLayoutId id="2147486219" r:id="rId5"/>
    <p:sldLayoutId id="2147486220" r:id="rId6"/>
    <p:sldLayoutId id="2147486221" r:id="rId7"/>
    <p:sldLayoutId id="2147486222" r:id="rId8"/>
    <p:sldLayoutId id="2147486223" r:id="rId9"/>
    <p:sldLayoutId id="2147486224" r:id="rId10"/>
    <p:sldLayoutId id="2147486225" r:id="rId11"/>
    <p:sldLayoutId id="2147486226" r:id="rId12"/>
    <p:sldLayoutId id="2147486227" r:id="rId13"/>
    <p:sldLayoutId id="2147486228" r:id="rId14"/>
    <p:sldLayoutId id="2147486229" r:id="rId15"/>
    <p:sldLayoutId id="2147486230"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ites.google.com/site/4csworkshop2012/2-spoken-recorded-commentary-at-work-1/research-on-audio-feedback"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baywood.com/journals/previewjournals.asp?id=0735-633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digitool.library.mcgill.ca" TargetMode="External"/><Relationship Id="rId5" Type="http://schemas.openxmlformats.org/officeDocument/2006/relationships/hyperlink" Target="https://cas.uno.edu/owa/redir.aspx?C=XCdDTNXlaUCODoN_pioWUYbxTUhuNNIInfsOzk5xMoVFnxYhr0bAIXwMHL93IziJA-3ClXkt22U.&amp;URL=http://jbt.sagepub.com/" TargetMode="External"/><Relationship Id="rId4" Type="http://schemas.openxmlformats.org/officeDocument/2006/relationships/hyperlink" Target="https://cas.uno.edu/owa/redir.aspx?C=XCdDTNXlaUCODoN_pioWUYbxTUhuNNIInfsOzk5xMoVFnxYhr0bAIXwMHL93IziJA-3ClXkt22U.&amp;URL=http://www.ncte.org/journals/rt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Putting Down the Pen</a:t>
            </a:r>
            <a:endParaRPr lang="en-US" dirty="0"/>
          </a:p>
        </p:txBody>
      </p:sp>
      <p:sp>
        <p:nvSpPr>
          <p:cNvPr id="3" name="Subtitle 2"/>
          <p:cNvSpPr>
            <a:spLocks noGrp="1"/>
          </p:cNvSpPr>
          <p:nvPr>
            <p:ph type="subTitle" idx="1"/>
          </p:nvPr>
        </p:nvSpPr>
        <p:spPr/>
        <p:txBody>
          <a:bodyPr/>
          <a:lstStyle/>
          <a:p>
            <a:r>
              <a:rPr lang="en-US" dirty="0" smtClean="0"/>
              <a:t>An Argument for Audio Commenting</a:t>
            </a:r>
            <a:endParaRPr lang="en-US" dirty="0"/>
          </a:p>
        </p:txBody>
      </p:sp>
      <p:sp>
        <p:nvSpPr>
          <p:cNvPr id="4" name="TextBox 3"/>
          <p:cNvSpPr txBox="1"/>
          <p:nvPr/>
        </p:nvSpPr>
        <p:spPr>
          <a:xfrm>
            <a:off x="285705" y="5270500"/>
            <a:ext cx="4510745" cy="923330"/>
          </a:xfrm>
          <a:prstGeom prst="rect">
            <a:avLst/>
          </a:prstGeom>
          <a:noFill/>
        </p:spPr>
        <p:txBody>
          <a:bodyPr wrap="none" rtlCol="0">
            <a:spAutoFit/>
          </a:bodyPr>
          <a:lstStyle/>
          <a:p>
            <a:r>
              <a:rPr lang="en-US" dirty="0" smtClean="0"/>
              <a:t>Sarah DeBacher</a:t>
            </a:r>
          </a:p>
          <a:p>
            <a:r>
              <a:rPr lang="en-US" dirty="0" smtClean="0"/>
              <a:t>FWP Chair, University of New Orleans</a:t>
            </a:r>
          </a:p>
          <a:p>
            <a:r>
              <a:rPr lang="en-US" dirty="0" smtClean="0"/>
              <a:t>Director, Greater New Orleans Writing Project</a:t>
            </a:r>
            <a:endParaRPr lang="en-US" dirty="0"/>
          </a:p>
        </p:txBody>
      </p:sp>
      <p:pic>
        <p:nvPicPr>
          <p:cNvPr id="6" name="Picture 5" descr="Photo on 9-18-14 at 12.33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122" y="2436159"/>
            <a:ext cx="4880162" cy="3253441"/>
          </a:xfrm>
          <a:prstGeom prst="rect">
            <a:avLst/>
          </a:prstGeom>
        </p:spPr>
      </p:pic>
    </p:spTree>
    <p:extLst>
      <p:ext uri="{BB962C8B-B14F-4D97-AF65-F5344CB8AC3E}">
        <p14:creationId xmlns:p14="http://schemas.microsoft.com/office/powerpoint/2010/main" val="17315446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0238"/>
            <a:ext cx="8574088" cy="968375"/>
          </a:xfrm>
        </p:spPr>
        <p:txBody>
          <a:bodyPr/>
          <a:lstStyle/>
          <a:p>
            <a:r>
              <a:rPr lang="en-US" dirty="0" smtClean="0"/>
              <a:t>Conference Teaching</a:t>
            </a:r>
            <a:endParaRPr lang="en-US" dirty="0"/>
          </a:p>
        </p:txBody>
      </p:sp>
      <p:pic>
        <p:nvPicPr>
          <p:cNvPr id="3" name="Picture 2" descr="WriterTea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32" y="1598613"/>
            <a:ext cx="3378668" cy="49071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4483100" y="2286000"/>
            <a:ext cx="4090987" cy="1569660"/>
          </a:xfrm>
          <a:prstGeom prst="rect">
            <a:avLst/>
          </a:prstGeom>
          <a:noFill/>
        </p:spPr>
        <p:txBody>
          <a:bodyPr wrap="square" rtlCol="0">
            <a:spAutoFit/>
          </a:bodyPr>
          <a:lstStyle/>
          <a:p>
            <a:r>
              <a:rPr lang="en-US" sz="2400" dirty="0" smtClean="0"/>
              <a:t>“Conference teaching is the most effective—and the most practical—method of teaching composition.”—Donald Murray</a:t>
            </a:r>
            <a:endParaRPr lang="en-US" sz="2400" dirty="0"/>
          </a:p>
        </p:txBody>
      </p:sp>
      <p:sp>
        <p:nvSpPr>
          <p:cNvPr id="5" name="TextBox 4"/>
          <p:cNvSpPr txBox="1"/>
          <p:nvPr/>
        </p:nvSpPr>
        <p:spPr>
          <a:xfrm>
            <a:off x="7091681" y="4914900"/>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941432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03-13 09.36.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832881" y="1961092"/>
            <a:ext cx="3206749" cy="4275665"/>
          </a:xfrm>
          <a:prstGeom prst="rect">
            <a:avLst/>
          </a:prstGeom>
        </p:spPr>
      </p:pic>
      <p:sp>
        <p:nvSpPr>
          <p:cNvPr id="2" name="Title 1"/>
          <p:cNvSpPr>
            <a:spLocks noGrp="1"/>
          </p:cNvSpPr>
          <p:nvPr>
            <p:ph type="title" idx="4294967295"/>
          </p:nvPr>
        </p:nvSpPr>
        <p:spPr>
          <a:xfrm>
            <a:off x="0" y="630238"/>
            <a:ext cx="8574088" cy="968375"/>
          </a:xfrm>
        </p:spPr>
        <p:txBody>
          <a:bodyPr/>
          <a:lstStyle/>
          <a:p>
            <a:r>
              <a:rPr lang="en-US" dirty="0" smtClean="0"/>
              <a:t>Conference Teaching</a:t>
            </a:r>
            <a:endParaRPr lang="en-US" dirty="0"/>
          </a:p>
        </p:txBody>
      </p:sp>
      <p:pic>
        <p:nvPicPr>
          <p:cNvPr id="3" name="Picture 2" descr="Sourceboo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12" y="1281906"/>
            <a:ext cx="3232090" cy="48529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2015-03-13 09.36.50.jpg"/>
          <p:cNvPicPr>
            <a:picLocks noChangeAspect="1"/>
          </p:cNvPicPr>
          <p:nvPr/>
        </p:nvPicPr>
        <p:blipFill rotWithShape="1">
          <a:blip r:embed="rId5">
            <a:extLst>
              <a:ext uri="{28A0092B-C50C-407E-A947-70E740481C1C}">
                <a14:useLocalDpi xmlns:a14="http://schemas.microsoft.com/office/drawing/2010/main" val="0"/>
              </a:ext>
            </a:extLst>
          </a:blip>
          <a:srcRect l="33457" t="25648" r="30494" b="27500"/>
          <a:stretch/>
        </p:blipFill>
        <p:spPr>
          <a:xfrm rot="16200000">
            <a:off x="6801130" y="1581427"/>
            <a:ext cx="1677987" cy="2575958"/>
          </a:xfrm>
          <a:prstGeom prst="rect">
            <a:avLst/>
          </a:prstGeom>
        </p:spPr>
      </p:pic>
    </p:spTree>
    <p:extLst>
      <p:ext uri="{BB962C8B-B14F-4D97-AF65-F5344CB8AC3E}">
        <p14:creationId xmlns:p14="http://schemas.microsoft.com/office/powerpoint/2010/main" val="25860359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03-16 11.42.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1" y="838200"/>
            <a:ext cx="4277413" cy="5588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5509314" y="1498600"/>
            <a:ext cx="3594100" cy="3785652"/>
          </a:xfrm>
          <a:prstGeom prst="rect">
            <a:avLst/>
          </a:prstGeom>
          <a:noFill/>
        </p:spPr>
        <p:txBody>
          <a:bodyPr wrap="square" rtlCol="0">
            <a:spAutoFit/>
          </a:bodyPr>
          <a:lstStyle/>
          <a:p>
            <a:r>
              <a:rPr lang="en-US" sz="2400" dirty="0" smtClean="0"/>
              <a:t>“When I stopped writing on my students’ papers and made use of audio comments instead, I discovered that assessment, which I had always regarded as a chore, could be a powerful teaching tool […]”—Sara Bauer</a:t>
            </a:r>
            <a:endParaRPr lang="en-US" sz="2400" dirty="0"/>
          </a:p>
        </p:txBody>
      </p:sp>
    </p:spTree>
    <p:extLst>
      <p:ext uri="{BB962C8B-B14F-4D97-AF65-F5344CB8AC3E}">
        <p14:creationId xmlns:p14="http://schemas.microsoft.com/office/powerpoint/2010/main" val="2765436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Audio Commenting?</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It allows teachers to say more—and to be more specific—in less time</a:t>
            </a:r>
          </a:p>
          <a:p>
            <a:r>
              <a:rPr lang="en-US" dirty="0" smtClean="0"/>
              <a:t>It encourages teachers to focus on higher order concerns</a:t>
            </a:r>
          </a:p>
          <a:p>
            <a:r>
              <a:rPr lang="en-US" dirty="0" smtClean="0"/>
              <a:t>It reminds the teacher that we are teaching </a:t>
            </a:r>
            <a:r>
              <a:rPr lang="en-US" i="1" dirty="0" smtClean="0"/>
              <a:t>writers</a:t>
            </a:r>
          </a:p>
          <a:p>
            <a:r>
              <a:rPr lang="en-US" dirty="0" smtClean="0"/>
              <a:t>It’s </a:t>
            </a:r>
            <a:r>
              <a:rPr lang="en-US" dirty="0"/>
              <a:t>less anxiety producing, more pleasant</a:t>
            </a:r>
          </a:p>
          <a:p>
            <a:endParaRPr lang="en-US" dirty="0" smtClean="0"/>
          </a:p>
        </p:txBody>
      </p:sp>
      <p:sp>
        <p:nvSpPr>
          <p:cNvPr id="4" name="Content Placeholder 3"/>
          <p:cNvSpPr>
            <a:spLocks noGrp="1"/>
          </p:cNvSpPr>
          <p:nvPr>
            <p:ph sz="half" idx="2"/>
          </p:nvPr>
        </p:nvSpPr>
        <p:spPr/>
        <p:txBody>
          <a:bodyPr>
            <a:normAutofit lnSpcReduction="10000"/>
          </a:bodyPr>
          <a:lstStyle/>
          <a:p>
            <a:r>
              <a:rPr lang="en-US" dirty="0" smtClean="0"/>
              <a:t>Students get more useful, encouraging feedback</a:t>
            </a:r>
          </a:p>
          <a:p>
            <a:r>
              <a:rPr lang="en-US" dirty="0" smtClean="0"/>
              <a:t>It calls for students to engage with feedback</a:t>
            </a:r>
          </a:p>
          <a:p>
            <a:r>
              <a:rPr lang="en-US" dirty="0" smtClean="0"/>
              <a:t>It allows students to maintain authority</a:t>
            </a:r>
          </a:p>
          <a:p>
            <a:r>
              <a:rPr lang="en-US" dirty="0" smtClean="0"/>
              <a:t>It reduces red-ink anxiety</a:t>
            </a:r>
          </a:p>
        </p:txBody>
      </p:sp>
    </p:spTree>
    <p:extLst>
      <p:ext uri="{BB962C8B-B14F-4D97-AF65-F5344CB8AC3E}">
        <p14:creationId xmlns:p14="http://schemas.microsoft.com/office/powerpoint/2010/main" val="391304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03-16 18.32.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33" y="897467"/>
            <a:ext cx="3892550" cy="5190067"/>
          </a:xfrm>
          <a:prstGeom prst="rect">
            <a:avLst/>
          </a:prstGeom>
          <a:ln>
            <a:noFill/>
          </a:ln>
          <a:effectLst>
            <a:outerShdw blurRad="292100" dist="139700" dir="2700000" algn="tl" rotWithShape="0">
              <a:srgbClr val="333333">
                <a:alpha val="65000"/>
              </a:srgbClr>
            </a:outerShdw>
          </a:effectLst>
        </p:spPr>
      </p:pic>
      <p:sp>
        <p:nvSpPr>
          <p:cNvPr id="4" name="Cloud Callout 3"/>
          <p:cNvSpPr/>
          <p:nvPr/>
        </p:nvSpPr>
        <p:spPr>
          <a:xfrm>
            <a:off x="4580466" y="677333"/>
            <a:ext cx="4131733" cy="3175000"/>
          </a:xfrm>
          <a:prstGeom prst="cloudCallout">
            <a:avLst>
              <a:gd name="adj1" fmla="val -94575"/>
              <a:gd name="adj2" fmla="val -19375"/>
            </a:avLst>
          </a:prstGeom>
          <a:gradFill flip="none" rotWithShape="1">
            <a:gsLst>
              <a:gs pos="0">
                <a:schemeClr val="accent1">
                  <a:tint val="95000"/>
                  <a:shade val="70000"/>
                  <a:satMod val="150000"/>
                  <a:alpha val="0"/>
                </a:schemeClr>
              </a:gs>
              <a:gs pos="100000">
                <a:schemeClr val="accent1">
                  <a:tint val="100000"/>
                  <a:shade val="100000"/>
                  <a:satMod val="1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Picture 284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333" y="948267"/>
            <a:ext cx="3612444" cy="2709333"/>
          </a:xfrm>
          <a:prstGeom prst="ellipse">
            <a:avLst/>
          </a:prstGeom>
          <a:ln>
            <a:noFill/>
          </a:ln>
          <a:effectLst>
            <a:softEdge rad="112500"/>
          </a:effectLst>
        </p:spPr>
      </p:pic>
      <p:sp>
        <p:nvSpPr>
          <p:cNvPr id="6" name="Cloud Callout 5"/>
          <p:cNvSpPr/>
          <p:nvPr/>
        </p:nvSpPr>
        <p:spPr>
          <a:xfrm>
            <a:off x="4868333" y="3750732"/>
            <a:ext cx="3903134" cy="2937935"/>
          </a:xfrm>
          <a:prstGeom prst="cloudCallout">
            <a:avLst>
              <a:gd name="adj1" fmla="val -104567"/>
              <a:gd name="adj2" fmla="val -121917"/>
            </a:avLst>
          </a:prstGeom>
          <a:gradFill flip="none" rotWithShape="1">
            <a:gsLst>
              <a:gs pos="0">
                <a:schemeClr val="accent1">
                  <a:tint val="95000"/>
                  <a:shade val="70000"/>
                  <a:satMod val="150000"/>
                  <a:alpha val="0"/>
                </a:schemeClr>
              </a:gs>
              <a:gs pos="100000">
                <a:schemeClr val="accent1">
                  <a:tint val="100000"/>
                  <a:shade val="100000"/>
                  <a:satMod val="1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icture 286 cop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712" y="3970867"/>
            <a:ext cx="3251200" cy="2438400"/>
          </a:xfrm>
          <a:prstGeom prst="ellipse">
            <a:avLst/>
          </a:prstGeom>
          <a:ln>
            <a:noFill/>
          </a:ln>
          <a:effectLst>
            <a:softEdge rad="112500"/>
          </a:effectLst>
        </p:spPr>
      </p:pic>
    </p:spTree>
    <p:extLst>
      <p:ext uri="{BB962C8B-B14F-4D97-AF65-F5344CB8AC3E}">
        <p14:creationId xmlns:p14="http://schemas.microsoft.com/office/powerpoint/2010/main" val="3073652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Considerations</a:t>
            </a:r>
            <a:endParaRPr lang="en-US" dirty="0"/>
          </a:p>
        </p:txBody>
      </p:sp>
      <p:sp>
        <p:nvSpPr>
          <p:cNvPr id="3" name="Content Placeholder 2"/>
          <p:cNvSpPr>
            <a:spLocks noGrp="1"/>
          </p:cNvSpPr>
          <p:nvPr>
            <p:ph idx="1"/>
          </p:nvPr>
        </p:nvSpPr>
        <p:spPr/>
        <p:txBody>
          <a:bodyPr>
            <a:normAutofit fontScale="92500"/>
          </a:bodyPr>
          <a:lstStyle/>
          <a:p>
            <a:r>
              <a:rPr lang="en-US" dirty="0" smtClean="0"/>
              <a:t>Decide whether to comment on drafts or final revisions (or both)</a:t>
            </a:r>
          </a:p>
          <a:p>
            <a:r>
              <a:rPr lang="en-US" dirty="0" smtClean="0"/>
              <a:t>Decide what recording device you’ll use</a:t>
            </a:r>
          </a:p>
          <a:p>
            <a:r>
              <a:rPr lang="en-US" dirty="0" smtClean="0"/>
              <a:t>Decide how much time you’ll spend on each response</a:t>
            </a:r>
          </a:p>
          <a:p>
            <a:r>
              <a:rPr lang="en-US" dirty="0" smtClean="0"/>
              <a:t>Decide how you’ll organize your comments—either “reading live” or responding after reading</a:t>
            </a:r>
          </a:p>
          <a:p>
            <a:r>
              <a:rPr lang="en-US" dirty="0" smtClean="0"/>
              <a:t>Decide whether/what you’ll write on the students’ essays</a:t>
            </a:r>
          </a:p>
          <a:p>
            <a:endParaRPr lang="en-US" dirty="0" smtClean="0"/>
          </a:p>
        </p:txBody>
      </p:sp>
    </p:spTree>
    <p:extLst>
      <p:ext uri="{BB962C8B-B14F-4D97-AF65-F5344CB8AC3E}">
        <p14:creationId xmlns:p14="http://schemas.microsoft.com/office/powerpoint/2010/main" val="33110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 Grad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9" y="949677"/>
            <a:ext cx="5812368" cy="3874911"/>
          </a:xfrm>
          <a:prstGeom prst="rect">
            <a:avLst/>
          </a:prstGeom>
          <a:ln>
            <a:noFill/>
          </a:ln>
          <a:effectLst>
            <a:softEdge rad="112500"/>
          </a:effectLst>
        </p:spPr>
      </p:pic>
      <p:sp>
        <p:nvSpPr>
          <p:cNvPr id="5" name="Title 4"/>
          <p:cNvSpPr>
            <a:spLocks noGrp="1"/>
          </p:cNvSpPr>
          <p:nvPr>
            <p:ph type="title"/>
          </p:nvPr>
        </p:nvSpPr>
        <p:spPr/>
        <p:txBody>
          <a:bodyPr>
            <a:normAutofit fontScale="90000"/>
          </a:bodyPr>
          <a:lstStyle/>
          <a:p>
            <a:r>
              <a:rPr lang="en-US" dirty="0" smtClean="0"/>
              <a:t>Audio Commenting Demonstration</a:t>
            </a:r>
            <a:endParaRPr lang="en-US" dirty="0"/>
          </a:p>
        </p:txBody>
      </p:sp>
      <p:sp>
        <p:nvSpPr>
          <p:cNvPr id="7" name="Text Placeholder 6"/>
          <p:cNvSpPr>
            <a:spLocks noGrp="1"/>
          </p:cNvSpPr>
          <p:nvPr>
            <p:ph type="body" sz="half" idx="2"/>
          </p:nvPr>
        </p:nvSpPr>
        <p:spPr>
          <a:xfrm>
            <a:off x="419101" y="5308601"/>
            <a:ext cx="2472017" cy="838199"/>
          </a:xfrm>
        </p:spPr>
        <p:txBody>
          <a:bodyPr/>
          <a:lstStyle/>
          <a:p>
            <a:r>
              <a:rPr lang="en-US" dirty="0" smtClean="0"/>
              <a:t>This file’s format is .m4a—a file type that can easily be played using iTunes or QuickTime</a:t>
            </a:r>
            <a:endParaRPr lang="en-US" dirty="0"/>
          </a:p>
        </p:txBody>
      </p:sp>
    </p:spTree>
    <p:extLst>
      <p:ext uri="{BB962C8B-B14F-4D97-AF65-F5344CB8AC3E}">
        <p14:creationId xmlns:p14="http://schemas.microsoft.com/office/powerpoint/2010/main" val="26709443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Students Want</a:t>
            </a:r>
            <a:endParaRPr lang="en-US" dirty="0"/>
          </a:p>
        </p:txBody>
      </p:sp>
      <p:sp>
        <p:nvSpPr>
          <p:cNvPr id="3" name="Content Placeholder 2"/>
          <p:cNvSpPr>
            <a:spLocks noGrp="1"/>
          </p:cNvSpPr>
          <p:nvPr>
            <p:ph idx="1"/>
          </p:nvPr>
        </p:nvSpPr>
        <p:spPr/>
        <p:txBody>
          <a:bodyPr>
            <a:normAutofit lnSpcReduction="10000"/>
          </a:bodyPr>
          <a:lstStyle/>
          <a:p>
            <a:r>
              <a:rPr lang="en-US" dirty="0" smtClean="0"/>
              <a:t>To know that their work has actually been </a:t>
            </a:r>
            <a:r>
              <a:rPr lang="en-US" i="1" dirty="0" smtClean="0"/>
              <a:t>read</a:t>
            </a:r>
            <a:endParaRPr lang="en-US" dirty="0" smtClean="0"/>
          </a:p>
          <a:p>
            <a:r>
              <a:rPr lang="en-US" dirty="0" smtClean="0"/>
              <a:t>Complete thoughts</a:t>
            </a:r>
          </a:p>
          <a:p>
            <a:r>
              <a:rPr lang="en-US" dirty="0" smtClean="0"/>
              <a:t>Detailed explanations</a:t>
            </a:r>
          </a:p>
          <a:p>
            <a:r>
              <a:rPr lang="en-US" dirty="0" smtClean="0"/>
              <a:t>More than just corrections</a:t>
            </a:r>
          </a:p>
          <a:p>
            <a:r>
              <a:rPr lang="en-US" dirty="0"/>
              <a:t>Specific suggestions for </a:t>
            </a:r>
            <a:r>
              <a:rPr lang="en-US" dirty="0" smtClean="0"/>
              <a:t>improvement</a:t>
            </a:r>
          </a:p>
          <a:p>
            <a:r>
              <a:rPr lang="en-US" dirty="0" smtClean="0"/>
              <a:t>Clarity—in delivery, in purpose</a:t>
            </a:r>
          </a:p>
          <a:p>
            <a:r>
              <a:rPr lang="en-US" dirty="0" smtClean="0"/>
              <a:t>Encouragement </a:t>
            </a:r>
            <a:r>
              <a:rPr lang="en-US" dirty="0"/>
              <a:t>and empathy</a:t>
            </a:r>
          </a:p>
          <a:p>
            <a:endParaRPr lang="en-US" dirty="0" smtClean="0"/>
          </a:p>
          <a:p>
            <a:pPr marL="0" indent="0">
              <a:buNone/>
            </a:pPr>
            <a:endParaRPr lang="en-US" dirty="0"/>
          </a:p>
        </p:txBody>
      </p:sp>
    </p:spTree>
    <p:extLst>
      <p:ext uri="{BB962C8B-B14F-4D97-AF65-F5344CB8AC3E}">
        <p14:creationId xmlns:p14="http://schemas.microsoft.com/office/powerpoint/2010/main" val="36333698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Students Have Said</a:t>
            </a:r>
            <a:endParaRPr lang="en-US" dirty="0"/>
          </a:p>
        </p:txBody>
      </p:sp>
      <p:sp>
        <p:nvSpPr>
          <p:cNvPr id="3" name="Content Placeholder 2"/>
          <p:cNvSpPr>
            <a:spLocks noGrp="1"/>
          </p:cNvSpPr>
          <p:nvPr>
            <p:ph idx="1"/>
          </p:nvPr>
        </p:nvSpPr>
        <p:spPr/>
        <p:txBody>
          <a:bodyPr/>
          <a:lstStyle/>
          <a:p>
            <a:r>
              <a:rPr lang="en-US" dirty="0" smtClean="0"/>
              <a:t>“The audio feedback method was awesome because I felt like I was in the office with the instructor.”</a:t>
            </a:r>
          </a:p>
          <a:p>
            <a:r>
              <a:rPr lang="en-US" dirty="0" smtClean="0"/>
              <a:t>“I liked the audio feedback. It seemed more personal than just writing auto corrections on a text.”</a:t>
            </a:r>
          </a:p>
          <a:p>
            <a:r>
              <a:rPr lang="en-US" dirty="0" smtClean="0"/>
              <a:t>“The feedback is a great help for the final portfolio.”</a:t>
            </a:r>
            <a:endParaRPr lang="en-US" dirty="0"/>
          </a:p>
        </p:txBody>
      </p:sp>
    </p:spTree>
    <p:extLst>
      <p:ext uri="{BB962C8B-B14F-4D97-AF65-F5344CB8AC3E}">
        <p14:creationId xmlns:p14="http://schemas.microsoft.com/office/powerpoint/2010/main" val="4127408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normAutofit fontScale="92500"/>
          </a:bodyPr>
          <a:lstStyle/>
          <a:p>
            <a:r>
              <a:rPr lang="en-US" dirty="0" smtClean="0"/>
              <a:t>Do College Composition Students Prefer Handwritten or Audio Feedback on Papers?</a:t>
            </a:r>
            <a:endParaRPr lang="en-US" dirty="0"/>
          </a:p>
        </p:txBody>
      </p:sp>
      <p:sp>
        <p:nvSpPr>
          <p:cNvPr id="2" name="Title 1"/>
          <p:cNvSpPr>
            <a:spLocks noGrp="1"/>
          </p:cNvSpPr>
          <p:nvPr>
            <p:ph type="ctrTitle"/>
          </p:nvPr>
        </p:nvSpPr>
        <p:spPr/>
        <p:txBody>
          <a:bodyPr>
            <a:normAutofit/>
          </a:bodyPr>
          <a:lstStyle/>
          <a:p>
            <a:r>
              <a:rPr lang="en-US" dirty="0" smtClean="0">
                <a:hlinkClick r:id="rId3"/>
              </a:rPr>
              <a:t>Qualitative Study:</a:t>
            </a:r>
            <a:endParaRPr lang="en-US" dirty="0"/>
          </a:p>
        </p:txBody>
      </p:sp>
      <p:sp>
        <p:nvSpPr>
          <p:cNvPr id="11" name="TextBox 10"/>
          <p:cNvSpPr txBox="1"/>
          <p:nvPr/>
        </p:nvSpPr>
        <p:spPr>
          <a:xfrm>
            <a:off x="1781503" y="2133600"/>
            <a:ext cx="184666" cy="369332"/>
          </a:xfrm>
          <a:prstGeom prst="rect">
            <a:avLst/>
          </a:prstGeom>
          <a:noFill/>
        </p:spPr>
        <p:txBody>
          <a:bodyPr wrap="none" rtlCol="0">
            <a:spAutoFit/>
          </a:bodyPr>
          <a:lstStyle/>
          <a:p>
            <a:endParaRPr lang="en-US" dirty="0"/>
          </a:p>
        </p:txBody>
      </p:sp>
      <p:sp>
        <p:nvSpPr>
          <p:cNvPr id="13" name="Content Placeholder 2"/>
          <p:cNvSpPr txBox="1">
            <a:spLocks/>
          </p:cNvSpPr>
          <p:nvPr/>
        </p:nvSpPr>
        <p:spPr>
          <a:xfrm>
            <a:off x="4851400" y="2133600"/>
            <a:ext cx="4006850" cy="448733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defTabSz="914400" rtl="0" eaLnBrk="1" latinLnBrk="0" hangingPunct="1">
              <a:spcBef>
                <a:spcPts val="600"/>
              </a:spcBef>
              <a:buClr>
                <a:schemeClr val="tx1">
                  <a:lumMod val="75000"/>
                  <a:lumOff val="25000"/>
                </a:schemeClr>
              </a:buClr>
              <a:buSzPct val="90000"/>
              <a:buFont typeface="Wingdings" pitchFamily="2"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bg1">
                  <a:lumMod val="65000"/>
                </a:schemeClr>
              </a:buClr>
              <a:buSzPct val="90000"/>
              <a:buFont typeface="Wingdings" pitchFamily="2"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tx1">
                  <a:lumMod val="75000"/>
                  <a:lumOff val="25000"/>
                </a:schemeClr>
              </a:buClr>
              <a:buSzPct val="90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bg1">
                  <a:lumMod val="65000"/>
                </a:schemeClr>
              </a:buClr>
              <a:buSzPct val="90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9pPr>
          </a:lstStyle>
          <a:p>
            <a:r>
              <a:rPr lang="en-US" dirty="0" smtClean="0"/>
              <a:t>.”</a:t>
            </a:r>
          </a:p>
          <a:p>
            <a:r>
              <a:rPr lang="en-US" dirty="0" smtClean="0"/>
              <a:t>“I liked the audio feedback. It seemed more personal than just writing auto corrections on a text.”</a:t>
            </a:r>
          </a:p>
          <a:p>
            <a:r>
              <a:rPr lang="en-US" dirty="0" smtClean="0"/>
              <a:t>“The feedback is a great help for the final portfolio.”</a:t>
            </a:r>
            <a:endParaRPr lang="en-US" dirty="0"/>
          </a:p>
        </p:txBody>
      </p:sp>
      <p:sp>
        <p:nvSpPr>
          <p:cNvPr id="14" name="TextBox 13"/>
          <p:cNvSpPr txBox="1"/>
          <p:nvPr/>
        </p:nvSpPr>
        <p:spPr>
          <a:xfrm>
            <a:off x="8500533" y="770467"/>
            <a:ext cx="184666" cy="369332"/>
          </a:xfrm>
          <a:prstGeom prst="rect">
            <a:avLst/>
          </a:prstGeom>
          <a:noFill/>
        </p:spPr>
        <p:txBody>
          <a:bodyPr wrap="none" rtlCol="0">
            <a:spAutoFit/>
          </a:bodyPr>
          <a:lstStyle/>
          <a:p>
            <a:endParaRPr lang="en-US" dirty="0"/>
          </a:p>
        </p:txBody>
      </p:sp>
      <p:sp>
        <p:nvSpPr>
          <p:cNvPr id="15" name="TextBox 14"/>
          <p:cNvSpPr txBox="1"/>
          <p:nvPr/>
        </p:nvSpPr>
        <p:spPr>
          <a:xfrm>
            <a:off x="8407400" y="711200"/>
            <a:ext cx="184666" cy="369332"/>
          </a:xfrm>
          <a:prstGeom prst="rect">
            <a:avLst/>
          </a:prstGeom>
          <a:noFill/>
        </p:spPr>
        <p:txBody>
          <a:bodyPr wrap="none" rtlCol="0">
            <a:spAutoFit/>
          </a:bodyPr>
          <a:lstStyle/>
          <a:p>
            <a:endParaRPr lang="en-US" dirty="0"/>
          </a:p>
        </p:txBody>
      </p:sp>
      <p:sp>
        <p:nvSpPr>
          <p:cNvPr id="16" name="Content Placeholder 2"/>
          <p:cNvSpPr txBox="1">
            <a:spLocks/>
          </p:cNvSpPr>
          <p:nvPr/>
        </p:nvSpPr>
        <p:spPr>
          <a:xfrm>
            <a:off x="558800" y="2286000"/>
            <a:ext cx="4006850" cy="4487333"/>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defTabSz="914400" rtl="0" eaLnBrk="1" latinLnBrk="0" hangingPunct="1">
              <a:spcBef>
                <a:spcPts val="600"/>
              </a:spcBef>
              <a:buClr>
                <a:schemeClr val="tx1">
                  <a:lumMod val="75000"/>
                  <a:lumOff val="25000"/>
                </a:schemeClr>
              </a:buClr>
              <a:buSzPct val="90000"/>
              <a:buFont typeface="Wingdings" pitchFamily="2"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bg1">
                  <a:lumMod val="65000"/>
                </a:schemeClr>
              </a:buClr>
              <a:buSzPct val="90000"/>
              <a:buFont typeface="Wingdings" pitchFamily="2"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tx1">
                  <a:lumMod val="75000"/>
                  <a:lumOff val="25000"/>
                </a:schemeClr>
              </a:buClr>
              <a:buSzPct val="90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bg1">
                  <a:lumMod val="65000"/>
                </a:schemeClr>
              </a:buClr>
              <a:buSzPct val="90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9pPr>
          </a:lstStyle>
          <a:p>
            <a:r>
              <a:rPr lang="en-US" dirty="0" smtClean="0">
                <a:solidFill>
                  <a:srgbClr val="000000"/>
                </a:solidFill>
              </a:rPr>
              <a:t>Phase One: 197 students completed a survey on commentary preferences</a:t>
            </a:r>
          </a:p>
          <a:p>
            <a:endParaRPr lang="en-US" dirty="0">
              <a:solidFill>
                <a:srgbClr val="000000"/>
              </a:solidFill>
            </a:endParaRPr>
          </a:p>
          <a:p>
            <a:pPr marL="285750" indent="-285750">
              <a:buFont typeface="Arial"/>
              <a:buChar char="•"/>
            </a:pPr>
            <a:r>
              <a:rPr lang="en-US" dirty="0" smtClean="0">
                <a:solidFill>
                  <a:srgbClr val="000000"/>
                </a:solidFill>
              </a:rPr>
              <a:t>176 respondents preferred audio feedback on their papers</a:t>
            </a:r>
          </a:p>
          <a:p>
            <a:pPr marL="285750" indent="-285750">
              <a:buFont typeface="Arial"/>
              <a:buChar char="•"/>
            </a:pPr>
            <a:r>
              <a:rPr lang="en-US" dirty="0" smtClean="0">
                <a:solidFill>
                  <a:srgbClr val="000000"/>
                </a:solidFill>
              </a:rPr>
              <a:t>8 respondents preferred handwritten feedback on their papers</a:t>
            </a:r>
          </a:p>
          <a:p>
            <a:pPr marL="285750" indent="-285750">
              <a:buFont typeface="Arial"/>
              <a:buChar char="•"/>
            </a:pPr>
            <a:r>
              <a:rPr lang="en-US" dirty="0" smtClean="0">
                <a:solidFill>
                  <a:srgbClr val="000000"/>
                </a:solidFill>
              </a:rPr>
              <a:t>13 respondents would prefer both handwritten and audio feedback on all papers</a:t>
            </a:r>
          </a:p>
          <a:p>
            <a:endParaRPr lang="en-US" dirty="0">
              <a:solidFill>
                <a:srgbClr val="000000"/>
              </a:solidFill>
            </a:endParaRPr>
          </a:p>
          <a:p>
            <a:endParaRPr lang="en-US" dirty="0" smtClean="0"/>
          </a:p>
          <a:p>
            <a:r>
              <a:rPr lang="en-US" dirty="0" smtClean="0"/>
              <a:t>“I liked the audio feedback. It seemed more personal than just writing auto corrections on a text.”</a:t>
            </a:r>
          </a:p>
          <a:p>
            <a:r>
              <a:rPr lang="en-US" dirty="0" smtClean="0"/>
              <a:t>“The feedback is a great help for the final portfolio.”</a:t>
            </a:r>
            <a:endParaRPr lang="en-US" dirty="0"/>
          </a:p>
        </p:txBody>
      </p:sp>
      <p:sp>
        <p:nvSpPr>
          <p:cNvPr id="17" name="Content Placeholder 2"/>
          <p:cNvSpPr txBox="1">
            <a:spLocks/>
          </p:cNvSpPr>
          <p:nvPr/>
        </p:nvSpPr>
        <p:spPr>
          <a:xfrm>
            <a:off x="5003800" y="2286000"/>
            <a:ext cx="4006850" cy="4487333"/>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defTabSz="914400" rtl="0" eaLnBrk="1" latinLnBrk="0" hangingPunct="1">
              <a:spcBef>
                <a:spcPts val="600"/>
              </a:spcBef>
              <a:buClr>
                <a:schemeClr val="tx1">
                  <a:lumMod val="75000"/>
                  <a:lumOff val="25000"/>
                </a:schemeClr>
              </a:buClr>
              <a:buSzPct val="90000"/>
              <a:buFont typeface="Wingdings" pitchFamily="2"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bg1">
                  <a:lumMod val="65000"/>
                </a:schemeClr>
              </a:buClr>
              <a:buSzPct val="90000"/>
              <a:buFont typeface="Wingdings" pitchFamily="2"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tx1">
                  <a:lumMod val="75000"/>
                  <a:lumOff val="25000"/>
                </a:schemeClr>
              </a:buClr>
              <a:buSzPct val="90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bg1">
                  <a:lumMod val="65000"/>
                </a:schemeClr>
              </a:buClr>
              <a:buSzPct val="90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tx1">
                  <a:lumMod val="75000"/>
                  <a:lumOff val="25000"/>
                </a:schemeClr>
              </a:buClr>
              <a:buSzPct val="90000"/>
              <a:buFont typeface="Wingdings" pitchFamily="2"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bg1">
                  <a:lumMod val="65000"/>
                </a:schemeClr>
              </a:buClr>
              <a:buSzPct val="90000"/>
              <a:buFont typeface="Wingdings" pitchFamily="2" charset="2"/>
              <a:buNone/>
              <a:defRPr lang="en-US" sz="1800" kern="1200">
                <a:solidFill>
                  <a:schemeClr val="tx1">
                    <a:tint val="75000"/>
                  </a:schemeClr>
                </a:solidFill>
                <a:latin typeface="+mn-lt"/>
                <a:ea typeface="+mn-ea"/>
                <a:cs typeface="+mn-cs"/>
              </a:defRPr>
            </a:lvl9pPr>
          </a:lstStyle>
          <a:p>
            <a:r>
              <a:rPr lang="en-US" sz="2300" dirty="0" smtClean="0">
                <a:solidFill>
                  <a:srgbClr val="000000"/>
                </a:solidFill>
              </a:rPr>
              <a:t>Phase Two: 20 students interviewed on commentary preferences</a:t>
            </a:r>
          </a:p>
          <a:p>
            <a:endParaRPr lang="en-US" sz="2100" dirty="0">
              <a:solidFill>
                <a:srgbClr val="000000"/>
              </a:solidFill>
            </a:endParaRPr>
          </a:p>
          <a:p>
            <a:r>
              <a:rPr lang="en-US" sz="2100" dirty="0" smtClean="0">
                <a:solidFill>
                  <a:srgbClr val="000000"/>
                </a:solidFill>
              </a:rPr>
              <a:t>Findings show that students prefer audio feedback to handwritten because:</a:t>
            </a:r>
          </a:p>
          <a:p>
            <a:endParaRPr lang="en-US" sz="2100" dirty="0" smtClean="0">
              <a:solidFill>
                <a:srgbClr val="000000"/>
              </a:solidFill>
            </a:endParaRPr>
          </a:p>
          <a:p>
            <a:pPr marL="285750" indent="-285750">
              <a:buFont typeface="Arial"/>
              <a:buChar char="•"/>
            </a:pPr>
            <a:r>
              <a:rPr lang="en-US" sz="2100" dirty="0" smtClean="0">
                <a:solidFill>
                  <a:srgbClr val="000000"/>
                </a:solidFill>
              </a:rPr>
              <a:t>Audio helped to increase their confidence and motivation</a:t>
            </a:r>
          </a:p>
          <a:p>
            <a:pPr marL="285750" indent="-285750">
              <a:buFont typeface="Arial"/>
              <a:buChar char="•"/>
            </a:pPr>
            <a:r>
              <a:rPr lang="en-US" sz="2100" dirty="0" smtClean="0">
                <a:solidFill>
                  <a:srgbClr val="000000"/>
                </a:solidFill>
              </a:rPr>
              <a:t>Audio helped them to internalize instructor feedback for greater transfer from paper to paper</a:t>
            </a:r>
          </a:p>
          <a:p>
            <a:pPr marL="285750" indent="-285750">
              <a:buFont typeface="Arial"/>
              <a:buChar char="•"/>
            </a:pPr>
            <a:r>
              <a:rPr lang="en-US" sz="2100" dirty="0" smtClean="0">
                <a:solidFill>
                  <a:srgbClr val="000000"/>
                </a:solidFill>
              </a:rPr>
              <a:t>Audio gave them more feedback for revision</a:t>
            </a:r>
          </a:p>
          <a:p>
            <a:pPr marL="285750" indent="-285750">
              <a:buFont typeface="Arial"/>
              <a:buChar char="•"/>
            </a:pPr>
            <a:r>
              <a:rPr lang="en-US" sz="2100" dirty="0" smtClean="0">
                <a:solidFill>
                  <a:srgbClr val="000000"/>
                </a:solidFill>
              </a:rPr>
              <a:t>Audio reduced their misinterpretation of feedback</a:t>
            </a:r>
          </a:p>
          <a:p>
            <a:pPr marL="285750" indent="-285750">
              <a:buFont typeface="Arial"/>
              <a:buChar char="•"/>
            </a:pPr>
            <a:r>
              <a:rPr lang="en-US" sz="2100" dirty="0" smtClean="0">
                <a:solidFill>
                  <a:srgbClr val="000000"/>
                </a:solidFill>
              </a:rPr>
              <a:t>Audio strengthened the student-professor bond</a:t>
            </a:r>
            <a:endParaRPr lang="en-US" sz="2100" dirty="0" smtClean="0"/>
          </a:p>
          <a:p>
            <a:r>
              <a:rPr lang="en-US" dirty="0" smtClean="0"/>
              <a:t>“I liked the audio feedback. It seemed more personal than just writing auto corrections on a text.”</a:t>
            </a:r>
          </a:p>
          <a:p>
            <a:r>
              <a:rPr lang="en-US" dirty="0" smtClean="0"/>
              <a:t>“The feedback is a great help for the final portfolio.”</a:t>
            </a:r>
            <a:endParaRPr lang="en-US" dirty="0"/>
          </a:p>
        </p:txBody>
      </p:sp>
    </p:spTree>
    <p:extLst>
      <p:ext uri="{BB962C8B-B14F-4D97-AF65-F5344CB8AC3E}">
        <p14:creationId xmlns:p14="http://schemas.microsoft.com/office/powerpoint/2010/main" val="23211986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3376706" y="965202"/>
            <a:ext cx="2324847" cy="4013200"/>
          </a:xfrm>
        </p:spPr>
        <p:txBody>
          <a:bodyPr>
            <a:normAutofit lnSpcReduction="10000"/>
          </a:bodyPr>
          <a:lstStyle/>
          <a:p>
            <a:pPr marL="0" indent="0">
              <a:buNone/>
            </a:pPr>
            <a:r>
              <a:rPr lang="en-US" sz="3200" b="1" dirty="0" smtClean="0"/>
              <a:t>We Say</a:t>
            </a:r>
          </a:p>
          <a:p>
            <a:r>
              <a:rPr lang="en-US" sz="3200" i="1" dirty="0" err="1" smtClean="0"/>
              <a:t>Awk</a:t>
            </a:r>
            <a:r>
              <a:rPr lang="en-US" sz="3200" i="1" dirty="0" smtClean="0"/>
              <a:t>.</a:t>
            </a:r>
          </a:p>
          <a:p>
            <a:r>
              <a:rPr lang="en-US" sz="3200" i="1" dirty="0" smtClean="0"/>
              <a:t>Word choice</a:t>
            </a:r>
          </a:p>
          <a:p>
            <a:r>
              <a:rPr lang="en-US" sz="3200" i="1" dirty="0" smtClean="0"/>
              <a:t>Nice!</a:t>
            </a:r>
          </a:p>
          <a:p>
            <a:r>
              <a:rPr lang="en-US" sz="3200" i="1" dirty="0" smtClean="0"/>
              <a:t>Cliché</a:t>
            </a:r>
          </a:p>
          <a:p>
            <a:endParaRPr lang="en-US" sz="3200" i="1" dirty="0" smtClean="0"/>
          </a:p>
        </p:txBody>
      </p:sp>
      <p:sp>
        <p:nvSpPr>
          <p:cNvPr id="11" name="Title 10"/>
          <p:cNvSpPr>
            <a:spLocks noGrp="1"/>
          </p:cNvSpPr>
          <p:nvPr>
            <p:ph type="title"/>
          </p:nvPr>
        </p:nvSpPr>
        <p:spPr>
          <a:xfrm>
            <a:off x="410764" y="4419600"/>
            <a:ext cx="2475395" cy="927100"/>
          </a:xfrm>
        </p:spPr>
        <p:txBody>
          <a:bodyPr>
            <a:normAutofit/>
          </a:bodyPr>
          <a:lstStyle/>
          <a:p>
            <a:r>
              <a:rPr lang="en-US" dirty="0" smtClean="0"/>
              <a:t>Student Perceptions of Teacher Feedback</a:t>
            </a:r>
            <a:endParaRPr lang="en-US" dirty="0"/>
          </a:p>
        </p:txBody>
      </p:sp>
      <p:pic>
        <p:nvPicPr>
          <p:cNvPr id="15" name="Picture Placeholder 14" descr="484939_10151442382628988_1113506925_n.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694" r="12694"/>
          <a:stretch>
            <a:fillRect/>
          </a:stretch>
        </p:blipFill>
        <p:spPr/>
      </p:pic>
      <p:sp>
        <p:nvSpPr>
          <p:cNvPr id="21" name="Content Placeholder 11"/>
          <p:cNvSpPr txBox="1">
            <a:spLocks/>
          </p:cNvSpPr>
          <p:nvPr/>
        </p:nvSpPr>
        <p:spPr>
          <a:xfrm>
            <a:off x="6309360" y="965202"/>
            <a:ext cx="2222500" cy="4216399"/>
          </a:xfrm>
          <a:prstGeom prst="rect">
            <a:avLst/>
          </a:prstGeom>
        </p:spPr>
        <p:txBody>
          <a:bodyPr vert="horz" lIns="91440" tIns="45720" rIns="91440" bIns="45720" rtlCol="0">
            <a:no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2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0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a:solidFill>
                  <a:schemeClr val="tx1">
                    <a:lumMod val="85000"/>
                    <a:lumOff val="15000"/>
                  </a:schemeClr>
                </a:solidFill>
                <a:latin typeface="+mn-lt"/>
                <a:ea typeface="+mn-ea"/>
                <a:cs typeface="+mn-cs"/>
              </a:defRPr>
            </a:lvl9pPr>
          </a:lstStyle>
          <a:p>
            <a:pPr marL="0" indent="0">
              <a:buNone/>
            </a:pPr>
            <a:r>
              <a:rPr lang="en-US" sz="3200" b="1" dirty="0" smtClean="0"/>
              <a:t>They Hear</a:t>
            </a:r>
          </a:p>
          <a:p>
            <a:r>
              <a:rPr lang="en-US" sz="3200" i="1" dirty="0" smtClean="0"/>
              <a:t>No.</a:t>
            </a:r>
          </a:p>
          <a:p>
            <a:r>
              <a:rPr lang="en-US" sz="3200" i="1" dirty="0" smtClean="0"/>
              <a:t>No, no. no.</a:t>
            </a:r>
          </a:p>
          <a:p>
            <a:r>
              <a:rPr lang="en-US" sz="3200" i="1" dirty="0" smtClean="0"/>
              <a:t>Nice!</a:t>
            </a:r>
          </a:p>
          <a:p>
            <a:r>
              <a:rPr lang="en-US" sz="3200" i="1" dirty="0" smtClean="0"/>
              <a:t>No, no, no.</a:t>
            </a:r>
          </a:p>
        </p:txBody>
      </p:sp>
    </p:spTree>
    <p:extLst>
      <p:ext uri="{BB962C8B-B14F-4D97-AF65-F5344CB8AC3E}">
        <p14:creationId xmlns:p14="http://schemas.microsoft.com/office/powerpoint/2010/main" val="31363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Applications</a:t>
            </a:r>
            <a:endParaRPr lang="en-US" dirty="0"/>
          </a:p>
        </p:txBody>
      </p:sp>
      <p:sp>
        <p:nvSpPr>
          <p:cNvPr id="3" name="Content Placeholder 2"/>
          <p:cNvSpPr>
            <a:spLocks noGrp="1"/>
          </p:cNvSpPr>
          <p:nvPr>
            <p:ph idx="1"/>
          </p:nvPr>
        </p:nvSpPr>
        <p:spPr/>
        <p:txBody>
          <a:bodyPr/>
          <a:lstStyle/>
          <a:p>
            <a:r>
              <a:rPr lang="en-US" dirty="0" smtClean="0"/>
              <a:t>Audio “author’s notes” from student to teacher</a:t>
            </a:r>
          </a:p>
          <a:p>
            <a:r>
              <a:rPr lang="en-US" dirty="0" smtClean="0"/>
              <a:t>Audio feedback for students during peer review</a:t>
            </a:r>
          </a:p>
          <a:p>
            <a:r>
              <a:rPr lang="en-US" dirty="0" smtClean="0"/>
              <a:t>Audio conferencing in campus writing centers</a:t>
            </a:r>
          </a:p>
          <a:p>
            <a:r>
              <a:rPr lang="en-US" dirty="0" smtClean="0"/>
              <a:t>Video conferencing (</a:t>
            </a:r>
            <a:r>
              <a:rPr lang="en-US" dirty="0" err="1" smtClean="0"/>
              <a:t>jing</a:t>
            </a:r>
            <a:r>
              <a:rPr lang="en-US" dirty="0" smtClean="0"/>
              <a:t>, other screen-cap apps)</a:t>
            </a:r>
          </a:p>
          <a:p>
            <a:endParaRPr lang="en-US" dirty="0"/>
          </a:p>
        </p:txBody>
      </p:sp>
    </p:spTree>
    <p:extLst>
      <p:ext uri="{BB962C8B-B14F-4D97-AF65-F5344CB8AC3E}">
        <p14:creationId xmlns:p14="http://schemas.microsoft.com/office/powerpoint/2010/main" val="2277425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a:t>
            </a:r>
            <a:endParaRPr lang="en-US" dirty="0"/>
          </a:p>
        </p:txBody>
      </p:sp>
      <p:sp>
        <p:nvSpPr>
          <p:cNvPr id="5" name="Content Placeholder 4"/>
          <p:cNvSpPr>
            <a:spLocks noGrp="1"/>
          </p:cNvSpPr>
          <p:nvPr>
            <p:ph idx="1"/>
          </p:nvPr>
        </p:nvSpPr>
        <p:spPr>
          <a:xfrm>
            <a:off x="1" y="1727200"/>
            <a:ext cx="9144000" cy="5046133"/>
          </a:xfrm>
        </p:spPr>
        <p:txBody>
          <a:bodyPr>
            <a:normAutofit fontScale="32500" lnSpcReduction="20000"/>
          </a:bodyPr>
          <a:lstStyle/>
          <a:p>
            <a:r>
              <a:rPr lang="en-US" dirty="0" err="1"/>
              <a:t>Boswood</a:t>
            </a:r>
            <a:r>
              <a:rPr lang="en-US" dirty="0"/>
              <a:t>, Tim; Robert H. Dwyer, From marking to feedback: </a:t>
            </a:r>
            <a:r>
              <a:rPr lang="en-US" dirty="0" smtClean="0"/>
              <a:t>Audiotaped responses </a:t>
            </a:r>
            <a:r>
              <a:rPr lang="en-US" dirty="0"/>
              <a:t>to student writing (1995) TESOL Journal 05.2, pp. 20-</a:t>
            </a:r>
            <a:r>
              <a:rPr lang="en-US" dirty="0" smtClean="0"/>
              <a:t>23</a:t>
            </a:r>
          </a:p>
          <a:p>
            <a:r>
              <a:rPr lang="en-US" dirty="0" smtClean="0"/>
              <a:t>Huang</a:t>
            </a:r>
            <a:r>
              <a:rPr lang="en-US" dirty="0"/>
              <a:t>, S. (2000). A quantitative analysis of audiotaped and written feedback produced for students' writing and students' perceptions of the two feedback methods. </a:t>
            </a:r>
            <a:r>
              <a:rPr lang="en-US" i="1" dirty="0" err="1"/>
              <a:t>Tunghai</a:t>
            </a:r>
            <a:r>
              <a:rPr lang="en-US" i="1" dirty="0"/>
              <a:t> Journal</a:t>
            </a:r>
            <a:r>
              <a:rPr lang="en-US" dirty="0"/>
              <a:t>, </a:t>
            </a:r>
            <a:r>
              <a:rPr lang="en-US" i="1" dirty="0"/>
              <a:t>41</a:t>
            </a:r>
            <a:r>
              <a:rPr lang="en-US" dirty="0"/>
              <a:t>, 199-232.</a:t>
            </a:r>
          </a:p>
          <a:p>
            <a:r>
              <a:rPr lang="en-US" dirty="0"/>
              <a:t>Ice, P., Swan, K., Diaz, S., </a:t>
            </a:r>
            <a:r>
              <a:rPr lang="en-US" dirty="0" err="1"/>
              <a:t>Kupczynski</a:t>
            </a:r>
            <a:r>
              <a:rPr lang="en-US" dirty="0"/>
              <a:t>, L., &amp; Swan-</a:t>
            </a:r>
            <a:r>
              <a:rPr lang="en-US" dirty="0" err="1"/>
              <a:t>Dagen</a:t>
            </a:r>
            <a:r>
              <a:rPr lang="en-US" dirty="0"/>
              <a:t>, A. (2010). An analysis of students' perceptions of the value and efficacy of instructors' auditory and text-based feedback modalities across multiple conceptual levels. </a:t>
            </a:r>
            <a:r>
              <a:rPr lang="en-US" i="1" dirty="0"/>
              <a:t>Journal of Educational Computing Research</a:t>
            </a:r>
            <a:r>
              <a:rPr lang="en-US" dirty="0"/>
              <a:t>, 43(1), 113-134. Retrieved from </a:t>
            </a:r>
            <a:r>
              <a:rPr lang="en-US" dirty="0">
                <a:hlinkClick r:id="rId3"/>
              </a:rPr>
              <a:t>http://www.baywood.com/journals/previewjournals.asp?id=0735-</a:t>
            </a:r>
            <a:r>
              <a:rPr lang="en-US" dirty="0" smtClean="0">
                <a:hlinkClick r:id="rId3"/>
              </a:rPr>
              <a:t>6331</a:t>
            </a:r>
            <a:endParaRPr lang="en-US" dirty="0" smtClean="0"/>
          </a:p>
          <a:p>
            <a:r>
              <a:rPr lang="en-US" dirty="0" err="1"/>
              <a:t>Johanson</a:t>
            </a:r>
            <a:r>
              <a:rPr lang="en-US" dirty="0"/>
              <a:t>, Robert, Rethinking the red ink: Audio-feedback in the </a:t>
            </a:r>
            <a:r>
              <a:rPr lang="en-US" dirty="0" smtClean="0"/>
              <a:t>ESL writing </a:t>
            </a:r>
            <a:r>
              <a:rPr lang="en-US" dirty="0"/>
              <a:t>classroom (1999) ERIC Document Reproduction Service, ED 467 </a:t>
            </a:r>
            <a:r>
              <a:rPr lang="en-US" dirty="0" smtClean="0"/>
              <a:t>865</a:t>
            </a:r>
          </a:p>
          <a:p>
            <a:r>
              <a:rPr lang="en-US" dirty="0" smtClean="0"/>
              <a:t>Kim</a:t>
            </a:r>
            <a:r>
              <a:rPr lang="en-US" dirty="0"/>
              <a:t>, L (2004). Online technologies for teaching writing: Students react to teacher response in voice and written modalities. </a:t>
            </a:r>
            <a:r>
              <a:rPr lang="en-US" i="1" dirty="0"/>
              <a:t>Research in the Teaching of English</a:t>
            </a:r>
            <a:r>
              <a:rPr lang="en-US" dirty="0"/>
              <a:t>, </a:t>
            </a:r>
            <a:r>
              <a:rPr lang="en-US" i="1" dirty="0"/>
              <a:t>38</a:t>
            </a:r>
            <a:r>
              <a:rPr lang="en-US" dirty="0"/>
              <a:t>(3), 304-337. Retrieved from </a:t>
            </a:r>
            <a:r>
              <a:rPr lang="en-US" dirty="0">
                <a:hlinkClick r:id="rId4"/>
              </a:rPr>
              <a:t>http://www.ncte.org/journals/rte</a:t>
            </a:r>
            <a:endParaRPr lang="en-US" dirty="0"/>
          </a:p>
          <a:p>
            <a:r>
              <a:rPr lang="en-US" dirty="0"/>
              <a:t>Silva, M. (2012). </a:t>
            </a:r>
            <a:r>
              <a:rPr lang="en-US" dirty="0" err="1"/>
              <a:t>Camtasia</a:t>
            </a:r>
            <a:r>
              <a:rPr lang="en-US" dirty="0"/>
              <a:t> in the classroom: Student attitudes and preferences for video commentary or Microsoft Word comments during the revision process. </a:t>
            </a:r>
            <a:r>
              <a:rPr lang="en-US" i="1" dirty="0"/>
              <a:t>Computers &amp; Composition, 29</a:t>
            </a:r>
            <a:r>
              <a:rPr lang="en-US" dirty="0"/>
              <a:t>(1), 1-22. doi:10.1016/j.compcom.2011.12.001</a:t>
            </a:r>
          </a:p>
          <a:p>
            <a:r>
              <a:rPr lang="en-US" dirty="0" err="1"/>
              <a:t>Sipple</a:t>
            </a:r>
            <a:r>
              <a:rPr lang="en-US" dirty="0"/>
              <a:t>, S. (2007). Ideas in practice: Developmental writers' attitudes toward audio and written feedback.</a:t>
            </a:r>
            <a:r>
              <a:rPr lang="en-US" i="1" dirty="0"/>
              <a:t> Journal of Developmental Education, 30</a:t>
            </a:r>
            <a:r>
              <a:rPr lang="en-US" dirty="0"/>
              <a:t>(3), 22-31.  </a:t>
            </a:r>
            <a:endParaRPr lang="en-US" dirty="0" smtClean="0"/>
          </a:p>
          <a:p>
            <a:r>
              <a:rPr lang="en-US" dirty="0"/>
              <a:t>Smith, Linda E., Writing and audio cassette evaluations: </a:t>
            </a:r>
            <a:r>
              <a:rPr lang="en-US" dirty="0" smtClean="0"/>
              <a:t>Enhancing language </a:t>
            </a:r>
            <a:r>
              <a:rPr lang="en-US" dirty="0"/>
              <a:t>acquisition and writing skills for ESL students (1995),</a:t>
            </a:r>
            <a:r>
              <a:rPr lang="en-US" dirty="0" smtClean="0"/>
              <a:t>ERIC Document </a:t>
            </a:r>
            <a:r>
              <a:rPr lang="en-US" dirty="0"/>
              <a:t>Reproduction Service, ED 386 </a:t>
            </a:r>
            <a:r>
              <a:rPr lang="en-US" dirty="0" smtClean="0"/>
              <a:t>027</a:t>
            </a:r>
            <a:endParaRPr lang="en-US" dirty="0"/>
          </a:p>
          <a:p>
            <a:r>
              <a:rPr lang="en-US" dirty="0"/>
              <a:t>Still, B. (2006). Talking to students: Embedded voice commenting as a tool for critiquing student writing. </a:t>
            </a:r>
            <a:r>
              <a:rPr lang="en-US" i="1" dirty="0"/>
              <a:t>Journal of Business and Technical Communication 20</a:t>
            </a:r>
            <a:r>
              <a:rPr lang="en-US" dirty="0"/>
              <a:t>(4), 460-475. Retrieved from </a:t>
            </a:r>
            <a:r>
              <a:rPr lang="en-US" dirty="0">
                <a:hlinkClick r:id="rId5"/>
              </a:rPr>
              <a:t>http://jbt.sagepub.com/</a:t>
            </a:r>
            <a:endParaRPr lang="en-US" dirty="0"/>
          </a:p>
          <a:p>
            <a:r>
              <a:rPr lang="en-US" dirty="0" err="1"/>
              <a:t>Syncox</a:t>
            </a:r>
            <a:r>
              <a:rPr lang="en-US" dirty="0"/>
              <a:t>, D. (2003). The effects of audio-taped feedback on ESL graduate student writing.  (Master's thesis). </a:t>
            </a:r>
            <a:r>
              <a:rPr lang="en-US" dirty="0" err="1"/>
              <a:t>Retreived</a:t>
            </a:r>
            <a:r>
              <a:rPr lang="en-US" dirty="0"/>
              <a:t> from </a:t>
            </a:r>
            <a:r>
              <a:rPr lang="en-US" dirty="0">
                <a:hlinkClick r:id="rId6"/>
              </a:rPr>
              <a:t>http://</a:t>
            </a:r>
            <a:r>
              <a:rPr lang="en-US" dirty="0" smtClean="0">
                <a:hlinkClick r:id="rId6"/>
              </a:rPr>
              <a:t>digitool.library.mcgill.ca</a:t>
            </a:r>
            <a:endParaRPr lang="en-US" dirty="0" smtClean="0"/>
          </a:p>
          <a:p>
            <a:r>
              <a:rPr lang="en-US" dirty="0"/>
              <a:t>Warnock, Scott. “Responding to Student Writing with Audio-Visual Feedback.” Writing and the </a:t>
            </a:r>
            <a:r>
              <a:rPr lang="en-US" dirty="0" err="1"/>
              <a:t>iGeneration</a:t>
            </a:r>
            <a:r>
              <a:rPr lang="en-US" dirty="0"/>
              <a:t>: Composition in the Computer-Mediated Classroom. Eds. Terry Carter and Maria A. Clayton. Southlake, TX: Fountainhead Press, 2008. 201-27</a:t>
            </a:r>
            <a:r>
              <a:rPr lang="en-US" dirty="0" smtClean="0"/>
              <a:t>.</a:t>
            </a:r>
            <a:endParaRPr lang="en-US" dirty="0"/>
          </a:p>
          <a:p>
            <a:r>
              <a:rPr lang="en-US" dirty="0"/>
              <a:t>Wood., K.A., </a:t>
            </a:r>
            <a:r>
              <a:rPr lang="en-US" dirty="0" err="1"/>
              <a:t>Moskovitz</a:t>
            </a:r>
            <a:r>
              <a:rPr lang="en-US" dirty="0"/>
              <a:t>, C., &amp; </a:t>
            </a:r>
            <a:r>
              <a:rPr lang="en-US" dirty="0" err="1"/>
              <a:t>Valiga</a:t>
            </a:r>
            <a:r>
              <a:rPr lang="en-US" dirty="0"/>
              <a:t>, T. (2011). Audio feedback for student writing in online nursing courses: Exploring student and instructor reactions. </a:t>
            </a:r>
            <a:r>
              <a:rPr lang="en-US" i="1" dirty="0"/>
              <a:t>The Journal of Nursing Education, 50</a:t>
            </a:r>
            <a:r>
              <a:rPr lang="en-US" dirty="0"/>
              <a:t>(9), 540-543. </a:t>
            </a:r>
            <a:r>
              <a:rPr lang="en-US" dirty="0" err="1"/>
              <a:t>doi</a:t>
            </a:r>
            <a:r>
              <a:rPr lang="en-US" dirty="0"/>
              <a:t>: 10.3928/01484834-20110616-04</a:t>
            </a:r>
            <a:r>
              <a:rPr lang="en-US" dirty="0" smtClean="0"/>
              <a:t>.</a:t>
            </a:r>
            <a:endParaRPr lang="en-US" dirty="0"/>
          </a:p>
        </p:txBody>
      </p:sp>
    </p:spTree>
    <p:extLst>
      <p:ext uri="{BB962C8B-B14F-4D97-AF65-F5344CB8AC3E}">
        <p14:creationId xmlns:p14="http://schemas.microsoft.com/office/powerpoint/2010/main" val="2109591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urce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884" y="1083272"/>
            <a:ext cx="3314982" cy="4977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4952851" y="2141764"/>
            <a:ext cx="3931197" cy="1200328"/>
          </a:xfrm>
          <a:prstGeom prst="rect">
            <a:avLst/>
          </a:prstGeom>
          <a:noFill/>
        </p:spPr>
        <p:txBody>
          <a:bodyPr wrap="square" rtlCol="0">
            <a:spAutoFit/>
          </a:bodyPr>
          <a:lstStyle/>
          <a:p>
            <a:r>
              <a:rPr lang="en-US" sz="2400" dirty="0" smtClean="0">
                <a:cs typeface="American Typewriter"/>
              </a:rPr>
              <a:t>“[T]here is no single best way of responding to student writing.”</a:t>
            </a:r>
            <a:endParaRPr lang="en-US" sz="2400" dirty="0">
              <a:cs typeface="American Typewriter"/>
            </a:endParaRPr>
          </a:p>
        </p:txBody>
      </p:sp>
    </p:spTree>
    <p:extLst>
      <p:ext uri="{BB962C8B-B14F-4D97-AF65-F5344CB8AC3E}">
        <p14:creationId xmlns:p14="http://schemas.microsoft.com/office/powerpoint/2010/main" val="694200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Putting Down the Pen</a:t>
            </a:r>
            <a:endParaRPr lang="en-US" dirty="0"/>
          </a:p>
        </p:txBody>
      </p:sp>
      <p:sp>
        <p:nvSpPr>
          <p:cNvPr id="3" name="Subtitle 2"/>
          <p:cNvSpPr>
            <a:spLocks noGrp="1"/>
          </p:cNvSpPr>
          <p:nvPr>
            <p:ph type="subTitle" idx="1"/>
          </p:nvPr>
        </p:nvSpPr>
        <p:spPr/>
        <p:txBody>
          <a:bodyPr/>
          <a:lstStyle/>
          <a:p>
            <a:r>
              <a:rPr lang="en-US" dirty="0" smtClean="0"/>
              <a:t>An Argument for Audio Commenting</a:t>
            </a:r>
            <a:endParaRPr lang="en-US" dirty="0"/>
          </a:p>
        </p:txBody>
      </p:sp>
      <p:sp>
        <p:nvSpPr>
          <p:cNvPr id="4" name="TextBox 3"/>
          <p:cNvSpPr txBox="1"/>
          <p:nvPr/>
        </p:nvSpPr>
        <p:spPr>
          <a:xfrm>
            <a:off x="381079" y="5297269"/>
            <a:ext cx="3312628" cy="646331"/>
          </a:xfrm>
          <a:prstGeom prst="rect">
            <a:avLst/>
          </a:prstGeom>
          <a:noFill/>
        </p:spPr>
        <p:txBody>
          <a:bodyPr wrap="square" rtlCol="0">
            <a:spAutoFit/>
          </a:bodyPr>
          <a:lstStyle/>
          <a:p>
            <a:r>
              <a:rPr lang="en-US" dirty="0" smtClean="0"/>
              <a:t>Sarah DeBacher</a:t>
            </a:r>
          </a:p>
          <a:p>
            <a:r>
              <a:rPr lang="en-US" dirty="0" err="1" smtClean="0"/>
              <a:t>sdebache@uno.edu</a:t>
            </a:r>
            <a:endParaRPr lang="en-US" dirty="0" smtClean="0"/>
          </a:p>
        </p:txBody>
      </p:sp>
      <p:pic>
        <p:nvPicPr>
          <p:cNvPr id="6" name="Picture 5" descr="Photo on 9-18-14 at 12.33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122" y="2436159"/>
            <a:ext cx="5261162" cy="3507441"/>
          </a:xfrm>
          <a:prstGeom prst="rect">
            <a:avLst/>
          </a:prstGeom>
        </p:spPr>
      </p:pic>
      <p:pic>
        <p:nvPicPr>
          <p:cNvPr id="5" name="Picture 4" descr="FWP-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79" y="2309835"/>
            <a:ext cx="1601004" cy="1220765"/>
          </a:xfrm>
          <a:prstGeom prst="rect">
            <a:avLst/>
          </a:prstGeom>
        </p:spPr>
      </p:pic>
      <p:pic>
        <p:nvPicPr>
          <p:cNvPr id="7" name="Picture 6" descr="GNOWP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41" y="3830073"/>
            <a:ext cx="1339726" cy="1213196"/>
          </a:xfrm>
          <a:prstGeom prst="rect">
            <a:avLst/>
          </a:prstGeom>
        </p:spPr>
      </p:pic>
    </p:spTree>
    <p:extLst>
      <p:ext uri="{BB962C8B-B14F-4D97-AF65-F5344CB8AC3E}">
        <p14:creationId xmlns:p14="http://schemas.microsoft.com/office/powerpoint/2010/main" val="24969354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56170"/>
            <a:ext cx="3159839" cy="369332"/>
          </a:xfrm>
          <a:prstGeom prst="rect">
            <a:avLst/>
          </a:prstGeom>
        </p:spPr>
        <p:txBody>
          <a:bodyPr wrap="none">
            <a:spAutoFit/>
          </a:bodyPr>
          <a:lstStyle/>
          <a:p>
            <a:r>
              <a:rPr lang="en-US" dirty="0"/>
              <a:t>https://</a:t>
            </a:r>
            <a:r>
              <a:rPr lang="en-US" dirty="0" err="1"/>
              <a:t>youtu.be</a:t>
            </a:r>
            <a:r>
              <a:rPr lang="en-US" dirty="0"/>
              <a:t>/XluNo599LMY</a:t>
            </a:r>
          </a:p>
        </p:txBody>
      </p:sp>
      <p:pic>
        <p:nvPicPr>
          <p:cNvPr id="6" name="Picture 5"/>
          <p:cNvPicPr>
            <a:picLocks noChangeAspect="1"/>
          </p:cNvPicPr>
          <p:nvPr/>
        </p:nvPicPr>
        <p:blipFill>
          <a:blip r:embed="rId3"/>
          <a:stretch>
            <a:fillRect/>
          </a:stretch>
        </p:blipFill>
        <p:spPr>
          <a:xfrm>
            <a:off x="431800" y="914400"/>
            <a:ext cx="3429000" cy="34741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Line Callout 2 8"/>
          <p:cNvSpPr/>
          <p:nvPr/>
        </p:nvSpPr>
        <p:spPr>
          <a:xfrm>
            <a:off x="4864100" y="787400"/>
            <a:ext cx="3175000" cy="1460500"/>
          </a:xfrm>
          <a:prstGeom prst="borderCallout2">
            <a:avLst>
              <a:gd name="adj1" fmla="val -1250"/>
              <a:gd name="adj2" fmla="val -333"/>
              <a:gd name="adj3" fmla="val 38749"/>
              <a:gd name="adj4" fmla="val -7467"/>
              <a:gd name="adj5" fmla="val 132500"/>
              <a:gd name="adj6" fmla="val -26667"/>
            </a:avLst>
          </a:prstGeom>
          <a:gradFill flip="none" rotWithShape="1">
            <a:gsLst>
              <a:gs pos="0">
                <a:schemeClr val="accent1">
                  <a:tint val="95000"/>
                  <a:shade val="70000"/>
                  <a:satMod val="150000"/>
                  <a:alpha val="0"/>
                </a:schemeClr>
              </a:gs>
              <a:gs pos="100000">
                <a:schemeClr val="accent1">
                  <a:tint val="100000"/>
                  <a:shade val="100000"/>
                  <a:satMod val="1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To see</a:t>
            </a:r>
            <a:endParaRPr lang="en-US" dirty="0"/>
          </a:p>
        </p:txBody>
      </p:sp>
      <p:sp>
        <p:nvSpPr>
          <p:cNvPr id="12" name="TextBox 11"/>
          <p:cNvSpPr txBox="1"/>
          <p:nvPr/>
        </p:nvSpPr>
        <p:spPr>
          <a:xfrm>
            <a:off x="5092702" y="914400"/>
            <a:ext cx="2730500" cy="1200329"/>
          </a:xfrm>
          <a:prstGeom prst="rect">
            <a:avLst/>
          </a:prstGeom>
          <a:noFill/>
        </p:spPr>
        <p:txBody>
          <a:bodyPr wrap="square" rtlCol="0">
            <a:spAutoFit/>
          </a:bodyPr>
          <a:lstStyle/>
          <a:p>
            <a:r>
              <a:rPr lang="en-US" dirty="0" smtClean="0"/>
              <a:t>“To see a discouraging comment on a paper makes a student not want to write again.”</a:t>
            </a:r>
            <a:endParaRPr lang="en-US" dirty="0"/>
          </a:p>
        </p:txBody>
      </p:sp>
      <p:sp>
        <p:nvSpPr>
          <p:cNvPr id="13" name="Line Callout 1 12"/>
          <p:cNvSpPr/>
          <p:nvPr/>
        </p:nvSpPr>
        <p:spPr>
          <a:xfrm>
            <a:off x="5435600" y="2616199"/>
            <a:ext cx="3175000" cy="1155699"/>
          </a:xfrm>
          <a:prstGeom prst="borderCallout1">
            <a:avLst>
              <a:gd name="adj1" fmla="val 2621"/>
              <a:gd name="adj2" fmla="val 334"/>
              <a:gd name="adj3" fmla="val 41834"/>
              <a:gd name="adj4" fmla="val -43000"/>
            </a:avLst>
          </a:prstGeom>
          <a:gradFill flip="none" rotWithShape="1">
            <a:gsLst>
              <a:gs pos="0">
                <a:schemeClr val="accent1">
                  <a:tint val="95000"/>
                  <a:shade val="70000"/>
                  <a:satMod val="150000"/>
                  <a:alpha val="0"/>
                </a:schemeClr>
              </a:gs>
              <a:gs pos="100000">
                <a:schemeClr val="accent1">
                  <a:tint val="100000"/>
                  <a:shade val="100000"/>
                  <a:satMod val="1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5562600" y="2933699"/>
            <a:ext cx="3048000" cy="646331"/>
          </a:xfrm>
          <a:prstGeom prst="rect">
            <a:avLst/>
          </a:prstGeom>
          <a:noFill/>
        </p:spPr>
        <p:txBody>
          <a:bodyPr wrap="square" rtlCol="0">
            <a:spAutoFit/>
          </a:bodyPr>
          <a:lstStyle/>
          <a:p>
            <a:r>
              <a:rPr lang="en-US" dirty="0" smtClean="0"/>
              <a:t>“A lot of red sometimes can make a person give up.”</a:t>
            </a:r>
            <a:endParaRPr lang="en-US" dirty="0"/>
          </a:p>
        </p:txBody>
      </p:sp>
      <p:sp>
        <p:nvSpPr>
          <p:cNvPr id="15" name="Line Callout 1 14"/>
          <p:cNvSpPr/>
          <p:nvPr/>
        </p:nvSpPr>
        <p:spPr>
          <a:xfrm>
            <a:off x="4610100" y="4254500"/>
            <a:ext cx="3429000" cy="2209800"/>
          </a:xfrm>
          <a:prstGeom prst="borderCallout1">
            <a:avLst>
              <a:gd name="adj1" fmla="val 333"/>
              <a:gd name="adj2" fmla="val 1026"/>
              <a:gd name="adj3" fmla="val -46016"/>
              <a:gd name="adj4" fmla="val -17018"/>
            </a:avLst>
          </a:prstGeom>
          <a:gradFill flip="none" rotWithShape="1">
            <a:gsLst>
              <a:gs pos="0">
                <a:schemeClr val="accent1">
                  <a:tint val="95000"/>
                  <a:shade val="70000"/>
                  <a:satMod val="150000"/>
                  <a:alpha val="0"/>
                </a:schemeClr>
              </a:gs>
              <a:gs pos="100000">
                <a:schemeClr val="accent1">
                  <a:tint val="100000"/>
                  <a:shade val="100000"/>
                  <a:satMod val="1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800600" y="4293275"/>
            <a:ext cx="2819399" cy="2031325"/>
          </a:xfrm>
          <a:prstGeom prst="rect">
            <a:avLst/>
          </a:prstGeom>
          <a:noFill/>
        </p:spPr>
        <p:txBody>
          <a:bodyPr wrap="square" rtlCol="0">
            <a:spAutoFit/>
          </a:bodyPr>
          <a:lstStyle/>
          <a:p>
            <a:r>
              <a:rPr lang="en-US" dirty="0" smtClean="0"/>
              <a:t>“When I get back a paper that’s just words crossed out, it feels absolutely terrible. I mean, are you just checking for grammar? Did you </a:t>
            </a:r>
            <a:r>
              <a:rPr lang="en-US" i="1" dirty="0" smtClean="0"/>
              <a:t>see</a:t>
            </a:r>
            <a:r>
              <a:rPr lang="en-US" dirty="0" smtClean="0"/>
              <a:t> the thought I put into this?”</a:t>
            </a:r>
            <a:endParaRPr lang="en-US" dirty="0"/>
          </a:p>
        </p:txBody>
      </p:sp>
      <p:sp>
        <p:nvSpPr>
          <p:cNvPr id="17" name="Line Callout 1 16"/>
          <p:cNvSpPr/>
          <p:nvPr/>
        </p:nvSpPr>
        <p:spPr>
          <a:xfrm>
            <a:off x="1625600" y="5518150"/>
            <a:ext cx="2616200" cy="1155700"/>
          </a:xfrm>
          <a:prstGeom prst="borderCallout1">
            <a:avLst>
              <a:gd name="adj1" fmla="val -1030"/>
              <a:gd name="adj2" fmla="val 50405"/>
              <a:gd name="adj3" fmla="val -98489"/>
              <a:gd name="adj4" fmla="val 78171"/>
            </a:avLst>
          </a:prstGeom>
          <a:gradFill flip="none" rotWithShape="1">
            <a:gsLst>
              <a:gs pos="0">
                <a:schemeClr val="accent1">
                  <a:tint val="95000"/>
                  <a:shade val="70000"/>
                  <a:satMod val="150000"/>
                  <a:alpha val="0"/>
                </a:schemeClr>
              </a:gs>
              <a:gs pos="100000">
                <a:schemeClr val="accent1">
                  <a:tint val="100000"/>
                  <a:shade val="100000"/>
                  <a:satMod val="1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625601" y="5634335"/>
            <a:ext cx="2616199" cy="923330"/>
          </a:xfrm>
          <a:prstGeom prst="rect">
            <a:avLst/>
          </a:prstGeom>
          <a:noFill/>
        </p:spPr>
        <p:txBody>
          <a:bodyPr wrap="square" rtlCol="0">
            <a:spAutoFit/>
          </a:bodyPr>
          <a:lstStyle/>
          <a:p>
            <a:r>
              <a:rPr lang="en-US" dirty="0" smtClean="0"/>
              <a:t>“Trying to decipher the words usually causes more problems.”</a:t>
            </a:r>
            <a:endParaRPr lang="en-US" dirty="0"/>
          </a:p>
        </p:txBody>
      </p:sp>
    </p:spTree>
    <p:extLst>
      <p:ext uri="{BB962C8B-B14F-4D97-AF65-F5344CB8AC3E}">
        <p14:creationId xmlns:p14="http://schemas.microsoft.com/office/powerpoint/2010/main" val="4025544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Students Want</a:t>
            </a:r>
            <a:endParaRPr lang="en-US" dirty="0"/>
          </a:p>
        </p:txBody>
      </p:sp>
      <p:sp>
        <p:nvSpPr>
          <p:cNvPr id="3" name="Content Placeholder 2"/>
          <p:cNvSpPr>
            <a:spLocks noGrp="1"/>
          </p:cNvSpPr>
          <p:nvPr>
            <p:ph idx="1"/>
          </p:nvPr>
        </p:nvSpPr>
        <p:spPr/>
        <p:txBody>
          <a:bodyPr>
            <a:normAutofit lnSpcReduction="10000"/>
          </a:bodyPr>
          <a:lstStyle/>
          <a:p>
            <a:r>
              <a:rPr lang="en-US" dirty="0" smtClean="0"/>
              <a:t>To know that their work has actually been </a:t>
            </a:r>
            <a:r>
              <a:rPr lang="en-US" i="1" dirty="0" smtClean="0"/>
              <a:t>read</a:t>
            </a:r>
            <a:endParaRPr lang="en-US" dirty="0" smtClean="0"/>
          </a:p>
          <a:p>
            <a:r>
              <a:rPr lang="en-US" dirty="0" smtClean="0"/>
              <a:t>Complete thoughts</a:t>
            </a:r>
          </a:p>
          <a:p>
            <a:r>
              <a:rPr lang="en-US" dirty="0" smtClean="0"/>
              <a:t>Detailed explanations</a:t>
            </a:r>
          </a:p>
          <a:p>
            <a:r>
              <a:rPr lang="en-US" dirty="0" smtClean="0"/>
              <a:t>More than just corrections</a:t>
            </a:r>
          </a:p>
          <a:p>
            <a:r>
              <a:rPr lang="en-US" dirty="0"/>
              <a:t>Specific suggestions for </a:t>
            </a:r>
            <a:r>
              <a:rPr lang="en-US" dirty="0" smtClean="0"/>
              <a:t>improvement</a:t>
            </a:r>
          </a:p>
          <a:p>
            <a:r>
              <a:rPr lang="en-US" dirty="0" smtClean="0"/>
              <a:t>Clarity—in delivery, in purpose</a:t>
            </a:r>
          </a:p>
          <a:p>
            <a:r>
              <a:rPr lang="en-US" dirty="0" smtClean="0"/>
              <a:t>Encouragement </a:t>
            </a:r>
            <a:r>
              <a:rPr lang="en-US" dirty="0"/>
              <a:t>and empathy</a:t>
            </a:r>
          </a:p>
          <a:p>
            <a:endParaRPr lang="en-US" dirty="0" smtClean="0"/>
          </a:p>
          <a:p>
            <a:pPr marL="0" indent="0">
              <a:buNone/>
            </a:pPr>
            <a:endParaRPr lang="en-US" dirty="0"/>
          </a:p>
        </p:txBody>
      </p:sp>
    </p:spTree>
    <p:extLst>
      <p:ext uri="{BB962C8B-B14F-4D97-AF65-F5344CB8AC3E}">
        <p14:creationId xmlns:p14="http://schemas.microsoft.com/office/powerpoint/2010/main" val="301069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sser-known-editing-and-proofreading-mar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866" y="1057432"/>
            <a:ext cx="3151197" cy="5131152"/>
          </a:xfrm>
          <a:prstGeom prst="rect">
            <a:avLst/>
          </a:prstGeom>
        </p:spPr>
      </p:pic>
      <p:sp>
        <p:nvSpPr>
          <p:cNvPr id="3" name="Smiley Face 2"/>
          <p:cNvSpPr/>
          <p:nvPr/>
        </p:nvSpPr>
        <p:spPr>
          <a:xfrm>
            <a:off x="744220" y="1375240"/>
            <a:ext cx="566255" cy="582455"/>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ightning Bolt 3"/>
          <p:cNvSpPr/>
          <p:nvPr/>
        </p:nvSpPr>
        <p:spPr>
          <a:xfrm>
            <a:off x="3810084" y="1245806"/>
            <a:ext cx="914400" cy="914400"/>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5-Point Star 4"/>
          <p:cNvSpPr/>
          <p:nvPr/>
        </p:nvSpPr>
        <p:spPr>
          <a:xfrm>
            <a:off x="1917480" y="2993169"/>
            <a:ext cx="914400" cy="914400"/>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urved Left Arrow 5"/>
          <p:cNvSpPr/>
          <p:nvPr/>
        </p:nvSpPr>
        <p:spPr>
          <a:xfrm>
            <a:off x="4175844" y="4578741"/>
            <a:ext cx="731520" cy="857503"/>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Multiply 6"/>
          <p:cNvSpPr/>
          <p:nvPr/>
        </p:nvSpPr>
        <p:spPr>
          <a:xfrm>
            <a:off x="630969" y="4894239"/>
            <a:ext cx="1043830" cy="1294344"/>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736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0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346" y="433651"/>
            <a:ext cx="4488375" cy="60420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67681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Findings in “Responding to Student Writing” by Nancy </a:t>
            </a:r>
            <a:r>
              <a:rPr lang="en-US" dirty="0" err="1" smtClean="0"/>
              <a:t>Sommers</a:t>
            </a:r>
            <a:endParaRPr lang="en-US" dirty="0"/>
          </a:p>
        </p:txBody>
      </p:sp>
      <p:sp>
        <p:nvSpPr>
          <p:cNvPr id="3" name="Content Placeholder 2"/>
          <p:cNvSpPr>
            <a:spLocks noGrp="1"/>
          </p:cNvSpPr>
          <p:nvPr>
            <p:ph idx="1"/>
          </p:nvPr>
        </p:nvSpPr>
        <p:spPr>
          <a:xfrm>
            <a:off x="284162" y="1996831"/>
            <a:ext cx="8574087" cy="3992563"/>
          </a:xfrm>
        </p:spPr>
        <p:txBody>
          <a:bodyPr/>
          <a:lstStyle/>
          <a:p>
            <a:r>
              <a:rPr lang="en-US" dirty="0" smtClean="0"/>
              <a:t>WE APPROPRIATE: “[T]</a:t>
            </a:r>
            <a:r>
              <a:rPr lang="en-US" dirty="0" err="1" smtClean="0"/>
              <a:t>eachers</a:t>
            </a:r>
            <a:r>
              <a:rPr lang="en-US" dirty="0" smtClean="0"/>
              <a:t>’ comments can take students’ attention away from their own purposes […] and focus that attention on the teachers’ purpose in commenting.” (e.g. student gets told to edit and develop a single paragraph at the same time)</a:t>
            </a:r>
          </a:p>
          <a:p>
            <a:r>
              <a:rPr lang="en-US" dirty="0" smtClean="0"/>
              <a:t>WE COMMAND: “[M]</a:t>
            </a:r>
            <a:r>
              <a:rPr lang="en-US" dirty="0" err="1" smtClean="0"/>
              <a:t>ost</a:t>
            </a:r>
            <a:r>
              <a:rPr lang="en-US" dirty="0" smtClean="0"/>
              <a:t> teachers’ comments are not text-specific and could be interchanged, rubber-stamped, from text to text.” (e.g. “be specific; “think about your reader”)</a:t>
            </a:r>
            <a:endParaRPr lang="en-US" dirty="0"/>
          </a:p>
          <a:p>
            <a:endParaRPr lang="en-US" dirty="0" smtClean="0"/>
          </a:p>
        </p:txBody>
      </p:sp>
    </p:spTree>
    <p:extLst>
      <p:ext uri="{BB962C8B-B14F-4D97-AF65-F5344CB8AC3E}">
        <p14:creationId xmlns:p14="http://schemas.microsoft.com/office/powerpoint/2010/main" val="2500428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jacketupload.macmillanusa.com/jackets/high_res/jpgs/9781457619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936" y="883920"/>
            <a:ext cx="3501329" cy="53949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515256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n 3-13-15 at 11.54 AM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9550" y="673100"/>
            <a:ext cx="3473450" cy="2315633"/>
          </a:xfrm>
          <a:prstGeom prst="rect">
            <a:avLst/>
          </a:prstGeom>
        </p:spPr>
      </p:pic>
      <p:pic>
        <p:nvPicPr>
          <p:cNvPr id="4" name="Picture 3" descr="Photo on 3-13-15 at 11.55 AM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050" y="3289300"/>
            <a:ext cx="3409950" cy="2273300"/>
          </a:xfrm>
          <a:prstGeom prst="rect">
            <a:avLst/>
          </a:prstGeom>
        </p:spPr>
      </p:pic>
      <p:pic>
        <p:nvPicPr>
          <p:cNvPr id="5" name="Picture 4" descr="Image00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885" y="495946"/>
            <a:ext cx="4488375" cy="60420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20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3124</TotalTime>
  <Words>1330</Words>
  <Application>Microsoft Office PowerPoint</Application>
  <PresentationFormat>On-screen Show (4:3)</PresentationFormat>
  <Paragraphs>143</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American Typewriter</vt:lpstr>
      <vt:lpstr>Arial</vt:lpstr>
      <vt:lpstr>Calibri</vt:lpstr>
      <vt:lpstr>Corbel</vt:lpstr>
      <vt:lpstr>Wingdings</vt:lpstr>
      <vt:lpstr>Spectrum</vt:lpstr>
      <vt:lpstr>Putting Down the Pen</vt:lpstr>
      <vt:lpstr>Student Perceptions of Teacher Feedback</vt:lpstr>
      <vt:lpstr>PowerPoint Presentation</vt:lpstr>
      <vt:lpstr>What Students Want</vt:lpstr>
      <vt:lpstr>PowerPoint Presentation</vt:lpstr>
      <vt:lpstr>PowerPoint Presentation</vt:lpstr>
      <vt:lpstr>Findings in “Responding to Student Writing” by Nancy Sommers</vt:lpstr>
      <vt:lpstr>PowerPoint Presentation</vt:lpstr>
      <vt:lpstr>PowerPoint Presentation</vt:lpstr>
      <vt:lpstr>Conference Teaching</vt:lpstr>
      <vt:lpstr>Conference Teaching</vt:lpstr>
      <vt:lpstr>PowerPoint Presentation</vt:lpstr>
      <vt:lpstr>Why Audio Commenting?</vt:lpstr>
      <vt:lpstr>PowerPoint Presentation</vt:lpstr>
      <vt:lpstr>Practical Considerations</vt:lpstr>
      <vt:lpstr>Audio Commenting Demonstration</vt:lpstr>
      <vt:lpstr>What Students Want</vt:lpstr>
      <vt:lpstr>What Students Have Said</vt:lpstr>
      <vt:lpstr>Qualitative Study:</vt:lpstr>
      <vt:lpstr>Additional Applications</vt:lpstr>
      <vt:lpstr>Resources</vt:lpstr>
      <vt:lpstr>PowerPoint Presentation</vt:lpstr>
      <vt:lpstr>Putting Down the Pen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Down the Pen</dc:title>
  <dc:creator>Sarah DeBacher</dc:creator>
  <cp:lastModifiedBy>MacKay, Stephen</cp:lastModifiedBy>
  <cp:revision>130</cp:revision>
  <cp:lastPrinted>2015-03-19T17:50:18Z</cp:lastPrinted>
  <dcterms:created xsi:type="dcterms:W3CDTF">2015-03-13T15:23:29Z</dcterms:created>
  <dcterms:modified xsi:type="dcterms:W3CDTF">2015-03-23T14:50:34Z</dcterms:modified>
</cp:coreProperties>
</file>